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0"/>
  </p:notesMasterIdLst>
  <p:handoutMasterIdLst>
    <p:handoutMasterId r:id="rId201"/>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324" r:id="rId28"/>
    <p:sldId id="325" r:id="rId29"/>
    <p:sldId id="326"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356" r:id="rId53"/>
    <p:sldId id="286"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17" r:id="rId85"/>
    <p:sldId id="318" r:id="rId86"/>
    <p:sldId id="319" r:id="rId87"/>
    <p:sldId id="320" r:id="rId88"/>
    <p:sldId id="321" r:id="rId89"/>
    <p:sldId id="322" r:id="rId90"/>
    <p:sldId id="323" r:id="rId91"/>
    <p:sldId id="429" r:id="rId92"/>
    <p:sldId id="430" r:id="rId93"/>
    <p:sldId id="431" r:id="rId94"/>
    <p:sldId id="432" r:id="rId95"/>
    <p:sldId id="433" r:id="rId96"/>
    <p:sldId id="434" r:id="rId97"/>
    <p:sldId id="435" r:id="rId98"/>
    <p:sldId id="436" r:id="rId99"/>
    <p:sldId id="437" r:id="rId100"/>
    <p:sldId id="438" r:id="rId101"/>
    <p:sldId id="439" r:id="rId102"/>
    <p:sldId id="440" r:id="rId103"/>
    <p:sldId id="441" r:id="rId104"/>
    <p:sldId id="442" r:id="rId105"/>
    <p:sldId id="443" r:id="rId106"/>
    <p:sldId id="444" r:id="rId107"/>
    <p:sldId id="445" r:id="rId108"/>
    <p:sldId id="446" r:id="rId109"/>
    <p:sldId id="447" r:id="rId110"/>
    <p:sldId id="448" r:id="rId111"/>
    <p:sldId id="449" r:id="rId112"/>
    <p:sldId id="450" r:id="rId113"/>
    <p:sldId id="451" r:id="rId114"/>
    <p:sldId id="452" r:id="rId115"/>
    <p:sldId id="453" r:id="rId116"/>
    <p:sldId id="454" r:id="rId117"/>
    <p:sldId id="455" r:id="rId118"/>
    <p:sldId id="456" r:id="rId119"/>
    <p:sldId id="457" r:id="rId120"/>
    <p:sldId id="458" r:id="rId121"/>
    <p:sldId id="459" r:id="rId122"/>
    <p:sldId id="460" r:id="rId123"/>
    <p:sldId id="461" r:id="rId124"/>
    <p:sldId id="462" r:id="rId125"/>
    <p:sldId id="463" r:id="rId126"/>
    <p:sldId id="464" r:id="rId127"/>
    <p:sldId id="465" r:id="rId128"/>
    <p:sldId id="466" r:id="rId129"/>
    <p:sldId id="359" r:id="rId130"/>
    <p:sldId id="360" r:id="rId131"/>
    <p:sldId id="423" r:id="rId132"/>
    <p:sldId id="424" r:id="rId133"/>
    <p:sldId id="425" r:id="rId134"/>
    <p:sldId id="426" r:id="rId135"/>
    <p:sldId id="427" r:id="rId136"/>
    <p:sldId id="428" r:id="rId137"/>
    <p:sldId id="361" r:id="rId138"/>
    <p:sldId id="362" r:id="rId139"/>
    <p:sldId id="363" r:id="rId140"/>
    <p:sldId id="364" r:id="rId141"/>
    <p:sldId id="365" r:id="rId142"/>
    <p:sldId id="366" r:id="rId143"/>
    <p:sldId id="367" r:id="rId144"/>
    <p:sldId id="368" r:id="rId145"/>
    <p:sldId id="369" r:id="rId146"/>
    <p:sldId id="370" r:id="rId147"/>
    <p:sldId id="371" r:id="rId148"/>
    <p:sldId id="372" r:id="rId149"/>
    <p:sldId id="373" r:id="rId150"/>
    <p:sldId id="374" r:id="rId151"/>
    <p:sldId id="375" r:id="rId152"/>
    <p:sldId id="376" r:id="rId153"/>
    <p:sldId id="377" r:id="rId154"/>
    <p:sldId id="378" r:id="rId155"/>
    <p:sldId id="379" r:id="rId156"/>
    <p:sldId id="380" r:id="rId157"/>
    <p:sldId id="381" r:id="rId158"/>
    <p:sldId id="382" r:id="rId159"/>
    <p:sldId id="383" r:id="rId160"/>
    <p:sldId id="384" r:id="rId161"/>
    <p:sldId id="385" r:id="rId162"/>
    <p:sldId id="386" r:id="rId163"/>
    <p:sldId id="387" r:id="rId164"/>
    <p:sldId id="388" r:id="rId165"/>
    <p:sldId id="389" r:id="rId166"/>
    <p:sldId id="390" r:id="rId167"/>
    <p:sldId id="391" r:id="rId168"/>
    <p:sldId id="392" r:id="rId169"/>
    <p:sldId id="393" r:id="rId170"/>
    <p:sldId id="394" r:id="rId171"/>
    <p:sldId id="395" r:id="rId172"/>
    <p:sldId id="396" r:id="rId173"/>
    <p:sldId id="397" r:id="rId174"/>
    <p:sldId id="398" r:id="rId175"/>
    <p:sldId id="399" r:id="rId176"/>
    <p:sldId id="400" r:id="rId177"/>
    <p:sldId id="401" r:id="rId178"/>
    <p:sldId id="402" r:id="rId179"/>
    <p:sldId id="403" r:id="rId180"/>
    <p:sldId id="404" r:id="rId181"/>
    <p:sldId id="405" r:id="rId182"/>
    <p:sldId id="406" r:id="rId183"/>
    <p:sldId id="407" r:id="rId184"/>
    <p:sldId id="408" r:id="rId185"/>
    <p:sldId id="409" r:id="rId186"/>
    <p:sldId id="410" r:id="rId187"/>
    <p:sldId id="411" r:id="rId188"/>
    <p:sldId id="412" r:id="rId189"/>
    <p:sldId id="413" r:id="rId190"/>
    <p:sldId id="414" r:id="rId191"/>
    <p:sldId id="415" r:id="rId192"/>
    <p:sldId id="416" r:id="rId193"/>
    <p:sldId id="417" r:id="rId194"/>
    <p:sldId id="418" r:id="rId195"/>
    <p:sldId id="419" r:id="rId196"/>
    <p:sldId id="420" r:id="rId197"/>
    <p:sldId id="421" r:id="rId198"/>
    <p:sldId id="422" r:id="rId19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40"/>
  </p:normalViewPr>
  <p:slideViewPr>
    <p:cSldViewPr snapToGrid="0" snapToObjects="1">
      <p:cViewPr varScale="1">
        <p:scale>
          <a:sx n="124" d="100"/>
          <a:sy n="124" d="100"/>
        </p:scale>
        <p:origin x="1824" y="17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300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3FDAD4-FE6D-034C-92C0-484932CD4CDE}" type="datetimeFigureOut">
              <a:rPr lang="en-US" smtClean="0"/>
              <a:t>4/1/21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40176E-3DC2-E64F-8B8D-B2C33CFC26E0}" type="slidenum">
              <a:rPr lang="en-US" smtClean="0"/>
              <a:t>‹#›</a:t>
            </a:fld>
            <a:endParaRPr lang="en-US"/>
          </a:p>
        </p:txBody>
      </p:sp>
    </p:spTree>
    <p:extLst>
      <p:ext uri="{BB962C8B-B14F-4D97-AF65-F5344CB8AC3E}">
        <p14:creationId xmlns:p14="http://schemas.microsoft.com/office/powerpoint/2010/main" val="2967522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3ABBD1-7131-5349-A21C-9D248475EB0A}" type="datetimeFigureOut">
              <a:rPr lang="en-US" smtClean="0"/>
              <a:t>4/1/21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E628A-FFA0-414F-A6EC-282E1C28FACC}" type="slidenum">
              <a:rPr lang="en-US" smtClean="0"/>
              <a:t>‹#›</a:t>
            </a:fld>
            <a:endParaRPr lang="en-US"/>
          </a:p>
        </p:txBody>
      </p:sp>
    </p:spTree>
    <p:extLst>
      <p:ext uri="{BB962C8B-B14F-4D97-AF65-F5344CB8AC3E}">
        <p14:creationId xmlns:p14="http://schemas.microsoft.com/office/powerpoint/2010/main" val="8145640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2B90D433-D417-FD4B-BAE7-4E3A06181988}" type="slidenum">
              <a:rPr lang="en-US" sz="1200">
                <a:latin typeface="Times New Roman" charset="0"/>
              </a:rPr>
              <a:pPr eaLnBrk="1" hangingPunct="1"/>
              <a:t>2</a:t>
            </a:fld>
            <a:endParaRPr lang="en-US" sz="1200">
              <a:latin typeface="Times New Roman"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7B6C9D50-0615-6B45-BF01-FE3C1AF9B71C}" type="slidenum">
              <a:rPr lang="en-US" sz="1200">
                <a:latin typeface="Times New Roman" charset="0"/>
              </a:rPr>
              <a:pPr eaLnBrk="1" hangingPunct="1"/>
              <a:t>13</a:t>
            </a:fld>
            <a:endParaRPr lang="en-US" sz="1200">
              <a:latin typeface="Times New Roman"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5C336B90-0E22-AF41-8612-D98AF21E009C}" type="slidenum">
              <a:rPr lang="en-US"/>
              <a:pPr/>
              <a:t>136</a:t>
            </a:fld>
            <a:endParaRPr lang="en-US"/>
          </a:p>
        </p:txBody>
      </p:sp>
      <p:sp>
        <p:nvSpPr>
          <p:cNvPr id="1341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414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106500"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6A584DE-0226-6749-92B0-ACEFDF19ED5C}" type="slidenum">
              <a:rPr lang="en-US">
                <a:latin typeface="Calibri" charset="0"/>
              </a:rPr>
              <a:pPr eaLnBrk="1" hangingPunct="1"/>
              <a:t>137</a:t>
            </a:fld>
            <a:endParaRPr lang="en-US">
              <a:latin typeface="Calibri"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AA80172-2C90-5445-8EA8-E408B602F57E}" type="slidenum">
              <a:rPr lang="en-US" b="1">
                <a:solidFill>
                  <a:srgbClr val="000000"/>
                </a:solidFill>
                <a:latin typeface="Times New Roman" charset="0"/>
              </a:rPr>
              <a:pPr eaLnBrk="1" hangingPunct="1"/>
              <a:t>138</a:t>
            </a:fld>
            <a:endParaRPr lang="en-US" b="1">
              <a:solidFill>
                <a:srgbClr val="000000"/>
              </a:solidFill>
              <a:latin typeface="Times New Roman"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6014450-341E-A649-915D-58EF2B322B05}" type="slidenum">
              <a:rPr lang="en-US">
                <a:latin typeface="Calibri" charset="0"/>
              </a:rPr>
              <a:pPr eaLnBrk="1" hangingPunct="1"/>
              <a:t>139</a:t>
            </a:fld>
            <a:endParaRPr lang="en-US">
              <a:latin typeface="Calibri"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A7714A9-BB25-154B-ABE3-7F002AFE3004}" type="slidenum">
              <a:rPr lang="en-US">
                <a:latin typeface="Calibri" charset="0"/>
              </a:rPr>
              <a:pPr eaLnBrk="1" hangingPunct="1"/>
              <a:t>140</a:t>
            </a:fld>
            <a:endParaRPr lang="en-US">
              <a:latin typeface="Calibri"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10EE7B1-C074-EF40-BB6C-5CC8987A4853}" type="slidenum">
              <a:rPr lang="en-US" b="1">
                <a:solidFill>
                  <a:srgbClr val="000000"/>
                </a:solidFill>
                <a:latin typeface="Times New Roman" charset="0"/>
              </a:rPr>
              <a:pPr eaLnBrk="1" hangingPunct="1"/>
              <a:t>141</a:t>
            </a:fld>
            <a:endParaRPr lang="en-US" b="1">
              <a:solidFill>
                <a:srgbClr val="000000"/>
              </a:solidFill>
              <a:latin typeface="Times New Roman"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584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44895EEF-C1C6-704F-B99E-426E00680C0F}" type="slidenum">
              <a:rPr lang="en-US" sz="1200" b="1">
                <a:solidFill>
                  <a:srgbClr val="000000"/>
                </a:solidFill>
                <a:latin typeface="Times New Roman" charset="0"/>
              </a:rPr>
              <a:pPr algn="r" eaLnBrk="1" hangingPunct="1"/>
              <a:t>142</a:t>
            </a:fld>
            <a:endParaRPr lang="en-US" sz="1200" b="1">
              <a:solidFill>
                <a:srgbClr val="000000"/>
              </a:solidFill>
              <a:latin typeface="Times New Roman"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B3C83CE9-BCCA-5241-B208-A21E82F0854E}" type="slidenum">
              <a:rPr lang="en-US" sz="1200" b="1">
                <a:solidFill>
                  <a:srgbClr val="000000"/>
                </a:solidFill>
                <a:latin typeface="Times New Roman" charset="0"/>
              </a:rPr>
              <a:pPr algn="r" eaLnBrk="1" hangingPunct="1"/>
              <a:t>143</a:t>
            </a:fld>
            <a:endParaRPr lang="en-US" sz="1200" b="1">
              <a:solidFill>
                <a:srgbClr val="000000"/>
              </a:solidFill>
              <a:latin typeface="Times New Roman"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20B40CB-F9EB-7646-A147-31B728DBB5E4}" type="slidenum">
              <a:rPr lang="en-US">
                <a:latin typeface="Calibri" charset="0"/>
              </a:rPr>
              <a:pPr eaLnBrk="1" hangingPunct="1"/>
              <a:t>144</a:t>
            </a:fld>
            <a:endParaRPr lang="en-US">
              <a:latin typeface="Calibri"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3187"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9318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316934B6-5CA4-3240-80E5-7AB303A9369D}" type="slidenum">
              <a:rPr lang="en-US" sz="1200">
                <a:latin typeface="Times New Roman" charset="0"/>
              </a:rPr>
              <a:pPr algn="r" eaLnBrk="1" hangingPunct="1"/>
              <a:t>145</a:t>
            </a:fld>
            <a:endParaRPr lang="en-US" sz="120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970AC9E-5413-804F-BD61-7484C7D9A6B1}" type="slidenum">
              <a:rPr lang="en-US" sz="1200">
                <a:latin typeface="Times New Roman" charset="0"/>
              </a:rPr>
              <a:pPr eaLnBrk="1" hangingPunct="1"/>
              <a:t>14</a:t>
            </a:fld>
            <a:endParaRPr lang="en-US" sz="1200">
              <a:latin typeface="Times New Roman"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4211"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9421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8552AD06-F640-3148-A7DD-E9FA3591C0BA}" type="slidenum">
              <a:rPr lang="en-US" sz="1200">
                <a:latin typeface="Times New Roman" charset="0"/>
              </a:rPr>
              <a:pPr algn="r" eaLnBrk="1" hangingPunct="1"/>
              <a:t>146</a:t>
            </a:fld>
            <a:endParaRPr lang="en-US" sz="1200">
              <a:latin typeface="Times New Roman"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5235"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9523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CA45AB8-5B13-864A-894B-99B689ECB7F6}" type="slidenum">
              <a:rPr lang="en-US" sz="1200">
                <a:latin typeface="Times New Roman" charset="0"/>
              </a:rPr>
              <a:pPr algn="r" eaLnBrk="1" hangingPunct="1"/>
              <a:t>147</a:t>
            </a:fld>
            <a:endParaRPr lang="en-US" sz="1200">
              <a:latin typeface="Times New Roman"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6259"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9626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CD75E3B7-4C0F-A74E-A4AB-9003906B64D8}" type="slidenum">
              <a:rPr lang="en-US" sz="1200">
                <a:latin typeface="Times New Roman" charset="0"/>
              </a:rPr>
              <a:pPr algn="r" eaLnBrk="1" hangingPunct="1"/>
              <a:t>148</a:t>
            </a:fld>
            <a:endParaRPr lang="en-US" sz="1200">
              <a:latin typeface="Times New Roman"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7283"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9728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CA8A88A0-2BCE-5E4E-B019-0427D41844D2}" type="slidenum">
              <a:rPr lang="en-US" sz="1200">
                <a:latin typeface="Times New Roman" charset="0"/>
              </a:rPr>
              <a:pPr algn="r" eaLnBrk="1" hangingPunct="1"/>
              <a:t>149</a:t>
            </a:fld>
            <a:endParaRPr lang="en-US" sz="1200">
              <a:latin typeface="Times New Roman"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7"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9830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31652B0B-518A-3D4C-8D94-CFE9EB826B4B}" type="slidenum">
              <a:rPr lang="en-US" sz="1200">
                <a:latin typeface="Times New Roman" charset="0"/>
              </a:rPr>
              <a:pPr algn="r" eaLnBrk="1" hangingPunct="1"/>
              <a:t>150</a:t>
            </a:fld>
            <a:endParaRPr lang="en-US" sz="1200">
              <a:latin typeface="Times New Roman"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9331"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9933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1FC11E7C-E4C2-2444-81B4-806ABCDD4962}" type="slidenum">
              <a:rPr lang="en-US" sz="1200">
                <a:latin typeface="Times New Roman" charset="0"/>
              </a:rPr>
              <a:pPr algn="r" eaLnBrk="1" hangingPunct="1"/>
              <a:t>151</a:t>
            </a:fld>
            <a:endParaRPr lang="en-US" sz="1200">
              <a:latin typeface="Times New Roman"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0355"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10035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7BB2D06-3B98-CB48-8BE7-D3975923383D}" type="slidenum">
              <a:rPr lang="en-US" sz="1200">
                <a:latin typeface="Times New Roman" charset="0"/>
              </a:rPr>
              <a:pPr algn="r" eaLnBrk="1" hangingPunct="1"/>
              <a:t>152</a:t>
            </a:fld>
            <a:endParaRPr lang="en-US" sz="1200">
              <a:latin typeface="Times New Roman"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1379"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10138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C9594E85-20B8-1A42-B474-D44F0B8BF8D5}" type="slidenum">
              <a:rPr lang="en-US" sz="1200">
                <a:latin typeface="Times New Roman" charset="0"/>
              </a:rPr>
              <a:pPr algn="r" eaLnBrk="1" hangingPunct="1"/>
              <a:t>153</a:t>
            </a:fld>
            <a:endParaRPr lang="en-US" sz="1200">
              <a:latin typeface="Times New Roman"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03"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10240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E9A4F53B-BE98-4D47-925F-DF6084DA6551}" type="slidenum">
              <a:rPr lang="en-US" sz="1200">
                <a:latin typeface="Times New Roman" charset="0"/>
              </a:rPr>
              <a:pPr algn="r" eaLnBrk="1" hangingPunct="1"/>
              <a:t>154</a:t>
            </a:fld>
            <a:endParaRPr lang="en-US" sz="1200">
              <a:latin typeface="Times New Roman"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3427"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10342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91C77214-9FCB-5848-A2A1-240F7B49A1C6}" type="slidenum">
              <a:rPr lang="en-US" sz="1200">
                <a:latin typeface="Times New Roman" charset="0"/>
              </a:rPr>
              <a:pPr algn="r" eaLnBrk="1" hangingPunct="1"/>
              <a:t>155</a:t>
            </a:fld>
            <a:endParaRPr lang="en-US" sz="120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24309672-A2CE-8045-B7B6-FC38809764DB}" type="slidenum">
              <a:rPr lang="en-US" sz="1200">
                <a:latin typeface="Times New Roman" charset="0"/>
              </a:rPr>
              <a:pPr eaLnBrk="1" hangingPunct="1"/>
              <a:t>15</a:t>
            </a:fld>
            <a:endParaRPr lang="en-US" sz="1200">
              <a:latin typeface="Times New Roman"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4CB8650-57C7-6844-80AE-D401A0BAE401}" type="slidenum">
              <a:rPr lang="en-US" b="1">
                <a:solidFill>
                  <a:srgbClr val="000000"/>
                </a:solidFill>
                <a:latin typeface="Times New Roman" charset="0"/>
              </a:rPr>
              <a:pPr eaLnBrk="1" hangingPunct="1"/>
              <a:t>156</a:t>
            </a:fld>
            <a:endParaRPr lang="en-US" b="1">
              <a:solidFill>
                <a:srgbClr val="000000"/>
              </a:solidFill>
              <a:latin typeface="Times New Roman"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624EE2C-1C05-2543-B9CA-F2DAF9953D48}" type="slidenum">
              <a:rPr lang="en-US">
                <a:latin typeface="Calibri" charset="0"/>
              </a:rPr>
              <a:pPr eaLnBrk="1" hangingPunct="1"/>
              <a:t>157</a:t>
            </a:fld>
            <a:endParaRPr lang="en-US">
              <a:latin typeface="Calibri"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6499"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10650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7AD73292-6589-9941-931B-FC1163E4579A}" type="slidenum">
              <a:rPr lang="en-US" sz="1200">
                <a:latin typeface="Times New Roman" charset="0"/>
              </a:rPr>
              <a:pPr algn="r" eaLnBrk="1" hangingPunct="1"/>
              <a:t>158</a:t>
            </a:fld>
            <a:endParaRPr lang="en-US" sz="1200">
              <a:latin typeface="Times New Roman"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7523" name="Notes Placeholder 2"/>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10752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80E250A9-E2A3-EF46-ABAA-F9AA32478328}" type="slidenum">
              <a:rPr lang="en-US" sz="1200">
                <a:latin typeface="Times New Roman" charset="0"/>
              </a:rPr>
              <a:pPr algn="r" eaLnBrk="1" hangingPunct="1"/>
              <a:t>159</a:t>
            </a:fld>
            <a:endParaRPr lang="en-US" sz="1200">
              <a:latin typeface="Times New Roman"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1645E63-F5A2-1441-974F-675B6E6D7215}" type="slidenum">
              <a:rPr lang="en-US" b="1">
                <a:solidFill>
                  <a:srgbClr val="000000"/>
                </a:solidFill>
                <a:latin typeface="Times New Roman" charset="0"/>
              </a:rPr>
              <a:pPr eaLnBrk="1" hangingPunct="1"/>
              <a:t>160</a:t>
            </a:fld>
            <a:endParaRPr lang="en-US" b="1">
              <a:solidFill>
                <a:srgbClr val="000000"/>
              </a:solidFill>
              <a:latin typeface="Times New Roman"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1E4DE93-7042-EE47-AC68-F294F5563C3C}" type="slidenum">
              <a:rPr lang="en-US">
                <a:latin typeface="Calibri" charset="0"/>
              </a:rPr>
              <a:pPr eaLnBrk="1" hangingPunct="1"/>
              <a:t>161</a:t>
            </a:fld>
            <a:endParaRPr lang="en-US">
              <a:latin typeface="Calibri"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BA123F1-A9CC-2B40-A9C7-7D777A7CDCB8}" type="slidenum">
              <a:rPr lang="en-US" b="1">
                <a:solidFill>
                  <a:srgbClr val="000000"/>
                </a:solidFill>
                <a:latin typeface="Times New Roman" charset="0"/>
              </a:rPr>
              <a:pPr eaLnBrk="1" hangingPunct="1"/>
              <a:t>162</a:t>
            </a:fld>
            <a:endParaRPr lang="en-US" b="1">
              <a:solidFill>
                <a:srgbClr val="000000"/>
              </a:solidFill>
              <a:latin typeface="Times New Roman"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ED8CACB-7ADF-824E-AFB0-042AD196D9C2}" type="slidenum">
              <a:rPr lang="en-US" b="1">
                <a:solidFill>
                  <a:srgbClr val="000000"/>
                </a:solidFill>
                <a:latin typeface="Times New Roman" charset="0"/>
              </a:rPr>
              <a:pPr eaLnBrk="1" hangingPunct="1"/>
              <a:t>163</a:t>
            </a:fld>
            <a:endParaRPr lang="en-US" b="1">
              <a:solidFill>
                <a:srgbClr val="000000"/>
              </a:solidFill>
              <a:latin typeface="Times New Roman"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21E59DE-C9F9-E740-BC9E-C6674A2B439D}" type="slidenum">
              <a:rPr lang="en-US">
                <a:latin typeface="Calibri" charset="0"/>
              </a:rPr>
              <a:pPr eaLnBrk="1" hangingPunct="1"/>
              <a:t>164</a:t>
            </a:fld>
            <a:endParaRPr lang="en-US">
              <a:latin typeface="Calibri"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B990430-4746-C04C-87EA-6EE7DFB1FFC6}" type="slidenum">
              <a:rPr lang="en-US" b="1">
                <a:solidFill>
                  <a:srgbClr val="000000"/>
                </a:solidFill>
                <a:latin typeface="Times New Roman" charset="0"/>
              </a:rPr>
              <a:pPr eaLnBrk="1" hangingPunct="1"/>
              <a:t>165</a:t>
            </a:fld>
            <a:endParaRPr lang="en-US" b="1">
              <a:solidFill>
                <a:srgbClr val="000000"/>
              </a:solidFill>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5D622119-4812-DC43-A817-0767C779B71B}" type="slidenum">
              <a:rPr lang="en-US" sz="1200"/>
              <a:pPr eaLnBrk="1" hangingPunct="1"/>
              <a:t>16</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16A16B6-77AE-CA48-9BDF-1296773FF83F}" type="slidenum">
              <a:rPr lang="en-US" b="1">
                <a:solidFill>
                  <a:srgbClr val="000000"/>
                </a:solidFill>
                <a:latin typeface="Times New Roman" charset="0"/>
              </a:rPr>
              <a:pPr eaLnBrk="1" hangingPunct="1"/>
              <a:t>166</a:t>
            </a:fld>
            <a:endParaRPr lang="en-US" b="1">
              <a:solidFill>
                <a:srgbClr val="000000"/>
              </a:solidFill>
              <a:latin typeface="Times New Roman"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301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90634532-C8EE-4E4D-A4B0-9CD22FD519CE}" type="slidenum">
              <a:rPr lang="en-US" sz="1200" b="1">
                <a:solidFill>
                  <a:srgbClr val="000000"/>
                </a:solidFill>
                <a:latin typeface="Times New Roman" charset="0"/>
              </a:rPr>
              <a:pPr algn="r" eaLnBrk="1" hangingPunct="1"/>
              <a:t>167</a:t>
            </a:fld>
            <a:endParaRPr lang="en-US" sz="1200" b="1">
              <a:solidFill>
                <a:srgbClr val="000000"/>
              </a:solidFill>
              <a:latin typeface="Times New Roman"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80E9522-90B7-CE4E-ADFA-51A8D438E272}" type="slidenum">
              <a:rPr lang="en-US">
                <a:latin typeface="Calibri" charset="0"/>
              </a:rPr>
              <a:pPr eaLnBrk="1" hangingPunct="1"/>
              <a:t>168</a:t>
            </a:fld>
            <a:endParaRPr lang="en-US">
              <a:latin typeface="Calibri"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E7CD763-C0F4-0449-A4B6-D65A0D3EB287}" type="slidenum">
              <a:rPr lang="en-US">
                <a:latin typeface="Calibri" charset="0"/>
              </a:rPr>
              <a:pPr eaLnBrk="1" hangingPunct="1"/>
              <a:t>169</a:t>
            </a:fld>
            <a:endParaRPr lang="en-US">
              <a:latin typeface="Calibri"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B259EF7-B6D4-134D-B554-C5CC0D600D15}" type="slidenum">
              <a:rPr lang="en-US">
                <a:latin typeface="Calibri" charset="0"/>
              </a:rPr>
              <a:pPr eaLnBrk="1" hangingPunct="1"/>
              <a:t>170</a:t>
            </a:fld>
            <a:endParaRPr lang="en-US">
              <a:latin typeface="Calibri"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698B04-3750-674E-88BE-FE923BBB3EB9}" type="slidenum">
              <a:rPr lang="en-US">
                <a:latin typeface="Calibri" charset="0"/>
              </a:rPr>
              <a:pPr eaLnBrk="1" hangingPunct="1"/>
              <a:t>171</a:t>
            </a:fld>
            <a:endParaRPr lang="en-US">
              <a:latin typeface="Calibri"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7AE6AB5-9DD7-D547-8B9F-CD891E73A148}" type="slidenum">
              <a:rPr lang="en-US">
                <a:latin typeface="Calibri" charset="0"/>
              </a:rPr>
              <a:pPr eaLnBrk="1" hangingPunct="1"/>
              <a:t>172</a:t>
            </a:fld>
            <a:endParaRPr lang="en-US">
              <a:latin typeface="Calibri"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742FA07-8B84-B148-BF2C-94640C7D12C5}" type="slidenum">
              <a:rPr lang="en-US">
                <a:latin typeface="Calibri" charset="0"/>
              </a:rPr>
              <a:pPr eaLnBrk="1" hangingPunct="1"/>
              <a:t>173</a:t>
            </a:fld>
            <a:endParaRPr lang="en-US">
              <a:latin typeface="Calibri"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68A5FD5-7A5E-A649-A0B1-ED2CE2C39260}" type="slidenum">
              <a:rPr lang="en-US">
                <a:latin typeface="Calibri" charset="0"/>
              </a:rPr>
              <a:pPr eaLnBrk="1" hangingPunct="1"/>
              <a:t>174</a:t>
            </a:fld>
            <a:endParaRPr lang="en-US">
              <a:latin typeface="Calibri"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07F3C28-5AAC-B248-8AD4-8DE137CB16ED}" type="slidenum">
              <a:rPr lang="en-US">
                <a:latin typeface="Calibri" charset="0"/>
              </a:rPr>
              <a:pPr eaLnBrk="1" hangingPunct="1"/>
              <a:t>175</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ABCEFD76-C021-3C41-A469-CF791A085C90}" type="slidenum">
              <a:rPr lang="en-US" sz="1200">
                <a:latin typeface="Times New Roman" charset="0"/>
              </a:rPr>
              <a:pPr eaLnBrk="1" hangingPunct="1"/>
              <a:t>17</a:t>
            </a:fld>
            <a:endParaRPr lang="en-US" sz="1200">
              <a:latin typeface="Times New Roman"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4A03F46-2E3A-BE4B-9665-E356720EE725}" type="slidenum">
              <a:rPr lang="en-US">
                <a:latin typeface="Calibri" charset="0"/>
              </a:rPr>
              <a:pPr eaLnBrk="1" hangingPunct="1"/>
              <a:t>176</a:t>
            </a:fld>
            <a:endParaRPr lang="en-US">
              <a:latin typeface="Calibri"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5204EDB-C778-FE4C-8E87-85C9EEFB58C2}" type="slidenum">
              <a:rPr lang="en-US">
                <a:latin typeface="Calibri" charset="0"/>
              </a:rPr>
              <a:pPr eaLnBrk="1" hangingPunct="1"/>
              <a:t>177</a:t>
            </a:fld>
            <a:endParaRPr lang="en-US">
              <a:latin typeface="Calibri"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B0E6A1E-55A7-8C4A-9950-E217F23A3E88}" type="slidenum">
              <a:rPr lang="en-US">
                <a:latin typeface="Calibri" charset="0"/>
              </a:rPr>
              <a:pPr eaLnBrk="1" hangingPunct="1"/>
              <a:t>178</a:t>
            </a:fld>
            <a:endParaRPr lang="en-US">
              <a:latin typeface="Calibri"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5C007AE-72A6-864C-9CEF-49A66C9FB01F}" type="slidenum">
              <a:rPr lang="en-US" b="1">
                <a:solidFill>
                  <a:srgbClr val="000000"/>
                </a:solidFill>
                <a:latin typeface="Times New Roman" charset="0"/>
              </a:rPr>
              <a:pPr eaLnBrk="1" hangingPunct="1"/>
              <a:t>179</a:t>
            </a:fld>
            <a:endParaRPr lang="en-US" b="1">
              <a:solidFill>
                <a:srgbClr val="000000"/>
              </a:solidFill>
              <a:latin typeface="Times New Roman"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B2AD8E8-2373-AA49-9BBC-06C7EA4EBE02}" type="slidenum">
              <a:rPr lang="en-US">
                <a:latin typeface="Calibri" charset="0"/>
              </a:rPr>
              <a:pPr eaLnBrk="1" hangingPunct="1"/>
              <a:t>180</a:t>
            </a:fld>
            <a:endParaRPr lang="en-US">
              <a:latin typeface="Calibri"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35CF513-9ABD-2D44-9BC4-C3401491E905}" type="slidenum">
              <a:rPr lang="en-US">
                <a:latin typeface="Calibri" charset="0"/>
              </a:rPr>
              <a:pPr eaLnBrk="1" hangingPunct="1"/>
              <a:t>181</a:t>
            </a:fld>
            <a:endParaRPr lang="en-US">
              <a:latin typeface="Calibri"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F00BCB-FD1A-704B-8EA9-848D74280C6C}" type="slidenum">
              <a:rPr lang="en-US" b="1">
                <a:solidFill>
                  <a:srgbClr val="000000"/>
                </a:solidFill>
                <a:latin typeface="Times New Roman" charset="0"/>
              </a:rPr>
              <a:pPr eaLnBrk="1" hangingPunct="1"/>
              <a:t>182</a:t>
            </a:fld>
            <a:endParaRPr lang="en-US" b="1">
              <a:solidFill>
                <a:srgbClr val="000000"/>
              </a:solidFill>
              <a:latin typeface="Times New Roman"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91700ED-3430-724B-AFCE-9980516A915A}" type="slidenum">
              <a:rPr lang="en-US">
                <a:latin typeface="Calibri" charset="0"/>
              </a:rPr>
              <a:pPr eaLnBrk="1" hangingPunct="1"/>
              <a:t>183</a:t>
            </a:fld>
            <a:endParaRPr lang="en-US">
              <a:latin typeface="Calibri"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365F52B-773E-A040-9C87-5EA78795E4EB}" type="slidenum">
              <a:rPr lang="en-US" b="1">
                <a:solidFill>
                  <a:srgbClr val="000000"/>
                </a:solidFill>
                <a:latin typeface="Times New Roman" charset="0"/>
              </a:rPr>
              <a:pPr eaLnBrk="1" hangingPunct="1"/>
              <a:t>184</a:t>
            </a:fld>
            <a:endParaRPr lang="en-US" b="1">
              <a:solidFill>
                <a:srgbClr val="000000"/>
              </a:solidFill>
              <a:latin typeface="Times New Roman"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FFA4864-4FFD-614B-A7EF-CB7C03AF35CE}" type="slidenum">
              <a:rPr lang="en-US">
                <a:latin typeface="Calibri" charset="0"/>
              </a:rPr>
              <a:pPr eaLnBrk="1" hangingPunct="1"/>
              <a:t>185</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D92982D6-C170-E94F-BEB8-4342563C7CA3}" type="slidenum">
              <a:rPr lang="en-US" sz="1200">
                <a:latin typeface="Times New Roman" charset="0"/>
              </a:rPr>
              <a:pPr eaLnBrk="1" hangingPunct="1"/>
              <a:t>18</a:t>
            </a:fld>
            <a:endParaRPr lang="en-US" sz="1200">
              <a:latin typeface="Times New Roman"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BACA7C2-E4D7-4942-9556-D2F45E0EF83C}" type="slidenum">
              <a:rPr lang="en-US">
                <a:latin typeface="Calibri" charset="0"/>
              </a:rPr>
              <a:pPr eaLnBrk="1" hangingPunct="1"/>
              <a:t>186</a:t>
            </a:fld>
            <a:endParaRPr lang="en-US">
              <a:latin typeface="Calibri"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3617609-F0C3-8948-BD41-9EB13600C2C9}" type="slidenum">
              <a:rPr lang="en-US">
                <a:latin typeface="Calibri" charset="0"/>
              </a:rPr>
              <a:pPr eaLnBrk="1" hangingPunct="1"/>
              <a:t>187</a:t>
            </a:fld>
            <a:endParaRPr lang="en-US">
              <a:latin typeface="Calibri"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864DF11-947D-924F-AE9D-9079E67519B0}" type="slidenum">
              <a:rPr lang="en-US">
                <a:latin typeface="Calibri" charset="0"/>
              </a:rPr>
              <a:pPr eaLnBrk="1" hangingPunct="1"/>
              <a:t>188</a:t>
            </a:fld>
            <a:endParaRPr lang="en-US">
              <a:latin typeface="Calibri"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F0C56CA-70F4-AB44-97BD-BA8D4A36FF3C}" type="slidenum">
              <a:rPr lang="en-US">
                <a:latin typeface="Calibri" charset="0"/>
              </a:rPr>
              <a:pPr eaLnBrk="1" hangingPunct="1"/>
              <a:t>189</a:t>
            </a:fld>
            <a:endParaRPr lang="en-US">
              <a:latin typeface="Calibri"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63A6B57-23FC-5D4C-9884-E2CCD35C7A5C}" type="slidenum">
              <a:rPr lang="en-US">
                <a:latin typeface="Calibri" charset="0"/>
              </a:rPr>
              <a:pPr eaLnBrk="1" hangingPunct="1"/>
              <a:t>190</a:t>
            </a:fld>
            <a:endParaRPr lang="en-US">
              <a:latin typeface="Calibri"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D6083F9-33E3-1D4A-AC74-C53962E647FF}" type="slidenum">
              <a:rPr lang="en-US">
                <a:latin typeface="Calibri" charset="0"/>
              </a:rPr>
              <a:pPr eaLnBrk="1" hangingPunct="1"/>
              <a:t>191</a:t>
            </a:fld>
            <a:endParaRPr lang="en-US">
              <a:latin typeface="Calibri"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9E865CC-B875-7448-BBD3-68C0516A0EF6}" type="slidenum">
              <a:rPr lang="en-US">
                <a:latin typeface="Calibri" charset="0"/>
              </a:rPr>
              <a:pPr eaLnBrk="1" hangingPunct="1"/>
              <a:t>192</a:t>
            </a:fld>
            <a:endParaRPr lang="en-US">
              <a:latin typeface="Calibri"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DD63339-E44A-3041-A955-367CBEEAD7A7}" type="slidenum">
              <a:rPr lang="en-US">
                <a:latin typeface="Calibri" charset="0"/>
              </a:rPr>
              <a:pPr eaLnBrk="1" hangingPunct="1"/>
              <a:t>193</a:t>
            </a:fld>
            <a:endParaRPr lang="en-US">
              <a:latin typeface="Calibri"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1BA8BFC-8C44-3145-B820-51828F10F7B8}" type="slidenum">
              <a:rPr lang="en-US">
                <a:latin typeface="Calibri" charset="0"/>
              </a:rPr>
              <a:pPr eaLnBrk="1" hangingPunct="1"/>
              <a:t>194</a:t>
            </a:fld>
            <a:endParaRPr lang="en-US">
              <a:latin typeface="Calibri"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F798560-51CF-2148-9C1B-FEB7F36F98F0}" type="slidenum">
              <a:rPr lang="en-US">
                <a:latin typeface="Calibri" charset="0"/>
              </a:rPr>
              <a:pPr eaLnBrk="1" hangingPunct="1"/>
              <a:t>195</a:t>
            </a:fld>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ADD9AEB-546B-4A4D-ACAF-BBBBFE3F7C98}" type="slidenum">
              <a:rPr lang="en-US" sz="1200">
                <a:latin typeface="Times New Roman" charset="0"/>
              </a:rPr>
              <a:pPr eaLnBrk="1" hangingPunct="1"/>
              <a:t>19</a:t>
            </a:fld>
            <a:endParaRPr lang="en-US" sz="1200">
              <a:latin typeface="Times New Roman"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9A13BB0-6B0F-1C46-9889-866B111E363A}" type="slidenum">
              <a:rPr lang="en-US">
                <a:latin typeface="Calibri" charset="0"/>
              </a:rPr>
              <a:pPr eaLnBrk="1" hangingPunct="1"/>
              <a:t>196</a:t>
            </a:fld>
            <a:endParaRPr lang="en-US">
              <a:latin typeface="Calibri"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BF0788B-52BC-1C49-AE01-2C4AA1A7B3C3}" type="slidenum">
              <a:rPr lang="en-US">
                <a:latin typeface="Calibri" charset="0"/>
              </a:rPr>
              <a:pPr eaLnBrk="1" hangingPunct="1"/>
              <a:t>197</a:t>
            </a:fld>
            <a:endParaRPr lang="en-US">
              <a:latin typeface="Calibri"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5FE7A6F-C28F-6F46-9D5E-AD84793B6C99}" type="slidenum">
              <a:rPr lang="en-US">
                <a:latin typeface="Calibri" charset="0"/>
              </a:rPr>
              <a:pPr eaLnBrk="1" hangingPunct="1"/>
              <a:t>198</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2B24910-5454-774C-8C75-BC1B0560B525}" type="slidenum">
              <a:rPr lang="en-US" sz="1200">
                <a:latin typeface="Times New Roman" charset="0"/>
              </a:rPr>
              <a:pPr eaLnBrk="1" hangingPunct="1"/>
              <a:t>20</a:t>
            </a:fld>
            <a:endParaRPr lang="en-US" sz="1200">
              <a:latin typeface="Times New Roman"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0648DD1-5691-C644-A459-CF6B8967D0DF}" type="slidenum">
              <a:rPr lang="en-US" sz="1200">
                <a:latin typeface="Times New Roman" charset="0"/>
              </a:rPr>
              <a:pPr eaLnBrk="1" hangingPunct="1"/>
              <a:t>21</a:t>
            </a:fld>
            <a:endParaRPr lang="en-US" sz="1200">
              <a:latin typeface="Times New Roman"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B12DCE22-7B8C-7B48-9318-352CB2F83220}" type="slidenum">
              <a:rPr lang="en-US" sz="1200">
                <a:latin typeface="Times New Roman" charset="0"/>
              </a:rPr>
              <a:pPr eaLnBrk="1" hangingPunct="1"/>
              <a:t>22</a:t>
            </a:fld>
            <a:endParaRPr lang="en-US" sz="1200">
              <a:latin typeface="Times New Roman"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E20047B-A4F8-9543-938E-75F889869AF7}" type="slidenum">
              <a:rPr lang="en-US" sz="1200">
                <a:latin typeface="Times New Roman" charset="0"/>
              </a:rPr>
              <a:pPr eaLnBrk="1" hangingPunct="1"/>
              <a:t>3</a:t>
            </a:fld>
            <a:endParaRPr lang="en-US" sz="1200">
              <a:latin typeface="Times New Roman"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CA88B11-8855-524C-AB94-5E11D08AA17C}" type="slidenum">
              <a:rPr lang="en-US" sz="1200">
                <a:latin typeface="Times New Roman" charset="0"/>
              </a:rPr>
              <a:pPr eaLnBrk="1" hangingPunct="1"/>
              <a:t>23</a:t>
            </a:fld>
            <a:endParaRPr lang="en-US" sz="1200">
              <a:latin typeface="Times New Roman"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2132318D-A43E-E744-80BE-D37889793E5F}" type="slidenum">
              <a:rPr lang="en-US" sz="1200">
                <a:latin typeface="Times New Roman" charset="0"/>
              </a:rPr>
              <a:pPr eaLnBrk="1" hangingPunct="1"/>
              <a:t>24</a:t>
            </a:fld>
            <a:endParaRPr lang="en-US" sz="1200">
              <a:latin typeface="Times New Roman"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F06BA87-740F-0446-81E0-F860B2A12A0A}" type="slidenum">
              <a:rPr lang="en-US" sz="1200">
                <a:latin typeface="Times New Roman" charset="0"/>
              </a:rPr>
              <a:pPr eaLnBrk="1" hangingPunct="1"/>
              <a:t>25</a:t>
            </a:fld>
            <a:endParaRPr lang="en-US" sz="1200">
              <a:latin typeface="Times New Roman"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78333F13-A098-2A4E-856F-0F4D087BC9CC}" type="slidenum">
              <a:rPr lang="en-US" sz="1200">
                <a:latin typeface="Times New Roman" charset="0"/>
              </a:rPr>
              <a:pPr eaLnBrk="1" hangingPunct="1"/>
              <a:t>26</a:t>
            </a:fld>
            <a:endParaRPr lang="en-US" sz="1200">
              <a:latin typeface="Times New Roman"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13E319F-2545-EC46-B485-82D9DD2918A7}" type="slidenum">
              <a:rPr lang="en-US"/>
              <a:pPr/>
              <a:t>37</a:t>
            </a:fld>
            <a:endParaRPr lang="en-US"/>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A0F3D9FA-F274-8A43-8A52-D731AA5B1D09}" type="slidenum">
              <a:rPr lang="en-US"/>
              <a:pPr/>
              <a:t>40</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A84A4F1A-F6A4-184E-BAA0-C080A6FFFB04}" type="slidenum">
              <a:rPr lang="en-US"/>
              <a:pPr/>
              <a:t>41</a:t>
            </a:fld>
            <a:endParaRPr lang="en-US"/>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1DDFD85-12E3-6B47-A113-F4B7050FE568}" type="slidenum">
              <a:rPr lang="en-US"/>
              <a:pPr/>
              <a:t>42</a:t>
            </a:fld>
            <a:endParaRPr lang="en-US"/>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Cats scratch people with people with cats with claws.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4E7AA99-FC95-3E4A-B6FB-20529FF97E49}" type="slidenum">
              <a:rPr lang="en-US"/>
              <a:pPr/>
              <a:t>43</a:t>
            </a:fld>
            <a:endParaRPr lang="en-US"/>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650AFCA-B482-994B-AFF5-98F83CC2CADE}" type="slidenum">
              <a:rPr lang="en-US"/>
              <a:pPr/>
              <a:t>44</a:t>
            </a:fld>
            <a:endParaRPr lang="en-US"/>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1E2606B-F249-6349-84B7-71D176749B67}" type="slidenum">
              <a:rPr lang="en-US" sz="1200">
                <a:latin typeface="Times New Roman" charset="0"/>
              </a:rPr>
              <a:pPr eaLnBrk="1" hangingPunct="1"/>
              <a:t>4</a:t>
            </a:fld>
            <a:endParaRPr lang="en-US" sz="1200">
              <a:latin typeface="Times New Roman" charset="0"/>
            </a:endParaRPr>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8AE7FBF4-B22C-6346-ABDA-16699104A9CB}" type="slidenum">
              <a:rPr lang="en-US"/>
              <a:pPr/>
              <a:t>45</a:t>
            </a:fld>
            <a:endParaRPr lang="en-US"/>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1276734-B008-FA41-818B-45D787F56F8B}" type="slidenum">
              <a:rPr lang="en-US"/>
              <a:pPr/>
              <a:t>46</a:t>
            </a:fld>
            <a:endParaRPr lang="en-US"/>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A71B83F-C2BD-604B-83F0-12522F30DBB4}" type="slidenum">
              <a:rPr lang="en-US"/>
              <a:pPr/>
              <a:t>47</a:t>
            </a:fld>
            <a:endParaRPr lang="en-US"/>
          </a:p>
        </p:txBody>
      </p:sp>
      <p:sp>
        <p:nvSpPr>
          <p:cNvPr id="12390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390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CFCE87E3-9698-2541-981F-2FB03D91CCB9}" type="slidenum">
              <a:rPr lang="en-US"/>
              <a:pPr/>
              <a:t>48</a:t>
            </a:fld>
            <a:endParaRPr lang="en-US"/>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160D6C6-AC5D-B04B-BC63-1E16C862A85B}" type="slidenum">
              <a:rPr lang="en-US"/>
              <a:pPr/>
              <a:t>49</a:t>
            </a:fld>
            <a:endParaRPr lang="en-US"/>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6C9EB58D-2906-6243-9C2B-79A84B1D8E83}" type="slidenum">
              <a:rPr lang="en-US"/>
              <a:pPr/>
              <a:t>50</a:t>
            </a:fld>
            <a:endParaRPr lang="en-US"/>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EC3DFB48-50FA-ED4C-8D30-62F2A38A694E}" type="slidenum">
              <a:rPr lang="en-US"/>
              <a:pPr/>
              <a:t>51</a:t>
            </a:fld>
            <a:endParaRPr lang="en-US"/>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89FF7597-7311-1843-9B87-8EBB62CE4109}" type="slidenum">
              <a:rPr lang="en-US"/>
              <a:pPr/>
              <a:t>52</a:t>
            </a:fld>
            <a:endParaRPr lang="en-US"/>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40A491D-A88F-2041-8492-68A7EE75B227}" type="slidenum">
              <a:rPr lang="en-US" sz="1200"/>
              <a:pPr eaLnBrk="1" hangingPunct="1"/>
              <a:t>53</a:t>
            </a:fld>
            <a:endParaRPr lang="en-US" sz="1200"/>
          </a:p>
        </p:txBody>
      </p:sp>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7F0E9C08-7740-264E-BA85-7E97DC129EDB}" type="slidenum">
              <a:rPr lang="en-US" sz="1200"/>
              <a:pPr eaLnBrk="1" hangingPunct="1"/>
              <a:t>54</a:t>
            </a:fld>
            <a:endParaRPr lang="en-US" sz="1200"/>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50A3DFDD-364E-CA44-ADC7-4800B23EBCC2}" type="slidenum">
              <a:rPr lang="en-US" sz="1200">
                <a:latin typeface="Times New Roman" charset="0"/>
              </a:rPr>
              <a:pPr eaLnBrk="1" hangingPunct="1"/>
              <a:t>6</a:t>
            </a:fld>
            <a:endParaRPr lang="en-US" sz="1200">
              <a:latin typeface="Times New Roman" charset="0"/>
            </a:endParaRPr>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FB40061F-A9E4-0442-87ED-5948EF6E9A7D}" type="slidenum">
              <a:rPr lang="en-US" sz="1200"/>
              <a:pPr eaLnBrk="1" hangingPunct="1"/>
              <a:t>55</a:t>
            </a:fld>
            <a:endParaRPr lang="en-US" sz="1200"/>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A7E0283-F331-4847-B82E-7451751FFD51}" type="slidenum">
              <a:rPr lang="en-US" sz="1200"/>
              <a:pPr eaLnBrk="1" hangingPunct="1"/>
              <a:t>56</a:t>
            </a:fld>
            <a:endParaRPr lang="en-US" sz="1200"/>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747947EF-05F3-2546-BD2B-DE7B90CE318C}" type="slidenum">
              <a:rPr lang="en-US" sz="1200"/>
              <a:pPr eaLnBrk="1" hangingPunct="1"/>
              <a:t>57</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FE497F3-1ACB-F040-BA10-9FF6F8432A17}" type="slidenum">
              <a:rPr lang="en-US" sz="1200"/>
              <a:pPr eaLnBrk="1" hangingPunct="1"/>
              <a:t>58</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53251454-9450-5640-A414-456B68936593}" type="slidenum">
              <a:rPr lang="en-US" sz="1200"/>
              <a:pPr eaLnBrk="1" hangingPunct="1"/>
              <a:t>59</a:t>
            </a:fld>
            <a:endParaRPr 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098EBF8-28A1-F24E-9091-4D8405330ACB}" type="slidenum">
              <a:rPr lang="en-US" sz="1200"/>
              <a:pPr eaLnBrk="1" hangingPunct="1"/>
              <a:t>60</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F5133F3-CF87-0C43-8B0D-D16F015D52BA}" type="slidenum">
              <a:rPr lang="en-US" sz="1200"/>
              <a:pPr eaLnBrk="1" hangingPunct="1"/>
              <a:t>61</a:t>
            </a:fld>
            <a:endParaRPr lang="en-US" sz="1200"/>
          </a:p>
        </p:txBody>
      </p:sp>
      <p:sp>
        <p:nvSpPr>
          <p:cNvPr id="90114" name="Rectangle 2"/>
          <p:cNvSpPr>
            <a:spLocks noGrp="1" noRot="1" noChangeAspect="1" noChangeArrowheads="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9178216-247A-E442-B185-9855BE3CA5D6}" type="slidenum">
              <a:rPr lang="en-US" sz="1200"/>
              <a:pPr eaLnBrk="1" hangingPunct="1"/>
              <a:t>62</a:t>
            </a:fld>
            <a:endParaRPr lang="en-US" sz="1200"/>
          </a:p>
        </p:txBody>
      </p:sp>
      <p:sp>
        <p:nvSpPr>
          <p:cNvPr id="92162" name="Rectangle 2"/>
          <p:cNvSpPr>
            <a:spLocks noGrp="1" noRot="1" noChangeAspect="1" noChangeArrowheads="1"/>
          </p:cNvSpPr>
          <p:nvPr>
            <p:ph type="sldImg"/>
          </p:nvPr>
        </p:nvSpPr>
        <p:spPr>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8A1F9FDD-87F1-5440-B6BE-7E7EA9E8CC59}" type="slidenum">
              <a:rPr lang="en-US" sz="1200"/>
              <a:pPr eaLnBrk="1" hangingPunct="1"/>
              <a:t>63</a:t>
            </a:fld>
            <a:endParaRPr lang="en-US" sz="1200"/>
          </a:p>
        </p:txBody>
      </p:sp>
      <p:sp>
        <p:nvSpPr>
          <p:cNvPr id="94210" name="Rectangle 2"/>
          <p:cNvSpPr>
            <a:spLocks noGrp="1" noRot="1" noChangeAspect="1" noChangeArrowheads="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A06DD859-A2EB-DF4C-A072-33B149542773}" type="slidenum">
              <a:rPr lang="en-US" sz="1200"/>
              <a:pPr eaLnBrk="1" hangingPunct="1"/>
              <a:t>64</a:t>
            </a:fld>
            <a:endParaRPr lang="en-US" sz="1200"/>
          </a:p>
        </p:txBody>
      </p:sp>
      <p:sp>
        <p:nvSpPr>
          <p:cNvPr id="96258" name="Rectangle 2"/>
          <p:cNvSpPr>
            <a:spLocks noGrp="1" noRot="1" noChangeAspect="1" noChangeArrowheads="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43384CB-D221-4A48-B198-793536BCED52}" type="slidenum">
              <a:rPr lang="en-US" sz="1200">
                <a:latin typeface="Times New Roman" charset="0"/>
              </a:rPr>
              <a:pPr eaLnBrk="1" hangingPunct="1"/>
              <a:t>7</a:t>
            </a:fld>
            <a:endParaRPr lang="en-US" sz="1200">
              <a:latin typeface="Times New Roman"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90956BB1-CB05-DD43-8225-40D53DD83C8F}" type="slidenum">
              <a:rPr lang="en-US" sz="1200"/>
              <a:pPr eaLnBrk="1" hangingPunct="1"/>
              <a:t>65</a:t>
            </a:fld>
            <a:endParaRPr lang="en-US" sz="1200"/>
          </a:p>
        </p:txBody>
      </p:sp>
      <p:sp>
        <p:nvSpPr>
          <p:cNvPr id="98306" name="Rectangle 2"/>
          <p:cNvSpPr>
            <a:spLocks noGrp="1" noRot="1" noChangeAspect="1" noChangeArrowheads="1"/>
          </p:cNvSpPr>
          <p:nvPr>
            <p:ph type="sldImg"/>
          </p:nvPr>
        </p:nvSpPr>
        <p:spPr>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96887E51-0D9E-EE4E-A79B-9F03A593710B}" type="slidenum">
              <a:rPr lang="en-US" sz="1200"/>
              <a:pPr eaLnBrk="1" hangingPunct="1"/>
              <a:t>66</a:t>
            </a:fld>
            <a:endParaRPr lang="en-US" sz="1200"/>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0C87A2E-760C-9040-A569-AD56BA55D57B}" type="slidenum">
              <a:rPr lang="en-US" sz="1200"/>
              <a:pPr eaLnBrk="1" hangingPunct="1"/>
              <a:t>67</a:t>
            </a:fld>
            <a:endParaRPr lang="en-US" sz="1200"/>
          </a:p>
        </p:txBody>
      </p:sp>
      <p:sp>
        <p:nvSpPr>
          <p:cNvPr id="102402" name="Rectangle 2"/>
          <p:cNvSpPr>
            <a:spLocks noGrp="1" noRot="1" noChangeAspect="1" noChangeArrowheads="1"/>
          </p:cNvSpPr>
          <p:nvPr>
            <p:ph type="sldImg"/>
          </p:nvPr>
        </p:nvSpPr>
        <p:spPr>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6778906-268F-8947-A0D9-B685B122DF33}" type="slidenum">
              <a:rPr lang="en-US" sz="1200"/>
              <a:pPr eaLnBrk="1" hangingPunct="1"/>
              <a:t>68</a:t>
            </a:fld>
            <a:endParaRPr lang="en-US" sz="1200"/>
          </a:p>
        </p:txBody>
      </p:sp>
      <p:sp>
        <p:nvSpPr>
          <p:cNvPr id="104450" name="Rectangle 2"/>
          <p:cNvSpPr>
            <a:spLocks noGrp="1" noRot="1" noChangeAspect="1" noChangeArrowheads="1"/>
          </p:cNvSpPr>
          <p:nvPr>
            <p:ph type="sldImg"/>
          </p:nvPr>
        </p:nvSpPr>
        <p:spPr>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64CF5B7-ADC4-F444-8572-169D7A93E9F1}" type="slidenum">
              <a:rPr lang="en-US" sz="1200"/>
              <a:pPr eaLnBrk="1" hangingPunct="1"/>
              <a:t>69</a:t>
            </a:fld>
            <a:endParaRPr lang="en-US" sz="1200"/>
          </a:p>
        </p:txBody>
      </p:sp>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56F0EEBE-738F-FB44-BF5B-11E44FE59744}" type="slidenum">
              <a:rPr lang="en-US" sz="1200"/>
              <a:pPr eaLnBrk="1" hangingPunct="1"/>
              <a:t>70</a:t>
            </a:fld>
            <a:endParaRPr lang="en-US" sz="1200"/>
          </a:p>
        </p:txBody>
      </p:sp>
      <p:sp>
        <p:nvSpPr>
          <p:cNvPr id="108546" name="Rectangle 2"/>
          <p:cNvSpPr>
            <a:spLocks noGrp="1" noRot="1" noChangeAspect="1" noChangeArrowheads="1"/>
          </p:cNvSpPr>
          <p:nvPr>
            <p:ph type="sldImg"/>
          </p:nvPr>
        </p:nvSpPr>
        <p:spPr>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0AEEEDE-D156-8746-B2F5-9C0DA2EBEBF5}" type="slidenum">
              <a:rPr lang="en-US" sz="1200"/>
              <a:pPr eaLnBrk="1" hangingPunct="1"/>
              <a:t>71</a:t>
            </a:fld>
            <a:endParaRPr lang="en-US" sz="1200"/>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D2A94B9-2F9B-1647-A3F0-C582876C431F}" type="slidenum">
              <a:rPr lang="en-US" sz="1200"/>
              <a:pPr eaLnBrk="1" hangingPunct="1"/>
              <a:t>72</a:t>
            </a:fld>
            <a:endParaRPr lang="en-US" sz="1200"/>
          </a:p>
        </p:txBody>
      </p:sp>
      <p:sp>
        <p:nvSpPr>
          <p:cNvPr id="112642" name="Rectangle 2"/>
          <p:cNvSpPr>
            <a:spLocks noGrp="1" noRot="1" noChangeAspect="1" noChangeArrowheads="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5B5CA5D-5C81-1044-A63E-CD643BEB672B}" type="slidenum">
              <a:rPr lang="en-US" sz="1200"/>
              <a:pPr eaLnBrk="1" hangingPunct="1"/>
              <a:t>73</a:t>
            </a:fld>
            <a:endParaRPr lang="en-US" sz="1200"/>
          </a:p>
        </p:txBody>
      </p:sp>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DDF9864-148B-044F-8E43-5D8EA95649C4}" type="slidenum">
              <a:rPr lang="en-US" sz="1200"/>
              <a:pPr eaLnBrk="1" hangingPunct="1"/>
              <a:t>74</a:t>
            </a:fld>
            <a:endParaRPr lang="en-US" sz="1200"/>
          </a:p>
        </p:txBody>
      </p:sp>
      <p:sp>
        <p:nvSpPr>
          <p:cNvPr id="116738" name="Rectangle 2"/>
          <p:cNvSpPr>
            <a:spLocks noGrp="1" noRot="1" noChangeAspect="1" noChangeArrowheads="1"/>
          </p:cNvSpPr>
          <p:nvPr>
            <p:ph type="sldImg"/>
          </p:nvPr>
        </p:nvSpPr>
        <p:spPr>
          <a:xfrm>
            <a:off x="1144588" y="685800"/>
            <a:ext cx="4572000" cy="3429000"/>
          </a:xfrm>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221" tIns="45610" rIns="91221" bIns="45610"/>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128A0F0-0208-2147-8532-8852DD417762}" type="slidenum">
              <a:rPr lang="en-US" sz="1200">
                <a:latin typeface="Times New Roman" charset="0"/>
              </a:rPr>
              <a:pPr eaLnBrk="1" hangingPunct="1"/>
              <a:t>8</a:t>
            </a:fld>
            <a:endParaRPr lang="en-US" sz="1200">
              <a:latin typeface="Times New Roman"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86AD7D17-E236-444F-9B56-DECE77D70FBD}" type="slidenum">
              <a:rPr lang="en-US" sz="1200"/>
              <a:pPr eaLnBrk="1" hangingPunct="1"/>
              <a:t>75</a:t>
            </a:fld>
            <a:endParaRPr lang="en-US" sz="1200"/>
          </a:p>
        </p:txBody>
      </p:sp>
      <p:sp>
        <p:nvSpPr>
          <p:cNvPr id="118786" name="Rectangle 2"/>
          <p:cNvSpPr>
            <a:spLocks noGrp="1" noRot="1" noChangeAspect="1" noChangeArrowheads="1"/>
          </p:cNvSpPr>
          <p:nvPr>
            <p:ph type="sldImg"/>
          </p:nvPr>
        </p:nvSpPr>
        <p:spPr>
          <a:xfrm>
            <a:off x="1144588" y="685800"/>
            <a:ext cx="4572000" cy="3429000"/>
          </a:xfrm>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221" tIns="45610" rIns="91221" bIns="45610"/>
          <a:lstStyle/>
          <a:p>
            <a:pPr eaLnBrk="1" hangingPunct="1"/>
            <a:endParaRPr lang="en-US">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B56C7F20-CB7D-8046-972E-637E51A16CAB}" type="slidenum">
              <a:rPr lang="en-US" sz="1200"/>
              <a:pPr eaLnBrk="1" hangingPunct="1"/>
              <a:t>76</a:t>
            </a:fld>
            <a:endParaRPr lang="en-US" sz="1200"/>
          </a:p>
        </p:txBody>
      </p:sp>
      <p:sp>
        <p:nvSpPr>
          <p:cNvPr id="120834" name="Rectangle 2"/>
          <p:cNvSpPr>
            <a:spLocks noGrp="1" noRot="1" noChangeAspect="1" noChangeArrowheads="1"/>
          </p:cNvSpPr>
          <p:nvPr>
            <p:ph type="sldImg"/>
          </p:nvPr>
        </p:nvSpPr>
        <p:spPr>
          <a:xfrm>
            <a:off x="1144588" y="685800"/>
            <a:ext cx="4572000" cy="3429000"/>
          </a:xfrm>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221" tIns="45610" rIns="91221" bIns="45610"/>
          <a:lstStyle/>
          <a:p>
            <a:pPr eaLnBrk="1" hangingPunct="1"/>
            <a:endParaRPr lang="en-US">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CCBABDE9-3115-FC43-B515-B57AC7FDDD16}" type="slidenum">
              <a:rPr lang="en-US" sz="1200"/>
              <a:pPr eaLnBrk="1" hangingPunct="1"/>
              <a:t>77</a:t>
            </a:fld>
            <a:endParaRPr lang="en-US" sz="1200"/>
          </a:p>
        </p:txBody>
      </p:sp>
      <p:sp>
        <p:nvSpPr>
          <p:cNvPr id="122882" name="Rectangle 2"/>
          <p:cNvSpPr>
            <a:spLocks noGrp="1" noRot="1" noChangeAspect="1" noChangeArrowheads="1"/>
          </p:cNvSpPr>
          <p:nvPr>
            <p:ph type="sldImg"/>
          </p:nvPr>
        </p:nvSpPr>
        <p:spPr>
          <a:xfrm>
            <a:off x="1144588" y="685800"/>
            <a:ext cx="4572000" cy="3429000"/>
          </a:xfrm>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221" tIns="45610" rIns="91221" bIns="45610"/>
          <a:lstStyle/>
          <a:p>
            <a:pPr eaLnBrk="1" hangingPunct="1"/>
            <a:endParaRPr lang="en-US">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2C6E824D-E38B-4B45-B624-18CFE74B8BB3}" type="slidenum">
              <a:rPr lang="en-US" sz="1200"/>
              <a:pPr eaLnBrk="1" hangingPunct="1"/>
              <a:t>78</a:t>
            </a:fld>
            <a:endParaRPr lang="en-US" sz="1200"/>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E70E7F3-C5A5-4140-9034-04FA6568D652}" type="slidenum">
              <a:rPr lang="en-US" sz="1200"/>
              <a:pPr eaLnBrk="1" hangingPunct="1"/>
              <a:t>80</a:t>
            </a:fld>
            <a:endParaRPr lang="en-US" sz="1200"/>
          </a:p>
        </p:txBody>
      </p:sp>
      <p:sp>
        <p:nvSpPr>
          <p:cNvPr id="128002" name="Rectangle 2"/>
          <p:cNvSpPr>
            <a:spLocks noGrp="1" noRot="1" noChangeAspect="1" noChangeArrowheads="1"/>
          </p:cNvSpPr>
          <p:nvPr>
            <p:ph type="sldImg"/>
          </p:nvPr>
        </p:nvSpPr>
        <p:spPr>
          <a:xfrm>
            <a:off x="1144588" y="685800"/>
            <a:ext cx="4572000" cy="3429000"/>
          </a:xfrm>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221" tIns="45610" rIns="91221" bIns="45610"/>
          <a:lstStyle/>
          <a:p>
            <a:pPr eaLnBrk="1" hangingPunct="1"/>
            <a:endParaRPr lang="en-US">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FEADA315-2F0F-D541-A487-24DD6CE2B47A}" type="slidenum">
              <a:rPr lang="en-US" sz="1200"/>
              <a:pPr eaLnBrk="1" hangingPunct="1"/>
              <a:t>81</a:t>
            </a:fld>
            <a:endParaRPr lang="en-US" sz="1200"/>
          </a:p>
        </p:txBody>
      </p:sp>
      <p:sp>
        <p:nvSpPr>
          <p:cNvPr id="130050" name="Rectangle 2"/>
          <p:cNvSpPr>
            <a:spLocks noGrp="1" noRot="1" noChangeAspect="1" noChangeArrowheads="1"/>
          </p:cNvSpPr>
          <p:nvPr>
            <p:ph type="sldImg"/>
          </p:nvPr>
        </p:nvSpPr>
        <p:spPr>
          <a:xfrm>
            <a:off x="1144588" y="685800"/>
            <a:ext cx="4572000" cy="3429000"/>
          </a:xfrm>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221" tIns="45610" rIns="91221" bIns="45610"/>
          <a:lstStyle/>
          <a:p>
            <a:pPr eaLnBrk="1" hangingPunct="1"/>
            <a:endParaRPr lang="en-US">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848B9818-C660-AD4B-B53D-55D64DF01FF4}" type="slidenum">
              <a:rPr lang="en-US" sz="1200"/>
              <a:pPr eaLnBrk="1" hangingPunct="1"/>
              <a:t>82</a:t>
            </a:fld>
            <a:endParaRPr lang="en-US" sz="1200"/>
          </a:p>
        </p:txBody>
      </p:sp>
      <p:sp>
        <p:nvSpPr>
          <p:cNvPr id="132098" name="Rectangle 2"/>
          <p:cNvSpPr>
            <a:spLocks noGrp="1" noRot="1" noChangeAspect="1" noChangeArrowheads="1"/>
          </p:cNvSpPr>
          <p:nvPr>
            <p:ph type="sldImg"/>
          </p:nvPr>
        </p:nvSpPr>
        <p:spPr>
          <a:solidFill>
            <a:srgbClr val="FFFFFF"/>
          </a:solidFill>
          <a:ln/>
        </p:spPr>
      </p:sp>
      <p:sp>
        <p:nvSpPr>
          <p:cNvPr id="1320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8B53A73-432C-864B-8336-0B0244B38781}" type="slidenum">
              <a:rPr lang="en-US" sz="1200"/>
              <a:pPr eaLnBrk="1" hangingPunct="1"/>
              <a:t>84</a:t>
            </a:fld>
            <a:endParaRPr lang="en-US" sz="1200"/>
          </a:p>
        </p:txBody>
      </p:sp>
      <p:sp>
        <p:nvSpPr>
          <p:cNvPr id="135170" name="Rectangle 2"/>
          <p:cNvSpPr>
            <a:spLocks noGrp="1" noRot="1" noChangeAspect="1" noChangeArrowheads="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A71E6E92-FC3E-F744-A4DC-1DE1F4BDB362}" type="slidenum">
              <a:rPr lang="en-US" sz="1200"/>
              <a:pPr eaLnBrk="1" hangingPunct="1"/>
              <a:t>85</a:t>
            </a:fld>
            <a:endParaRPr lang="en-US" sz="1200"/>
          </a:p>
        </p:txBody>
      </p:sp>
      <p:sp>
        <p:nvSpPr>
          <p:cNvPr id="137218" name="Rectangle 2"/>
          <p:cNvSpPr>
            <a:spLocks noGrp="1" noRot="1" noChangeAspect="1" noChangeArrowheads="1"/>
          </p:cNvSpPr>
          <p:nvPr>
            <p:ph type="sldImg"/>
          </p:nvPr>
        </p:nvSpPr>
        <p:spPr>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F5C6992-3E11-D74D-8F6B-2CA327C59EEE}" type="slidenum">
              <a:rPr lang="en-US" sz="1200"/>
              <a:pPr eaLnBrk="1" hangingPunct="1"/>
              <a:t>86</a:t>
            </a:fld>
            <a:endParaRPr lang="en-US" sz="1200"/>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FB68CE9-4AB1-4243-B4DB-4123307CA948}" type="slidenum">
              <a:rPr lang="en-US" sz="1200">
                <a:latin typeface="Times New Roman" charset="0"/>
              </a:rPr>
              <a:pPr eaLnBrk="1" hangingPunct="1"/>
              <a:t>9</a:t>
            </a:fld>
            <a:endParaRPr lang="en-US" sz="1200">
              <a:latin typeface="Times New Roman"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1D4731B4-F81D-B34D-8BB9-CF66C3684D5A}" type="slidenum">
              <a:rPr lang="en-US" sz="1200"/>
              <a:pPr eaLnBrk="1" hangingPunct="1"/>
              <a:t>87</a:t>
            </a:fld>
            <a:endParaRPr lang="en-US" sz="1200"/>
          </a:p>
        </p:txBody>
      </p:sp>
      <p:sp>
        <p:nvSpPr>
          <p:cNvPr id="141314" name="Rectangle 2"/>
          <p:cNvSpPr>
            <a:spLocks noGrp="1" noRot="1" noChangeAspect="1" noChangeArrowheads="1"/>
          </p:cNvSpPr>
          <p:nvPr>
            <p:ph type="sldImg"/>
          </p:nvPr>
        </p:nvSpPr>
        <p:spPr>
          <a:solidFill>
            <a:srgbClr val="FFFFFF"/>
          </a:solidFill>
          <a:ln/>
        </p:spPr>
      </p:sp>
      <p:sp>
        <p:nvSpPr>
          <p:cNvPr id="141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7E9057FD-B784-2E48-82F4-3950C0203B2A}" type="slidenum">
              <a:rPr lang="en-US" sz="1200"/>
              <a:pPr eaLnBrk="1" hangingPunct="1"/>
              <a:t>89</a:t>
            </a:fld>
            <a:endParaRPr lang="en-US" sz="1200"/>
          </a:p>
        </p:txBody>
      </p:sp>
      <p:sp>
        <p:nvSpPr>
          <p:cNvPr id="144386" name="Rectangle 2"/>
          <p:cNvSpPr>
            <a:spLocks noGrp="1" noRot="1" noChangeAspect="1" noChangeArrowheads="1"/>
          </p:cNvSpPr>
          <p:nvPr>
            <p:ph type="sldImg"/>
          </p:nvPr>
        </p:nvSpPr>
        <p:spPr>
          <a:xfrm>
            <a:off x="1144588" y="685800"/>
            <a:ext cx="4572000" cy="3429000"/>
          </a:xfrm>
          <a:solidFill>
            <a:srgbClr val="FFFFFF"/>
          </a:solidFill>
          <a:ln/>
        </p:spPr>
      </p:sp>
      <p:sp>
        <p:nvSpPr>
          <p:cNvPr id="1443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221" tIns="45610" rIns="91221" bIns="45610"/>
          <a:lstStyle/>
          <a:p>
            <a:pPr eaLnBrk="1" hangingPunct="1"/>
            <a:endParaRPr lang="en-US">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1FE3166-85F0-E04A-A220-C537AE1E9A90}" type="slidenum">
              <a:rPr lang="en-US" sz="1200"/>
              <a:pPr eaLnBrk="1" hangingPunct="1"/>
              <a:t>90</a:t>
            </a:fld>
            <a:endParaRPr lang="en-US" sz="1200"/>
          </a:p>
        </p:txBody>
      </p:sp>
      <p:sp>
        <p:nvSpPr>
          <p:cNvPr id="146434" name="Rectangle 2"/>
          <p:cNvSpPr>
            <a:spLocks noGrp="1" noRot="1" noChangeAspect="1" noChangeArrowheads="1"/>
          </p:cNvSpPr>
          <p:nvPr>
            <p:ph type="sldImg"/>
          </p:nvPr>
        </p:nvSpPr>
        <p:spPr>
          <a:xfrm>
            <a:off x="1144588" y="685800"/>
            <a:ext cx="4572000" cy="3429000"/>
          </a:xfrm>
          <a:solidFill>
            <a:srgbClr val="FFFFFF"/>
          </a:solidFill>
          <a:ln/>
        </p:spPr>
      </p:sp>
      <p:sp>
        <p:nvSpPr>
          <p:cNvPr id="146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221" tIns="45610" rIns="91221" bIns="45610"/>
          <a:lstStyle/>
          <a:p>
            <a:pPr eaLnBrk="1" hangingPunct="1"/>
            <a:endParaRPr lang="en-US">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D742B-B980-F947-8B57-C2A0EED2348C}" type="slidenum">
              <a:rPr lang="en-US"/>
              <a:pPr/>
              <a:t>91</a:t>
            </a:fld>
            <a:endParaRPr lang="en-US"/>
          </a:p>
        </p:txBody>
      </p:sp>
      <p:sp>
        <p:nvSpPr>
          <p:cNvPr id="1438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87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82DF3-D1EC-074F-929A-B27D62293038}" type="slidenum">
              <a:rPr lang="en-US"/>
              <a:pPr/>
              <a:t>106</a:t>
            </a:fld>
            <a:endParaRPr lang="en-US"/>
          </a:p>
        </p:txBody>
      </p:sp>
      <p:sp>
        <p:nvSpPr>
          <p:cNvPr id="1444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48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B3E82-0374-6040-BB35-A67E5E78314A}" type="slidenum">
              <a:rPr lang="en-US"/>
              <a:pPr/>
              <a:t>107</a:t>
            </a:fld>
            <a:endParaRPr lang="en-US"/>
          </a:p>
        </p:txBody>
      </p:sp>
      <p:sp>
        <p:nvSpPr>
          <p:cNvPr id="1446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69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E428B-6938-C247-ADF6-40ABFCA0BA2C}" type="slidenum">
              <a:rPr lang="en-US"/>
              <a:pPr/>
              <a:t>108</a:t>
            </a:fld>
            <a:endParaRPr lang="en-US"/>
          </a:p>
        </p:txBody>
      </p:sp>
      <p:sp>
        <p:nvSpPr>
          <p:cNvPr id="14489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89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72ED0-8309-CD4F-826D-4C25D9F046AA}" type="slidenum">
              <a:rPr lang="en-US"/>
              <a:pPr/>
              <a:t>113</a:t>
            </a:fld>
            <a:endParaRPr lang="en-US"/>
          </a:p>
        </p:txBody>
      </p:sp>
      <p:sp>
        <p:nvSpPr>
          <p:cNvPr id="14510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10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13950E-2A70-D642-88A8-656B20594AD2}" type="slidenum">
              <a:rPr lang="en-US"/>
              <a:pPr/>
              <a:t>114</a:t>
            </a:fld>
            <a:endParaRPr lang="en-US"/>
          </a:p>
        </p:txBody>
      </p:sp>
      <p:sp>
        <p:nvSpPr>
          <p:cNvPr id="1453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30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E879D-B31E-0A44-8A53-1F79581474EB}" type="slidenum">
              <a:rPr lang="en-US"/>
              <a:pPr/>
              <a:t>115</a:t>
            </a:fld>
            <a:endParaRPr lang="en-US"/>
          </a:p>
        </p:txBody>
      </p:sp>
      <p:sp>
        <p:nvSpPr>
          <p:cNvPr id="14551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51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E95FEA6F-8988-0348-930C-484EFFB43F50}" type="slidenum">
              <a:rPr lang="en-US" sz="1200">
                <a:latin typeface="Times New Roman" charset="0"/>
              </a:rPr>
              <a:pPr eaLnBrk="1" hangingPunct="1"/>
              <a:t>10</a:t>
            </a:fld>
            <a:endParaRPr lang="en-US" sz="1200">
              <a:latin typeface="Times New Roman"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504C0-C2A2-C24C-88DE-D021150B4C0A}" type="slidenum">
              <a:rPr lang="en-US"/>
              <a:pPr/>
              <a:t>116</a:t>
            </a:fld>
            <a:endParaRPr lang="en-US"/>
          </a:p>
        </p:txBody>
      </p:sp>
      <p:sp>
        <p:nvSpPr>
          <p:cNvPr id="1457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71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A6E19-3AC6-CF48-87FD-8BD666F580F1}" type="slidenum">
              <a:rPr lang="en-US"/>
              <a:pPr/>
              <a:t>117</a:t>
            </a:fld>
            <a:endParaRPr lang="en-US"/>
          </a:p>
        </p:txBody>
      </p:sp>
      <p:sp>
        <p:nvSpPr>
          <p:cNvPr id="1459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92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9FD12-8553-D943-889F-0D8F682D40C5}" type="slidenum">
              <a:rPr lang="en-US"/>
              <a:pPr/>
              <a:t>118</a:t>
            </a:fld>
            <a:endParaRPr lang="en-US"/>
          </a:p>
        </p:txBody>
      </p:sp>
      <p:sp>
        <p:nvSpPr>
          <p:cNvPr id="1461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12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51009-67AF-EF49-8AEE-23A8BA2F6331}" type="slidenum">
              <a:rPr lang="en-US"/>
              <a:pPr/>
              <a:t>119</a:t>
            </a:fld>
            <a:endParaRPr lang="en-US"/>
          </a:p>
        </p:txBody>
      </p:sp>
      <p:sp>
        <p:nvSpPr>
          <p:cNvPr id="14632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3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99D75-EF74-AA4B-80B9-61E10F0187D6}" type="slidenum">
              <a:rPr lang="en-US"/>
              <a:pPr/>
              <a:t>120</a:t>
            </a:fld>
            <a:endParaRPr lang="en-US"/>
          </a:p>
        </p:txBody>
      </p:sp>
      <p:sp>
        <p:nvSpPr>
          <p:cNvPr id="1465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53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061A1-2409-6B4A-B4F1-5A0B8A481467}" type="slidenum">
              <a:rPr lang="en-US"/>
              <a:pPr/>
              <a:t>121</a:t>
            </a:fld>
            <a:endParaRPr lang="en-US"/>
          </a:p>
        </p:txBody>
      </p:sp>
      <p:sp>
        <p:nvSpPr>
          <p:cNvPr id="1467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73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933F9-3068-5447-AB59-AC841A8FC1A0}" type="slidenum">
              <a:rPr lang="en-US"/>
              <a:pPr/>
              <a:t>122</a:t>
            </a:fld>
            <a:endParaRPr lang="en-US"/>
          </a:p>
        </p:txBody>
      </p:sp>
      <p:sp>
        <p:nvSpPr>
          <p:cNvPr id="14694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94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96519-6CF0-9A45-9E6C-932F2E581BD6}" type="slidenum">
              <a:rPr lang="en-US"/>
              <a:pPr/>
              <a:t>123</a:t>
            </a:fld>
            <a:endParaRPr lang="en-US"/>
          </a:p>
        </p:txBody>
      </p:sp>
      <p:sp>
        <p:nvSpPr>
          <p:cNvPr id="14714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14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043BF-65F9-4C47-83EE-AFD7B9AD2427}" type="slidenum">
              <a:rPr lang="en-US"/>
              <a:pPr/>
              <a:t>124</a:t>
            </a:fld>
            <a:endParaRPr lang="en-US"/>
          </a:p>
        </p:txBody>
      </p:sp>
      <p:sp>
        <p:nvSpPr>
          <p:cNvPr id="14735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35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2526D-BD8B-3342-84E5-DBCFA440942B}" type="slidenum">
              <a:rPr lang="en-US"/>
              <a:pPr/>
              <a:t>125</a:t>
            </a:fld>
            <a:endParaRPr lang="en-US"/>
          </a:p>
        </p:txBody>
      </p:sp>
      <p:sp>
        <p:nvSpPr>
          <p:cNvPr id="14755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55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39F7E90F-65FA-3347-B5BD-F50D3C7A1251}" type="slidenum">
              <a:rPr lang="en-US" sz="1200">
                <a:latin typeface="Times New Roman" charset="0"/>
              </a:rPr>
              <a:pPr eaLnBrk="1" hangingPunct="1"/>
              <a:t>11</a:t>
            </a:fld>
            <a:endParaRPr lang="en-US" sz="1200">
              <a:latin typeface="Times New Roman"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20C40-D22A-0C44-AC0C-DD98F09EE4F9}" type="slidenum">
              <a:rPr lang="en-US"/>
              <a:pPr/>
              <a:t>126</a:t>
            </a:fld>
            <a:endParaRPr lang="en-US"/>
          </a:p>
        </p:txBody>
      </p:sp>
      <p:sp>
        <p:nvSpPr>
          <p:cNvPr id="14796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96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5242C-1966-824B-ABDE-F6D97405D09E}" type="slidenum">
              <a:rPr lang="en-US"/>
              <a:pPr/>
              <a:t>127</a:t>
            </a:fld>
            <a:endParaRPr lang="en-US"/>
          </a:p>
        </p:txBody>
      </p:sp>
      <p:sp>
        <p:nvSpPr>
          <p:cNvPr id="14817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817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AE42C-36AD-8F43-8442-CFD3B55ADD11}" type="slidenum">
              <a:rPr lang="en-US"/>
              <a:pPr/>
              <a:t>128</a:t>
            </a:fld>
            <a:endParaRPr lang="en-US"/>
          </a:p>
        </p:txBody>
      </p:sp>
      <p:sp>
        <p:nvSpPr>
          <p:cNvPr id="14837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837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FD5D858-53ED-C645-BBF1-BD45F3F8BF93}" type="slidenum">
              <a:rPr lang="en-US">
                <a:latin typeface="Calibri" charset="0"/>
              </a:rPr>
              <a:pPr eaLnBrk="1" hangingPunct="1"/>
              <a:t>129</a:t>
            </a:fld>
            <a:endParaRPr lang="en-US">
              <a:latin typeface="Calibri"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51FFFEF-5066-3544-BEB1-543C2D500664}" type="slidenum">
              <a:rPr lang="en-US" b="1">
                <a:solidFill>
                  <a:srgbClr val="000000"/>
                </a:solidFill>
                <a:latin typeface="Times New Roman" charset="0"/>
              </a:rPr>
              <a:pPr eaLnBrk="1" hangingPunct="1"/>
              <a:t>130</a:t>
            </a:fld>
            <a:endParaRPr lang="en-US" b="1">
              <a:solidFill>
                <a:srgbClr val="000000"/>
              </a:solidFill>
              <a:latin typeface="Times New Roman"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9EC0954-5CA8-9143-82EA-F0FBA9A5F3DC}" type="slidenum">
              <a:rPr lang="en-US"/>
              <a:pPr/>
              <a:t>131</a:t>
            </a:fld>
            <a:endParaRPr lang="en-US"/>
          </a:p>
        </p:txBody>
      </p:sp>
      <p:sp>
        <p:nvSpPr>
          <p:cNvPr id="1290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902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66FAE1CD-B742-324F-AB6F-0F857CE172EA}" type="slidenum">
              <a:rPr lang="en-US"/>
              <a:pPr/>
              <a:t>132</a:t>
            </a:fld>
            <a:endParaRPr lang="en-US"/>
          </a:p>
        </p:txBody>
      </p:sp>
      <p:sp>
        <p:nvSpPr>
          <p:cNvPr id="13005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005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6AFB82F-A167-F541-ABF5-8F64FB807C25}" type="slidenum">
              <a:rPr lang="en-US"/>
              <a:pPr/>
              <a:t>133</a:t>
            </a:fld>
            <a:endParaRPr lang="en-US"/>
          </a:p>
        </p:txBody>
      </p:sp>
      <p:sp>
        <p:nvSpPr>
          <p:cNvPr id="1310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107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6845C506-93FF-F54F-BA05-2A96F355262D}" type="slidenum">
              <a:rPr lang="en-US"/>
              <a:pPr/>
              <a:t>134</a:t>
            </a:fld>
            <a:endParaRPr lang="en-US"/>
          </a:p>
        </p:txBody>
      </p:sp>
      <p:sp>
        <p:nvSpPr>
          <p:cNvPr id="1320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210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10D5E50B-43C3-BB4E-9997-D798FDE0EDDF}" type="slidenum">
              <a:rPr lang="en-US"/>
              <a:pPr/>
              <a:t>135</a:t>
            </a:fld>
            <a:endParaRPr lang="en-US"/>
          </a:p>
        </p:txBody>
      </p:sp>
      <p:sp>
        <p:nvSpPr>
          <p:cNvPr id="1331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312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Date Placeholder 6"/>
          <p:cNvSpPr>
            <a:spLocks noGrp="1"/>
          </p:cNvSpPr>
          <p:nvPr>
            <p:ph type="dt" sz="half" idx="10"/>
          </p:nvPr>
        </p:nvSpPr>
        <p:spPr/>
        <p:txBody>
          <a:bodyPr/>
          <a:lstStyle/>
          <a:p>
            <a:fld id="{C6A7C649-FF00-A545-9955-43573B3589F1}" type="datetimeFigureOut">
              <a:rPr lang="en-US" smtClean="0"/>
              <a:t>4/1/21</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0B6ECEF-1698-7548-8883-C8E7E3511A24}"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A7C649-FF00-A545-9955-43573B3589F1}"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6ECEF-1698-7548-8883-C8E7E3511A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A7C649-FF00-A545-9955-43573B3589F1}"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6ECEF-1698-7548-8883-C8E7E3511A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A7C649-FF00-A545-9955-43573B3589F1}"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6ECEF-1698-7548-8883-C8E7E3511A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6A7C649-FF00-A545-9955-43573B3589F1}" type="datetimeFigureOut">
              <a:rPr lang="en-US" smtClean="0"/>
              <a:t>4/1/21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6ECEF-1698-7548-8883-C8E7E3511A24}"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6A7C649-FF00-A545-9955-43573B3589F1}"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6ECEF-1698-7548-8883-C8E7E3511A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6A7C649-FF00-A545-9955-43573B3589F1}" type="datetimeFigureOut">
              <a:rPr lang="en-US" smtClean="0"/>
              <a:t>4/1/21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6ECEF-1698-7548-8883-C8E7E3511A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C6A7C649-FF00-A545-9955-43573B3589F1}" type="datetimeFigureOut">
              <a:rPr lang="en-US" smtClean="0"/>
              <a:t>4/1/21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6ECEF-1698-7548-8883-C8E7E3511A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6A7C649-FF00-A545-9955-43573B3589F1}" type="datetimeFigureOut">
              <a:rPr lang="en-US" smtClean="0"/>
              <a:t>4/1/21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6ECEF-1698-7548-8883-C8E7E3511A24}"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6A7C649-FF00-A545-9955-43573B3589F1}"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6ECEF-1698-7548-8883-C8E7E3511A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a:t>Click to edit Master title style</a:t>
            </a:r>
          </a:p>
        </p:txBody>
      </p:sp>
      <p:sp>
        <p:nvSpPr>
          <p:cNvPr id="5" name="Date Placeholder 4"/>
          <p:cNvSpPr>
            <a:spLocks noGrp="1"/>
          </p:cNvSpPr>
          <p:nvPr>
            <p:ph type="dt" sz="half" idx="10"/>
          </p:nvPr>
        </p:nvSpPr>
        <p:spPr/>
        <p:txBody>
          <a:bodyPr/>
          <a:lstStyle/>
          <a:p>
            <a:fld id="{C6A7C649-FF00-A545-9955-43573B3589F1}" type="datetimeFigureOut">
              <a:rPr lang="en-US" smtClean="0"/>
              <a:t>4/1/21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6ECEF-1698-7548-8883-C8E7E3511A24}"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C6A7C649-FF00-A545-9955-43573B3589F1}" type="datetimeFigureOut">
              <a:rPr lang="en-US" smtClean="0"/>
              <a:t>4/1/21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70B6ECEF-1698-7548-8883-C8E7E3511A24}" type="slidenum">
              <a:rPr lang="en-US" smtClean="0"/>
              <a:t>‹#›</a:t>
            </a:fld>
            <a:endParaRPr lang="en-US"/>
          </a:p>
        </p:txBody>
      </p:sp>
      <p:sp>
        <p:nvSpPr>
          <p:cNvPr id="15" name="Rectangle 14"/>
          <p:cNvSpPr/>
          <p:nvPr/>
        </p:nvSpPr>
        <p:spPr bwMode="invGray">
          <a:xfrm>
            <a:off x="640955" y="-54"/>
            <a:ext cx="44718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9.wmf"/><Relationship Id="rId4" Type="http://schemas.openxmlformats.org/officeDocument/2006/relationships/oleObject" Target="../embeddings/oleObject2.bin"/></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0.wmf"/><Relationship Id="rId5" Type="http://schemas.openxmlformats.org/officeDocument/2006/relationships/oleObject" Target="../embeddings/oleObject3.bin"/><Relationship Id="rId4" Type="http://schemas.openxmlformats.org/officeDocument/2006/relationships/image" Target="../media/image81.png"/></Relationships>
</file>

<file path=ppt/slides/_rels/slide1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3.wmf"/><Relationship Id="rId4" Type="http://schemas.openxmlformats.org/officeDocument/2006/relationships/oleObject" Target="../embeddings/oleObject4.bin"/></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2.xml"/><Relationship Id="rId16"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Elements of Syntax for Parsing</a:t>
            </a:r>
          </a:p>
        </p:txBody>
      </p:sp>
      <p:sp>
        <p:nvSpPr>
          <p:cNvPr id="3" name="Subtitle 2"/>
          <p:cNvSpPr>
            <a:spLocks noGrp="1"/>
          </p:cNvSpPr>
          <p:nvPr>
            <p:ph type="subTitle" idx="1"/>
          </p:nvPr>
        </p:nvSpPr>
        <p:spPr>
          <a:xfrm>
            <a:off x="1432560" y="2433173"/>
            <a:ext cx="7406640" cy="2387187"/>
          </a:xfrm>
        </p:spPr>
        <p:txBody>
          <a:bodyPr/>
          <a:lstStyle/>
          <a:p>
            <a:r>
              <a:rPr lang="en-US" dirty="0"/>
              <a:t>COSI 114 – Computational Linguistics</a:t>
            </a:r>
          </a:p>
          <a:p>
            <a:r>
              <a:rPr lang="en-US" dirty="0"/>
              <a:t>James Pustejovsky</a:t>
            </a:r>
          </a:p>
          <a:p>
            <a:endParaRPr lang="en-US" dirty="0"/>
          </a:p>
          <a:p>
            <a:r>
              <a:rPr lang="en-US" dirty="0">
                <a:solidFill>
                  <a:schemeClr val="accent5"/>
                </a:solidFill>
              </a:rPr>
              <a:t>April 1, 2021</a:t>
            </a:r>
          </a:p>
          <a:p>
            <a:r>
              <a:rPr lang="en-US" dirty="0">
                <a:solidFill>
                  <a:schemeClr val="accent5"/>
                </a:solidFill>
              </a:rPr>
              <a:t>Brandeis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60ECC2D-84EF-014B-A74A-7FD65C8BFA6A}" type="datetime1">
              <a:rPr lang="en-US" sz="1400">
                <a:solidFill>
                  <a:srgbClr val="590A0E"/>
                </a:solidFill>
              </a:rPr>
              <a:pPr/>
              <a:t>4/1/21</a:t>
            </a:fld>
            <a:endParaRPr lang="en-US" sz="1400">
              <a:solidFill>
                <a:srgbClr val="590A0E"/>
              </a:solidFill>
            </a:endParaRPr>
          </a:p>
        </p:txBody>
      </p:sp>
      <p:sp>
        <p:nvSpPr>
          <p:cNvPr id="3481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4B618F7-BDD4-0241-830D-562F9B1CB78E}" type="slidenum">
              <a:rPr lang="en-US" sz="1400">
                <a:solidFill>
                  <a:srgbClr val="590A0E"/>
                </a:solidFill>
              </a:rPr>
              <a:pPr/>
              <a:t>10</a:t>
            </a:fld>
            <a:endParaRPr lang="en-US" sz="1400">
              <a:solidFill>
                <a:srgbClr val="590A0E"/>
              </a:solidFill>
            </a:endParaRPr>
          </a:p>
        </p:txBody>
      </p:sp>
      <p:sp>
        <p:nvSpPr>
          <p:cNvPr id="34820"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Summary</a:t>
            </a:r>
          </a:p>
        </p:txBody>
      </p:sp>
      <p:sp>
        <p:nvSpPr>
          <p:cNvPr id="1590275" name="Rectangle 3"/>
          <p:cNvSpPr>
            <a:spLocks noGrp="1" noChangeArrowheads="1"/>
          </p:cNvSpPr>
          <p:nvPr>
            <p:ph type="body" idx="1"/>
          </p:nvPr>
        </p:nvSpPr>
        <p:spPr/>
        <p:txBody>
          <a:bodyPr>
            <a:normAutofit lnSpcReduction="10000"/>
          </a:bodyPr>
          <a:lstStyle/>
          <a:p>
            <a:pPr>
              <a:lnSpc>
                <a:spcPct val="90000"/>
              </a:lnSpc>
            </a:pPr>
            <a:r>
              <a:rPr lang="en-US" sz="2800" dirty="0">
                <a:latin typeface="Tahoma" charset="0"/>
                <a:ea typeface="ＭＳ Ｐゴシック" charset="0"/>
                <a:cs typeface="ＭＳ Ｐゴシック" charset="0"/>
              </a:rPr>
              <a:t>CFGs appear to be just about what we need to account for a lot of basic syntactic structure in English.</a:t>
            </a:r>
          </a:p>
          <a:p>
            <a:pPr>
              <a:lnSpc>
                <a:spcPct val="90000"/>
              </a:lnSpc>
            </a:pPr>
            <a:r>
              <a:rPr lang="en-US" sz="2800" dirty="0">
                <a:latin typeface="Tahoma" charset="0"/>
                <a:ea typeface="ＭＳ Ｐゴシック" charset="0"/>
                <a:cs typeface="ＭＳ Ｐゴシック" charset="0"/>
              </a:rPr>
              <a:t>But there are problems</a:t>
            </a:r>
          </a:p>
          <a:p>
            <a:pPr lvl="1">
              <a:lnSpc>
                <a:spcPct val="90000"/>
              </a:lnSpc>
            </a:pPr>
            <a:r>
              <a:rPr lang="en-US" sz="2400" dirty="0">
                <a:latin typeface="Tahoma" charset="0"/>
              </a:rPr>
              <a:t>That can be dealt with adequately, although not elegantly, by staying within the CFG framework.</a:t>
            </a:r>
          </a:p>
          <a:p>
            <a:pPr>
              <a:lnSpc>
                <a:spcPct val="90000"/>
              </a:lnSpc>
            </a:pPr>
            <a:r>
              <a:rPr lang="en-US" sz="2800" dirty="0">
                <a:latin typeface="Tahoma" charset="0"/>
                <a:ea typeface="ＭＳ Ｐゴシック" charset="0"/>
                <a:cs typeface="ＭＳ Ｐゴシック" charset="0"/>
              </a:rPr>
              <a:t>There are simpler, more elegant, solutions that take us out of the CFG framework (beyond its formal power)</a:t>
            </a:r>
          </a:p>
          <a:p>
            <a:pPr lvl="1">
              <a:lnSpc>
                <a:spcPct val="90000"/>
              </a:lnSpc>
            </a:pPr>
            <a:r>
              <a:rPr lang="en-US" sz="2400" dirty="0">
                <a:latin typeface="Tahoma" charset="0"/>
              </a:rPr>
              <a:t>LFG, HPSG, Construction grammar, XTAG, etc.</a:t>
            </a:r>
          </a:p>
          <a:p>
            <a:pPr lvl="1">
              <a:lnSpc>
                <a:spcPct val="90000"/>
              </a:lnSpc>
            </a:pPr>
            <a:r>
              <a:rPr lang="en-US" sz="2400" dirty="0">
                <a:latin typeface="Tahoma" charset="0"/>
              </a:rPr>
              <a:t>Chapter 15 explores one approach (feature unification) in more detail </a:t>
            </a:r>
          </a:p>
        </p:txBody>
      </p:sp>
    </p:spTree>
    <p:extLst>
      <p:ext uri="{BB962C8B-B14F-4D97-AF65-F5344CB8AC3E}">
        <p14:creationId xmlns:p14="http://schemas.microsoft.com/office/powerpoint/2010/main" val="1609172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0275">
                                            <p:txEl>
                                              <p:pRg st="0" end="0"/>
                                            </p:txEl>
                                          </p:spTgt>
                                        </p:tgtEl>
                                        <p:attrNameLst>
                                          <p:attrName>style.visibility</p:attrName>
                                        </p:attrNameLst>
                                      </p:cBhvr>
                                      <p:to>
                                        <p:strVal val="visible"/>
                                      </p:to>
                                    </p:set>
                                    <p:anim calcmode="lin" valueType="num">
                                      <p:cBhvr additive="base">
                                        <p:cTn id="7" dur="500" fill="hold"/>
                                        <p:tgtEl>
                                          <p:spTgt spid="1590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0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0275">
                                            <p:txEl>
                                              <p:pRg st="1" end="1"/>
                                            </p:txEl>
                                          </p:spTgt>
                                        </p:tgtEl>
                                        <p:attrNameLst>
                                          <p:attrName>style.visibility</p:attrName>
                                        </p:attrNameLst>
                                      </p:cBhvr>
                                      <p:to>
                                        <p:strVal val="visible"/>
                                      </p:to>
                                    </p:set>
                                    <p:anim calcmode="lin" valueType="num">
                                      <p:cBhvr additive="base">
                                        <p:cTn id="13" dur="500" fill="hold"/>
                                        <p:tgtEl>
                                          <p:spTgt spid="1590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027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90275">
                                            <p:txEl>
                                              <p:pRg st="2" end="2"/>
                                            </p:txEl>
                                          </p:spTgt>
                                        </p:tgtEl>
                                        <p:attrNameLst>
                                          <p:attrName>style.visibility</p:attrName>
                                        </p:attrNameLst>
                                      </p:cBhvr>
                                      <p:to>
                                        <p:strVal val="visible"/>
                                      </p:to>
                                    </p:set>
                                    <p:anim calcmode="lin" valueType="num">
                                      <p:cBhvr additive="base">
                                        <p:cTn id="17" dur="500" fill="hold"/>
                                        <p:tgtEl>
                                          <p:spTgt spid="15902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90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590275">
                                            <p:txEl>
                                              <p:pRg st="3" end="3"/>
                                            </p:txEl>
                                          </p:spTgt>
                                        </p:tgtEl>
                                        <p:attrNameLst>
                                          <p:attrName>style.visibility</p:attrName>
                                        </p:attrNameLst>
                                      </p:cBhvr>
                                      <p:to>
                                        <p:strVal val="visible"/>
                                      </p:to>
                                    </p:set>
                                    <p:anim calcmode="lin" valueType="num">
                                      <p:cBhvr additive="base">
                                        <p:cTn id="23" dur="500" fill="hold"/>
                                        <p:tgtEl>
                                          <p:spTgt spid="159027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90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590275">
                                            <p:txEl>
                                              <p:pRg st="4" end="4"/>
                                            </p:txEl>
                                          </p:spTgt>
                                        </p:tgtEl>
                                        <p:attrNameLst>
                                          <p:attrName>style.visibility</p:attrName>
                                        </p:attrNameLst>
                                      </p:cBhvr>
                                      <p:to>
                                        <p:strVal val="visible"/>
                                      </p:to>
                                    </p:set>
                                    <p:anim calcmode="lin" valueType="num">
                                      <p:cBhvr additive="base">
                                        <p:cTn id="29" dur="500" fill="hold"/>
                                        <p:tgtEl>
                                          <p:spTgt spid="159027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90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590275">
                                            <p:txEl>
                                              <p:pRg st="5" end="5"/>
                                            </p:txEl>
                                          </p:spTgt>
                                        </p:tgtEl>
                                        <p:attrNameLst>
                                          <p:attrName>style.visibility</p:attrName>
                                        </p:attrNameLst>
                                      </p:cBhvr>
                                      <p:to>
                                        <p:strVal val="visible"/>
                                      </p:to>
                                    </p:set>
                                    <p:anim calcmode="lin" valueType="num">
                                      <p:cBhvr additive="base">
                                        <p:cTn id="35" dur="500" fill="hold"/>
                                        <p:tgtEl>
                                          <p:spTgt spid="159027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902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AutoShape 2"/>
          <p:cNvSpPr>
            <a:spLocks noGrp="1" noChangeArrowheads="1"/>
          </p:cNvSpPr>
          <p:nvPr>
            <p:ph type="title"/>
          </p:nvPr>
        </p:nvSpPr>
        <p:spPr/>
        <p:txBody>
          <a:bodyPr>
            <a:normAutofit/>
          </a:bodyPr>
          <a:lstStyle/>
          <a:p>
            <a:r>
              <a:rPr lang="en-GB" sz="3200"/>
              <a:t>EARLEY ALGORITHM: </a:t>
            </a:r>
            <a:br>
              <a:rPr lang="en-GB" sz="3200"/>
            </a:br>
            <a:r>
              <a:rPr lang="en-GB" sz="3200"/>
              <a:t>THE THREE OPERATORS</a:t>
            </a:r>
          </a:p>
        </p:txBody>
      </p:sp>
      <p:pic>
        <p:nvPicPr>
          <p:cNvPr id="13824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960195"/>
            <a:ext cx="6121400" cy="4106863"/>
          </a:xfrm>
          <a:noFill/>
          <a:ln/>
        </p:spPr>
      </p:pic>
    </p:spTree>
    <p:extLst>
      <p:ext uri="{BB962C8B-B14F-4D97-AF65-F5344CB8AC3E}">
        <p14:creationId xmlns:p14="http://schemas.microsoft.com/office/powerpoint/2010/main" val="20100280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AutoShape 2"/>
          <p:cNvSpPr>
            <a:spLocks noGrp="1" noChangeArrowheads="1"/>
          </p:cNvSpPr>
          <p:nvPr>
            <p:ph type="title"/>
          </p:nvPr>
        </p:nvSpPr>
        <p:spPr/>
        <p:txBody>
          <a:bodyPr/>
          <a:lstStyle/>
          <a:p>
            <a:r>
              <a:rPr lang="en-GB"/>
              <a:t>EXAMPLE, AGAIN</a:t>
            </a:r>
          </a:p>
        </p:txBody>
      </p:sp>
      <p:pic>
        <p:nvPicPr>
          <p:cNvPr id="147459"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24525" y="2781300"/>
            <a:ext cx="3097213" cy="2693988"/>
          </a:xfrm>
          <a:noFill/>
          <a:ln/>
        </p:spPr>
      </p:pic>
      <p:pic>
        <p:nvPicPr>
          <p:cNvPr id="147460"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27088" y="3068638"/>
            <a:ext cx="5184775" cy="2119312"/>
          </a:xfrm>
          <a:noFill/>
          <a:ln/>
        </p:spPr>
      </p:pic>
    </p:spTree>
    <p:extLst>
      <p:ext uri="{BB962C8B-B14F-4D97-AF65-F5344CB8AC3E}">
        <p14:creationId xmlns:p14="http://schemas.microsoft.com/office/powerpoint/2010/main" val="29600155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AutoShape 2"/>
          <p:cNvSpPr>
            <a:spLocks noGrp="1" noChangeArrowheads="1"/>
          </p:cNvSpPr>
          <p:nvPr>
            <p:ph type="title"/>
          </p:nvPr>
        </p:nvSpPr>
        <p:spPr/>
        <p:txBody>
          <a:bodyPr>
            <a:normAutofit/>
          </a:bodyPr>
          <a:lstStyle/>
          <a:p>
            <a:r>
              <a:rPr lang="en-GB" sz="3200"/>
              <a:t>EXAMPLE: </a:t>
            </a:r>
            <a:br>
              <a:rPr lang="en-GB" sz="3200"/>
            </a:br>
            <a:r>
              <a:rPr lang="en-GB" sz="3200" i="1"/>
              <a:t>BOOK THAT FLIGHT</a:t>
            </a:r>
          </a:p>
        </p:txBody>
      </p:sp>
      <p:pic>
        <p:nvPicPr>
          <p:cNvPr id="14131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2708275"/>
            <a:ext cx="7416800" cy="3446463"/>
          </a:xfrm>
          <a:noFill/>
          <a:ln/>
        </p:spPr>
      </p:pic>
    </p:spTree>
    <p:extLst>
      <p:ext uri="{BB962C8B-B14F-4D97-AF65-F5344CB8AC3E}">
        <p14:creationId xmlns:p14="http://schemas.microsoft.com/office/powerpoint/2010/main" val="38303070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AutoShape 2"/>
          <p:cNvSpPr>
            <a:spLocks noGrp="1" noChangeArrowheads="1"/>
          </p:cNvSpPr>
          <p:nvPr>
            <p:ph type="title"/>
          </p:nvPr>
        </p:nvSpPr>
        <p:spPr/>
        <p:txBody>
          <a:bodyPr>
            <a:normAutofit/>
          </a:bodyPr>
          <a:lstStyle/>
          <a:p>
            <a:r>
              <a:rPr lang="en-GB" sz="3200"/>
              <a:t>EXAMPLE: </a:t>
            </a:r>
            <a:br>
              <a:rPr lang="en-GB" sz="3200"/>
            </a:br>
            <a:r>
              <a:rPr lang="en-GB" sz="3200" i="1"/>
              <a:t>BOOK THAT FLIGHT (II)</a:t>
            </a:r>
          </a:p>
        </p:txBody>
      </p:sp>
      <p:pic>
        <p:nvPicPr>
          <p:cNvPr id="14848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2924175"/>
            <a:ext cx="6840538" cy="2733675"/>
          </a:xfrm>
          <a:noFill/>
          <a:ln/>
        </p:spPr>
      </p:pic>
    </p:spTree>
    <p:extLst>
      <p:ext uri="{BB962C8B-B14F-4D97-AF65-F5344CB8AC3E}">
        <p14:creationId xmlns:p14="http://schemas.microsoft.com/office/powerpoint/2010/main" val="39051178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p:cNvSpPr>
            <a:spLocks noGrp="1" noChangeArrowheads="1"/>
          </p:cNvSpPr>
          <p:nvPr>
            <p:ph type="title"/>
          </p:nvPr>
        </p:nvSpPr>
        <p:spPr/>
        <p:txBody>
          <a:bodyPr>
            <a:normAutofit/>
          </a:bodyPr>
          <a:lstStyle/>
          <a:p>
            <a:r>
              <a:rPr lang="en-GB" sz="3200"/>
              <a:t>EXAMPLE: </a:t>
            </a:r>
            <a:br>
              <a:rPr lang="en-GB" sz="3200"/>
            </a:br>
            <a:r>
              <a:rPr lang="en-GB" sz="3200" i="1"/>
              <a:t>BOOK THAT FLIGHT (III)</a:t>
            </a:r>
          </a:p>
        </p:txBody>
      </p:sp>
      <p:pic>
        <p:nvPicPr>
          <p:cNvPr id="14950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2852738"/>
            <a:ext cx="7705725" cy="2716212"/>
          </a:xfrm>
          <a:noFill/>
          <a:ln/>
        </p:spPr>
      </p:pic>
    </p:spTree>
    <p:extLst>
      <p:ext uri="{BB962C8B-B14F-4D97-AF65-F5344CB8AC3E}">
        <p14:creationId xmlns:p14="http://schemas.microsoft.com/office/powerpoint/2010/main" val="8360306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AutoShape 2"/>
          <p:cNvSpPr>
            <a:spLocks noGrp="1" noChangeArrowheads="1"/>
          </p:cNvSpPr>
          <p:nvPr>
            <p:ph type="title"/>
          </p:nvPr>
        </p:nvSpPr>
        <p:spPr/>
        <p:txBody>
          <a:bodyPr>
            <a:normAutofit/>
          </a:bodyPr>
          <a:lstStyle/>
          <a:p>
            <a:r>
              <a:rPr lang="en-GB" sz="3200"/>
              <a:t>EXAMPLE: </a:t>
            </a:r>
            <a:br>
              <a:rPr lang="en-GB" sz="3200"/>
            </a:br>
            <a:r>
              <a:rPr lang="en-GB" sz="3200" i="1"/>
              <a:t>BOOK THAT FLIGHT (IV)</a:t>
            </a:r>
          </a:p>
        </p:txBody>
      </p:sp>
      <p:pic>
        <p:nvPicPr>
          <p:cNvPr id="1505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2636838"/>
            <a:ext cx="6911975" cy="3532187"/>
          </a:xfrm>
          <a:noFill/>
          <a:ln/>
        </p:spPr>
      </p:pic>
    </p:spTree>
    <p:extLst>
      <p:ext uri="{BB962C8B-B14F-4D97-AF65-F5344CB8AC3E}">
        <p14:creationId xmlns:p14="http://schemas.microsoft.com/office/powerpoint/2010/main" val="39307515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ChangeArrowheads="1"/>
          </p:cNvSpPr>
          <p:nvPr>
            <p:ph type="title"/>
          </p:nvPr>
        </p:nvSpPr>
        <p:spPr/>
        <p:txBody>
          <a:bodyPr/>
          <a:lstStyle/>
          <a:p>
            <a:r>
              <a:rPr lang="en-US"/>
              <a:t>Graphically</a:t>
            </a:r>
          </a:p>
        </p:txBody>
      </p:sp>
      <p:grpSp>
        <p:nvGrpSpPr>
          <p:cNvPr id="2" name="Group 3"/>
          <p:cNvGrpSpPr>
            <a:grpSpLocks noChangeAspect="1"/>
          </p:cNvGrpSpPr>
          <p:nvPr/>
        </p:nvGrpSpPr>
        <p:grpSpPr bwMode="auto">
          <a:xfrm>
            <a:off x="365125" y="2606675"/>
            <a:ext cx="8596313" cy="2520950"/>
            <a:chOff x="1544" y="2152"/>
            <a:chExt cx="2672" cy="784"/>
          </a:xfrm>
        </p:grpSpPr>
        <p:sp>
          <p:nvSpPr>
            <p:cNvPr id="1443844" name="AutoShape 4"/>
            <p:cNvSpPr>
              <a:spLocks noChangeAspect="1" noChangeArrowheads="1" noTextEdit="1"/>
            </p:cNvSpPr>
            <p:nvPr/>
          </p:nvSpPr>
          <p:spPr bwMode="auto">
            <a:xfrm>
              <a:off x="1544" y="2152"/>
              <a:ext cx="2672" cy="784"/>
            </a:xfrm>
            <a:prstGeom prst="rect">
              <a:avLst/>
            </a:prstGeom>
            <a:noFill/>
            <a:ln w="9525">
              <a:noFill/>
              <a:miter lim="800000"/>
              <a:headEnd/>
              <a:tailEnd/>
            </a:ln>
          </p:spPr>
          <p:txBody>
            <a:bodyPr>
              <a:prstTxWarp prst="textNoShape">
                <a:avLst/>
              </a:prstTxWarp>
            </a:bodyPr>
            <a:lstStyle/>
            <a:p>
              <a:endParaRPr lang="en-US"/>
            </a:p>
          </p:txBody>
        </p:sp>
        <p:sp>
          <p:nvSpPr>
            <p:cNvPr id="1443845" name="Rectangle 5"/>
            <p:cNvSpPr>
              <a:spLocks noChangeArrowheads="1"/>
            </p:cNvSpPr>
            <p:nvPr/>
          </p:nvSpPr>
          <p:spPr bwMode="auto">
            <a:xfrm>
              <a:off x="1544" y="2152"/>
              <a:ext cx="2672" cy="784"/>
            </a:xfrm>
            <a:prstGeom prst="rect">
              <a:avLst/>
            </a:prstGeom>
            <a:noFill/>
            <a:ln w="0">
              <a:solidFill>
                <a:srgbClr val="000000"/>
              </a:solidFill>
              <a:miter lim="800000"/>
              <a:headEnd/>
              <a:tailEnd/>
            </a:ln>
          </p:spPr>
          <p:txBody>
            <a:bodyPr>
              <a:prstTxWarp prst="textNoShape">
                <a:avLst/>
              </a:prstTxWarp>
            </a:bodyPr>
            <a:lstStyle/>
            <a:p>
              <a:endParaRPr lang="en-US"/>
            </a:p>
          </p:txBody>
        </p:sp>
        <p:sp>
          <p:nvSpPr>
            <p:cNvPr id="1443846" name="Rectangle 6"/>
            <p:cNvSpPr>
              <a:spLocks noChangeArrowheads="1"/>
            </p:cNvSpPr>
            <p:nvPr/>
          </p:nvSpPr>
          <p:spPr bwMode="auto">
            <a:xfrm>
              <a:off x="1552" y="2156"/>
              <a:ext cx="2650" cy="4"/>
            </a:xfrm>
            <a:prstGeom prst="rect">
              <a:avLst/>
            </a:prstGeom>
            <a:solidFill>
              <a:srgbClr val="000000"/>
            </a:solidFill>
            <a:ln w="0">
              <a:solidFill>
                <a:srgbClr val="000000"/>
              </a:solidFill>
              <a:miter lim="800000"/>
              <a:headEnd/>
              <a:tailEnd/>
            </a:ln>
          </p:spPr>
          <p:txBody>
            <a:bodyPr>
              <a:prstTxWarp prst="textNoShape">
                <a:avLst/>
              </a:prstTxWarp>
            </a:bodyPr>
            <a:lstStyle/>
            <a:p>
              <a:endParaRPr lang="en-US"/>
            </a:p>
          </p:txBody>
        </p:sp>
        <p:sp>
          <p:nvSpPr>
            <p:cNvPr id="1443847" name="Rectangle 7"/>
            <p:cNvSpPr>
              <a:spLocks noChangeArrowheads="1"/>
            </p:cNvSpPr>
            <p:nvPr/>
          </p:nvSpPr>
          <p:spPr bwMode="auto">
            <a:xfrm>
              <a:off x="1552" y="2156"/>
              <a:ext cx="4" cy="764"/>
            </a:xfrm>
            <a:prstGeom prst="rect">
              <a:avLst/>
            </a:prstGeom>
            <a:solidFill>
              <a:srgbClr val="000000"/>
            </a:solidFill>
            <a:ln w="0">
              <a:solidFill>
                <a:srgbClr val="000000"/>
              </a:solidFill>
              <a:miter lim="800000"/>
              <a:headEnd/>
              <a:tailEnd/>
            </a:ln>
          </p:spPr>
          <p:txBody>
            <a:bodyPr>
              <a:prstTxWarp prst="textNoShape">
                <a:avLst/>
              </a:prstTxWarp>
            </a:bodyPr>
            <a:lstStyle/>
            <a:p>
              <a:endParaRPr lang="en-US"/>
            </a:p>
          </p:txBody>
        </p:sp>
        <p:sp>
          <p:nvSpPr>
            <p:cNvPr id="1443848" name="Freeform 8"/>
            <p:cNvSpPr>
              <a:spLocks/>
            </p:cNvSpPr>
            <p:nvPr/>
          </p:nvSpPr>
          <p:spPr bwMode="auto">
            <a:xfrm>
              <a:off x="2706" y="2644"/>
              <a:ext cx="412" cy="108"/>
            </a:xfrm>
            <a:custGeom>
              <a:avLst/>
              <a:gdLst/>
              <a:ahLst/>
              <a:cxnLst>
                <a:cxn ang="0">
                  <a:pos x="0" y="108"/>
                </a:cxn>
                <a:cxn ang="0">
                  <a:pos x="0" y="108"/>
                </a:cxn>
                <a:cxn ang="0">
                  <a:pos x="0" y="108"/>
                </a:cxn>
                <a:cxn ang="0">
                  <a:pos x="0" y="108"/>
                </a:cxn>
                <a:cxn ang="0">
                  <a:pos x="2" y="106"/>
                </a:cxn>
                <a:cxn ang="0">
                  <a:pos x="4" y="106"/>
                </a:cxn>
                <a:cxn ang="0">
                  <a:pos x="8" y="102"/>
                </a:cxn>
                <a:cxn ang="0">
                  <a:pos x="12" y="100"/>
                </a:cxn>
                <a:cxn ang="0">
                  <a:pos x="18" y="96"/>
                </a:cxn>
                <a:cxn ang="0">
                  <a:pos x="24" y="90"/>
                </a:cxn>
                <a:cxn ang="0">
                  <a:pos x="42" y="76"/>
                </a:cxn>
                <a:cxn ang="0">
                  <a:pos x="64" y="60"/>
                </a:cxn>
                <a:cxn ang="0">
                  <a:pos x="90" y="44"/>
                </a:cxn>
                <a:cxn ang="0">
                  <a:pos x="116" y="28"/>
                </a:cxn>
                <a:cxn ang="0">
                  <a:pos x="144" y="14"/>
                </a:cxn>
                <a:cxn ang="0">
                  <a:pos x="176" y="4"/>
                </a:cxn>
                <a:cxn ang="0">
                  <a:pos x="206" y="0"/>
                </a:cxn>
                <a:cxn ang="0">
                  <a:pos x="236" y="4"/>
                </a:cxn>
                <a:cxn ang="0">
                  <a:pos x="268" y="14"/>
                </a:cxn>
                <a:cxn ang="0">
                  <a:pos x="296" y="28"/>
                </a:cxn>
                <a:cxn ang="0">
                  <a:pos x="322" y="44"/>
                </a:cxn>
                <a:cxn ang="0">
                  <a:pos x="348" y="60"/>
                </a:cxn>
                <a:cxn ang="0">
                  <a:pos x="370" y="76"/>
                </a:cxn>
                <a:cxn ang="0">
                  <a:pos x="388" y="90"/>
                </a:cxn>
                <a:cxn ang="0">
                  <a:pos x="394" y="96"/>
                </a:cxn>
                <a:cxn ang="0">
                  <a:pos x="400" y="100"/>
                </a:cxn>
                <a:cxn ang="0">
                  <a:pos x="404" y="102"/>
                </a:cxn>
                <a:cxn ang="0">
                  <a:pos x="408" y="106"/>
                </a:cxn>
                <a:cxn ang="0">
                  <a:pos x="410" y="106"/>
                </a:cxn>
                <a:cxn ang="0">
                  <a:pos x="412" y="108"/>
                </a:cxn>
                <a:cxn ang="0">
                  <a:pos x="412" y="108"/>
                </a:cxn>
                <a:cxn ang="0">
                  <a:pos x="412" y="108"/>
                </a:cxn>
                <a:cxn ang="0">
                  <a:pos x="412" y="108"/>
                </a:cxn>
              </a:cxnLst>
              <a:rect l="0" t="0" r="r" b="b"/>
              <a:pathLst>
                <a:path w="412" h="108">
                  <a:moveTo>
                    <a:pt x="0" y="108"/>
                  </a:moveTo>
                  <a:lnTo>
                    <a:pt x="0" y="108"/>
                  </a:lnTo>
                  <a:lnTo>
                    <a:pt x="0" y="108"/>
                  </a:lnTo>
                  <a:lnTo>
                    <a:pt x="0" y="108"/>
                  </a:lnTo>
                  <a:lnTo>
                    <a:pt x="2" y="106"/>
                  </a:lnTo>
                  <a:lnTo>
                    <a:pt x="4" y="106"/>
                  </a:lnTo>
                  <a:lnTo>
                    <a:pt x="8" y="102"/>
                  </a:lnTo>
                  <a:lnTo>
                    <a:pt x="12" y="100"/>
                  </a:lnTo>
                  <a:lnTo>
                    <a:pt x="18" y="96"/>
                  </a:lnTo>
                  <a:lnTo>
                    <a:pt x="24" y="90"/>
                  </a:lnTo>
                  <a:lnTo>
                    <a:pt x="42" y="76"/>
                  </a:lnTo>
                  <a:lnTo>
                    <a:pt x="64" y="60"/>
                  </a:lnTo>
                  <a:lnTo>
                    <a:pt x="90" y="44"/>
                  </a:lnTo>
                  <a:lnTo>
                    <a:pt x="116" y="28"/>
                  </a:lnTo>
                  <a:lnTo>
                    <a:pt x="144" y="14"/>
                  </a:lnTo>
                  <a:lnTo>
                    <a:pt x="176" y="4"/>
                  </a:lnTo>
                  <a:lnTo>
                    <a:pt x="206" y="0"/>
                  </a:lnTo>
                  <a:lnTo>
                    <a:pt x="236" y="4"/>
                  </a:lnTo>
                  <a:lnTo>
                    <a:pt x="268" y="14"/>
                  </a:lnTo>
                  <a:lnTo>
                    <a:pt x="296" y="28"/>
                  </a:lnTo>
                  <a:lnTo>
                    <a:pt x="322" y="44"/>
                  </a:lnTo>
                  <a:lnTo>
                    <a:pt x="348" y="60"/>
                  </a:lnTo>
                  <a:lnTo>
                    <a:pt x="370" y="76"/>
                  </a:lnTo>
                  <a:lnTo>
                    <a:pt x="388" y="90"/>
                  </a:lnTo>
                  <a:lnTo>
                    <a:pt x="394" y="96"/>
                  </a:lnTo>
                  <a:lnTo>
                    <a:pt x="400" y="100"/>
                  </a:lnTo>
                  <a:lnTo>
                    <a:pt x="404" y="102"/>
                  </a:lnTo>
                  <a:lnTo>
                    <a:pt x="408" y="106"/>
                  </a:lnTo>
                  <a:lnTo>
                    <a:pt x="410" y="106"/>
                  </a:lnTo>
                  <a:lnTo>
                    <a:pt x="412" y="108"/>
                  </a:lnTo>
                  <a:lnTo>
                    <a:pt x="412" y="108"/>
                  </a:lnTo>
                  <a:lnTo>
                    <a:pt x="412" y="108"/>
                  </a:lnTo>
                  <a:lnTo>
                    <a:pt x="412" y="108"/>
                  </a:lnTo>
                </a:path>
              </a:pathLst>
            </a:custGeom>
            <a:noFill/>
            <a:ln w="6350">
              <a:solidFill>
                <a:srgbClr val="000000"/>
              </a:solidFill>
              <a:prstDash val="solid"/>
              <a:round/>
              <a:headEnd/>
              <a:tailEnd/>
            </a:ln>
          </p:spPr>
          <p:txBody>
            <a:bodyPr>
              <a:prstTxWarp prst="textNoShape">
                <a:avLst/>
              </a:prstTxWarp>
            </a:bodyPr>
            <a:lstStyle/>
            <a:p>
              <a:endParaRPr lang="en-US"/>
            </a:p>
          </p:txBody>
        </p:sp>
        <p:sp>
          <p:nvSpPr>
            <p:cNvPr id="1443849" name="Freeform 9"/>
            <p:cNvSpPr>
              <a:spLocks/>
            </p:cNvSpPr>
            <p:nvPr/>
          </p:nvSpPr>
          <p:spPr bwMode="auto">
            <a:xfrm>
              <a:off x="3072" y="2712"/>
              <a:ext cx="46" cy="40"/>
            </a:xfrm>
            <a:custGeom>
              <a:avLst/>
              <a:gdLst/>
              <a:ahLst/>
              <a:cxnLst>
                <a:cxn ang="0">
                  <a:pos x="14" y="0"/>
                </a:cxn>
                <a:cxn ang="0">
                  <a:pos x="46" y="40"/>
                </a:cxn>
                <a:cxn ang="0">
                  <a:pos x="0" y="20"/>
                </a:cxn>
              </a:cxnLst>
              <a:rect l="0" t="0" r="r" b="b"/>
              <a:pathLst>
                <a:path w="46" h="40">
                  <a:moveTo>
                    <a:pt x="14" y="0"/>
                  </a:moveTo>
                  <a:lnTo>
                    <a:pt x="46" y="40"/>
                  </a:lnTo>
                  <a:lnTo>
                    <a:pt x="0" y="20"/>
                  </a:lnTo>
                </a:path>
              </a:pathLst>
            </a:custGeom>
            <a:noFill/>
            <a:ln w="6350">
              <a:solidFill>
                <a:srgbClr val="000000"/>
              </a:solidFill>
              <a:prstDash val="solid"/>
              <a:round/>
              <a:headEnd/>
              <a:tailEnd/>
            </a:ln>
          </p:spPr>
          <p:txBody>
            <a:bodyPr>
              <a:prstTxWarp prst="textNoShape">
                <a:avLst/>
              </a:prstTxWarp>
            </a:bodyPr>
            <a:lstStyle/>
            <a:p>
              <a:endParaRPr lang="en-US"/>
            </a:p>
          </p:txBody>
        </p:sp>
        <p:sp>
          <p:nvSpPr>
            <p:cNvPr id="1443850" name="Freeform 10"/>
            <p:cNvSpPr>
              <a:spLocks noEditPoints="1"/>
            </p:cNvSpPr>
            <p:nvPr/>
          </p:nvSpPr>
          <p:spPr bwMode="auto">
            <a:xfrm>
              <a:off x="2408" y="2774"/>
              <a:ext cx="40" cy="44"/>
            </a:xfrm>
            <a:custGeom>
              <a:avLst/>
              <a:gdLst/>
              <a:ahLst/>
              <a:cxnLst>
                <a:cxn ang="0">
                  <a:pos x="34" y="22"/>
                </a:cxn>
                <a:cxn ang="0">
                  <a:pos x="40" y="28"/>
                </a:cxn>
                <a:cxn ang="0">
                  <a:pos x="38" y="36"/>
                </a:cxn>
                <a:cxn ang="0">
                  <a:pos x="32" y="42"/>
                </a:cxn>
                <a:cxn ang="0">
                  <a:pos x="22" y="44"/>
                </a:cxn>
                <a:cxn ang="0">
                  <a:pos x="0" y="42"/>
                </a:cxn>
                <a:cxn ang="0">
                  <a:pos x="4" y="42"/>
                </a:cxn>
                <a:cxn ang="0">
                  <a:pos x="6" y="40"/>
                </a:cxn>
                <a:cxn ang="0">
                  <a:pos x="6" y="36"/>
                </a:cxn>
                <a:cxn ang="0">
                  <a:pos x="6" y="4"/>
                </a:cxn>
                <a:cxn ang="0">
                  <a:pos x="4" y="2"/>
                </a:cxn>
                <a:cxn ang="0">
                  <a:pos x="2" y="2"/>
                </a:cxn>
                <a:cxn ang="0">
                  <a:pos x="0" y="0"/>
                </a:cxn>
                <a:cxn ang="0">
                  <a:pos x="28" y="0"/>
                </a:cxn>
                <a:cxn ang="0">
                  <a:pos x="34" y="4"/>
                </a:cxn>
                <a:cxn ang="0">
                  <a:pos x="38" y="8"/>
                </a:cxn>
                <a:cxn ang="0">
                  <a:pos x="38" y="14"/>
                </a:cxn>
                <a:cxn ang="0">
                  <a:pos x="34" y="18"/>
                </a:cxn>
                <a:cxn ang="0">
                  <a:pos x="16" y="20"/>
                </a:cxn>
                <a:cxn ang="0">
                  <a:pos x="24" y="18"/>
                </a:cxn>
                <a:cxn ang="0">
                  <a:pos x="26" y="16"/>
                </a:cxn>
                <a:cxn ang="0">
                  <a:pos x="28" y="10"/>
                </a:cxn>
                <a:cxn ang="0">
                  <a:pos x="26" y="6"/>
                </a:cxn>
                <a:cxn ang="0">
                  <a:pos x="24" y="4"/>
                </a:cxn>
                <a:cxn ang="0">
                  <a:pos x="16" y="2"/>
                </a:cxn>
                <a:cxn ang="0">
                  <a:pos x="16" y="22"/>
                </a:cxn>
                <a:cxn ang="0">
                  <a:pos x="16" y="38"/>
                </a:cxn>
                <a:cxn ang="0">
                  <a:pos x="16" y="40"/>
                </a:cxn>
                <a:cxn ang="0">
                  <a:pos x="18" y="42"/>
                </a:cxn>
                <a:cxn ang="0">
                  <a:pos x="24" y="40"/>
                </a:cxn>
                <a:cxn ang="0">
                  <a:pos x="28" y="38"/>
                </a:cxn>
                <a:cxn ang="0">
                  <a:pos x="28" y="32"/>
                </a:cxn>
                <a:cxn ang="0">
                  <a:pos x="28" y="26"/>
                </a:cxn>
                <a:cxn ang="0">
                  <a:pos x="24" y="24"/>
                </a:cxn>
                <a:cxn ang="0">
                  <a:pos x="16" y="22"/>
                </a:cxn>
              </a:cxnLst>
              <a:rect l="0" t="0" r="r" b="b"/>
              <a:pathLst>
                <a:path w="40" h="44">
                  <a:moveTo>
                    <a:pt x="28" y="20"/>
                  </a:moveTo>
                  <a:lnTo>
                    <a:pt x="34" y="22"/>
                  </a:lnTo>
                  <a:lnTo>
                    <a:pt x="36" y="24"/>
                  </a:lnTo>
                  <a:lnTo>
                    <a:pt x="40" y="28"/>
                  </a:lnTo>
                  <a:lnTo>
                    <a:pt x="40" y="32"/>
                  </a:lnTo>
                  <a:lnTo>
                    <a:pt x="38" y="36"/>
                  </a:lnTo>
                  <a:lnTo>
                    <a:pt x="36" y="40"/>
                  </a:lnTo>
                  <a:lnTo>
                    <a:pt x="32" y="42"/>
                  </a:lnTo>
                  <a:lnTo>
                    <a:pt x="28" y="44"/>
                  </a:lnTo>
                  <a:lnTo>
                    <a:pt x="22" y="44"/>
                  </a:lnTo>
                  <a:lnTo>
                    <a:pt x="0" y="44"/>
                  </a:lnTo>
                  <a:lnTo>
                    <a:pt x="0" y="42"/>
                  </a:lnTo>
                  <a:lnTo>
                    <a:pt x="2" y="42"/>
                  </a:lnTo>
                  <a:lnTo>
                    <a:pt x="4" y="42"/>
                  </a:lnTo>
                  <a:lnTo>
                    <a:pt x="4" y="42"/>
                  </a:lnTo>
                  <a:lnTo>
                    <a:pt x="6" y="40"/>
                  </a:lnTo>
                  <a:lnTo>
                    <a:pt x="6" y="40"/>
                  </a:lnTo>
                  <a:lnTo>
                    <a:pt x="6" y="36"/>
                  </a:lnTo>
                  <a:lnTo>
                    <a:pt x="6" y="8"/>
                  </a:lnTo>
                  <a:lnTo>
                    <a:pt x="6" y="4"/>
                  </a:lnTo>
                  <a:lnTo>
                    <a:pt x="6" y="4"/>
                  </a:lnTo>
                  <a:lnTo>
                    <a:pt x="4" y="2"/>
                  </a:lnTo>
                  <a:lnTo>
                    <a:pt x="4" y="2"/>
                  </a:lnTo>
                  <a:lnTo>
                    <a:pt x="2" y="2"/>
                  </a:lnTo>
                  <a:lnTo>
                    <a:pt x="0" y="2"/>
                  </a:lnTo>
                  <a:lnTo>
                    <a:pt x="0" y="0"/>
                  </a:lnTo>
                  <a:lnTo>
                    <a:pt x="20" y="0"/>
                  </a:lnTo>
                  <a:lnTo>
                    <a:pt x="28" y="0"/>
                  </a:lnTo>
                  <a:lnTo>
                    <a:pt x="32" y="2"/>
                  </a:lnTo>
                  <a:lnTo>
                    <a:pt x="34" y="4"/>
                  </a:lnTo>
                  <a:lnTo>
                    <a:pt x="36" y="6"/>
                  </a:lnTo>
                  <a:lnTo>
                    <a:pt x="38" y="8"/>
                  </a:lnTo>
                  <a:lnTo>
                    <a:pt x="38" y="12"/>
                  </a:lnTo>
                  <a:lnTo>
                    <a:pt x="38" y="14"/>
                  </a:lnTo>
                  <a:lnTo>
                    <a:pt x="36" y="16"/>
                  </a:lnTo>
                  <a:lnTo>
                    <a:pt x="34" y="18"/>
                  </a:lnTo>
                  <a:lnTo>
                    <a:pt x="28" y="20"/>
                  </a:lnTo>
                  <a:close/>
                  <a:moveTo>
                    <a:pt x="16" y="20"/>
                  </a:moveTo>
                  <a:lnTo>
                    <a:pt x="20" y="20"/>
                  </a:lnTo>
                  <a:lnTo>
                    <a:pt x="24" y="18"/>
                  </a:lnTo>
                  <a:lnTo>
                    <a:pt x="26" y="18"/>
                  </a:lnTo>
                  <a:lnTo>
                    <a:pt x="26" y="16"/>
                  </a:lnTo>
                  <a:lnTo>
                    <a:pt x="28" y="14"/>
                  </a:lnTo>
                  <a:lnTo>
                    <a:pt x="28" y="10"/>
                  </a:lnTo>
                  <a:lnTo>
                    <a:pt x="28" y="8"/>
                  </a:lnTo>
                  <a:lnTo>
                    <a:pt x="26" y="6"/>
                  </a:lnTo>
                  <a:lnTo>
                    <a:pt x="26" y="4"/>
                  </a:lnTo>
                  <a:lnTo>
                    <a:pt x="24" y="4"/>
                  </a:lnTo>
                  <a:lnTo>
                    <a:pt x="20" y="2"/>
                  </a:lnTo>
                  <a:lnTo>
                    <a:pt x="16" y="2"/>
                  </a:lnTo>
                  <a:lnTo>
                    <a:pt x="16" y="20"/>
                  </a:lnTo>
                  <a:close/>
                  <a:moveTo>
                    <a:pt x="16" y="22"/>
                  </a:moveTo>
                  <a:lnTo>
                    <a:pt x="16" y="36"/>
                  </a:lnTo>
                  <a:lnTo>
                    <a:pt x="16" y="38"/>
                  </a:lnTo>
                  <a:lnTo>
                    <a:pt x="16" y="40"/>
                  </a:lnTo>
                  <a:lnTo>
                    <a:pt x="16" y="40"/>
                  </a:lnTo>
                  <a:lnTo>
                    <a:pt x="18" y="42"/>
                  </a:lnTo>
                  <a:lnTo>
                    <a:pt x="18" y="42"/>
                  </a:lnTo>
                  <a:lnTo>
                    <a:pt x="22" y="42"/>
                  </a:lnTo>
                  <a:lnTo>
                    <a:pt x="24" y="40"/>
                  </a:lnTo>
                  <a:lnTo>
                    <a:pt x="26" y="40"/>
                  </a:lnTo>
                  <a:lnTo>
                    <a:pt x="28" y="38"/>
                  </a:lnTo>
                  <a:lnTo>
                    <a:pt x="28" y="34"/>
                  </a:lnTo>
                  <a:lnTo>
                    <a:pt x="28" y="32"/>
                  </a:lnTo>
                  <a:lnTo>
                    <a:pt x="28" y="30"/>
                  </a:lnTo>
                  <a:lnTo>
                    <a:pt x="28" y="26"/>
                  </a:lnTo>
                  <a:lnTo>
                    <a:pt x="26" y="24"/>
                  </a:lnTo>
                  <a:lnTo>
                    <a:pt x="24" y="24"/>
                  </a:lnTo>
                  <a:lnTo>
                    <a:pt x="20" y="22"/>
                  </a:lnTo>
                  <a:lnTo>
                    <a:pt x="16" y="2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51" name="Freeform 11"/>
            <p:cNvSpPr>
              <a:spLocks noEditPoints="1"/>
            </p:cNvSpPr>
            <p:nvPr/>
          </p:nvSpPr>
          <p:spPr bwMode="auto">
            <a:xfrm>
              <a:off x="2452" y="2788"/>
              <a:ext cx="28" cy="30"/>
            </a:xfrm>
            <a:custGeom>
              <a:avLst/>
              <a:gdLst/>
              <a:ahLst/>
              <a:cxnLst>
                <a:cxn ang="0">
                  <a:pos x="14" y="0"/>
                </a:cxn>
                <a:cxn ang="0">
                  <a:pos x="18" y="0"/>
                </a:cxn>
                <a:cxn ang="0">
                  <a:pos x="22" y="2"/>
                </a:cxn>
                <a:cxn ang="0">
                  <a:pos x="24" y="4"/>
                </a:cxn>
                <a:cxn ang="0">
                  <a:pos x="26" y="8"/>
                </a:cxn>
                <a:cxn ang="0">
                  <a:pos x="28" y="12"/>
                </a:cxn>
                <a:cxn ang="0">
                  <a:pos x="28" y="16"/>
                </a:cxn>
                <a:cxn ang="0">
                  <a:pos x="28" y="20"/>
                </a:cxn>
                <a:cxn ang="0">
                  <a:pos x="26" y="26"/>
                </a:cxn>
                <a:cxn ang="0">
                  <a:pos x="22" y="28"/>
                </a:cxn>
                <a:cxn ang="0">
                  <a:pos x="18" y="30"/>
                </a:cxn>
                <a:cxn ang="0">
                  <a:pos x="14" y="30"/>
                </a:cxn>
                <a:cxn ang="0">
                  <a:pos x="8" y="30"/>
                </a:cxn>
                <a:cxn ang="0">
                  <a:pos x="4" y="26"/>
                </a:cxn>
                <a:cxn ang="0">
                  <a:pos x="0" y="22"/>
                </a:cxn>
                <a:cxn ang="0">
                  <a:pos x="0" y="16"/>
                </a:cxn>
                <a:cxn ang="0">
                  <a:pos x="0" y="10"/>
                </a:cxn>
                <a:cxn ang="0">
                  <a:pos x="4" y="4"/>
                </a:cxn>
                <a:cxn ang="0">
                  <a:pos x="8" y="0"/>
                </a:cxn>
                <a:cxn ang="0">
                  <a:pos x="14" y="0"/>
                </a:cxn>
                <a:cxn ang="0">
                  <a:pos x="14" y="2"/>
                </a:cxn>
                <a:cxn ang="0">
                  <a:pos x="12" y="2"/>
                </a:cxn>
                <a:cxn ang="0">
                  <a:pos x="12" y="4"/>
                </a:cxn>
                <a:cxn ang="0">
                  <a:pos x="10" y="4"/>
                </a:cxn>
                <a:cxn ang="0">
                  <a:pos x="10" y="8"/>
                </a:cxn>
                <a:cxn ang="0">
                  <a:pos x="8" y="12"/>
                </a:cxn>
                <a:cxn ang="0">
                  <a:pos x="8" y="18"/>
                </a:cxn>
                <a:cxn ang="0">
                  <a:pos x="10" y="20"/>
                </a:cxn>
                <a:cxn ang="0">
                  <a:pos x="10" y="24"/>
                </a:cxn>
                <a:cxn ang="0">
                  <a:pos x="10" y="26"/>
                </a:cxn>
                <a:cxn ang="0">
                  <a:pos x="12" y="28"/>
                </a:cxn>
                <a:cxn ang="0">
                  <a:pos x="12" y="28"/>
                </a:cxn>
                <a:cxn ang="0">
                  <a:pos x="14" y="28"/>
                </a:cxn>
                <a:cxn ang="0">
                  <a:pos x="16" y="28"/>
                </a:cxn>
                <a:cxn ang="0">
                  <a:pos x="18" y="28"/>
                </a:cxn>
                <a:cxn ang="0">
                  <a:pos x="18" y="26"/>
                </a:cxn>
                <a:cxn ang="0">
                  <a:pos x="20" y="24"/>
                </a:cxn>
                <a:cxn ang="0">
                  <a:pos x="20" y="20"/>
                </a:cxn>
                <a:cxn ang="0">
                  <a:pos x="20" y="12"/>
                </a:cxn>
                <a:cxn ang="0">
                  <a:pos x="20" y="8"/>
                </a:cxn>
                <a:cxn ang="0">
                  <a:pos x="20" y="6"/>
                </a:cxn>
                <a:cxn ang="0">
                  <a:pos x="18" y="4"/>
                </a:cxn>
                <a:cxn ang="0">
                  <a:pos x="16" y="2"/>
                </a:cxn>
                <a:cxn ang="0">
                  <a:pos x="16" y="2"/>
                </a:cxn>
                <a:cxn ang="0">
                  <a:pos x="14" y="2"/>
                </a:cxn>
              </a:cxnLst>
              <a:rect l="0" t="0" r="r" b="b"/>
              <a:pathLst>
                <a:path w="28" h="30">
                  <a:moveTo>
                    <a:pt x="14" y="0"/>
                  </a:moveTo>
                  <a:lnTo>
                    <a:pt x="18" y="0"/>
                  </a:lnTo>
                  <a:lnTo>
                    <a:pt x="22" y="2"/>
                  </a:lnTo>
                  <a:lnTo>
                    <a:pt x="24" y="4"/>
                  </a:lnTo>
                  <a:lnTo>
                    <a:pt x="26" y="8"/>
                  </a:lnTo>
                  <a:lnTo>
                    <a:pt x="28" y="12"/>
                  </a:lnTo>
                  <a:lnTo>
                    <a:pt x="28" y="16"/>
                  </a:lnTo>
                  <a:lnTo>
                    <a:pt x="28" y="20"/>
                  </a:lnTo>
                  <a:lnTo>
                    <a:pt x="26" y="26"/>
                  </a:lnTo>
                  <a:lnTo>
                    <a:pt x="22" y="28"/>
                  </a:lnTo>
                  <a:lnTo>
                    <a:pt x="18" y="30"/>
                  </a:lnTo>
                  <a:lnTo>
                    <a:pt x="14" y="30"/>
                  </a:lnTo>
                  <a:lnTo>
                    <a:pt x="8" y="30"/>
                  </a:lnTo>
                  <a:lnTo>
                    <a:pt x="4" y="26"/>
                  </a:lnTo>
                  <a:lnTo>
                    <a:pt x="0" y="22"/>
                  </a:lnTo>
                  <a:lnTo>
                    <a:pt x="0" y="16"/>
                  </a:lnTo>
                  <a:lnTo>
                    <a:pt x="0" y="10"/>
                  </a:lnTo>
                  <a:lnTo>
                    <a:pt x="4" y="4"/>
                  </a:lnTo>
                  <a:lnTo>
                    <a:pt x="8" y="0"/>
                  </a:lnTo>
                  <a:lnTo>
                    <a:pt x="14" y="0"/>
                  </a:lnTo>
                  <a:close/>
                  <a:moveTo>
                    <a:pt x="14" y="2"/>
                  </a:moveTo>
                  <a:lnTo>
                    <a:pt x="12" y="2"/>
                  </a:lnTo>
                  <a:lnTo>
                    <a:pt x="12" y="4"/>
                  </a:lnTo>
                  <a:lnTo>
                    <a:pt x="10" y="4"/>
                  </a:lnTo>
                  <a:lnTo>
                    <a:pt x="10" y="8"/>
                  </a:lnTo>
                  <a:lnTo>
                    <a:pt x="8" y="12"/>
                  </a:lnTo>
                  <a:lnTo>
                    <a:pt x="8" y="18"/>
                  </a:lnTo>
                  <a:lnTo>
                    <a:pt x="10" y="20"/>
                  </a:lnTo>
                  <a:lnTo>
                    <a:pt x="10" y="24"/>
                  </a:lnTo>
                  <a:lnTo>
                    <a:pt x="10" y="26"/>
                  </a:lnTo>
                  <a:lnTo>
                    <a:pt x="12" y="28"/>
                  </a:lnTo>
                  <a:lnTo>
                    <a:pt x="12" y="28"/>
                  </a:lnTo>
                  <a:lnTo>
                    <a:pt x="14" y="28"/>
                  </a:lnTo>
                  <a:lnTo>
                    <a:pt x="16" y="28"/>
                  </a:lnTo>
                  <a:lnTo>
                    <a:pt x="18" y="28"/>
                  </a:lnTo>
                  <a:lnTo>
                    <a:pt x="18" y="26"/>
                  </a:lnTo>
                  <a:lnTo>
                    <a:pt x="20" y="24"/>
                  </a:lnTo>
                  <a:lnTo>
                    <a:pt x="20" y="20"/>
                  </a:lnTo>
                  <a:lnTo>
                    <a:pt x="20" y="12"/>
                  </a:lnTo>
                  <a:lnTo>
                    <a:pt x="20" y="8"/>
                  </a:lnTo>
                  <a:lnTo>
                    <a:pt x="20" y="6"/>
                  </a:lnTo>
                  <a:lnTo>
                    <a:pt x="18" y="4"/>
                  </a:lnTo>
                  <a:lnTo>
                    <a:pt x="16" y="2"/>
                  </a:lnTo>
                  <a:lnTo>
                    <a:pt x="16" y="2"/>
                  </a:lnTo>
                  <a:lnTo>
                    <a:pt x="14"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52" name="Freeform 12"/>
            <p:cNvSpPr>
              <a:spLocks noEditPoints="1"/>
            </p:cNvSpPr>
            <p:nvPr/>
          </p:nvSpPr>
          <p:spPr bwMode="auto">
            <a:xfrm>
              <a:off x="2484" y="2788"/>
              <a:ext cx="30" cy="30"/>
            </a:xfrm>
            <a:custGeom>
              <a:avLst/>
              <a:gdLst/>
              <a:ahLst/>
              <a:cxnLst>
                <a:cxn ang="0">
                  <a:pos x="16" y="0"/>
                </a:cxn>
                <a:cxn ang="0">
                  <a:pos x="18" y="0"/>
                </a:cxn>
                <a:cxn ang="0">
                  <a:pos x="22" y="2"/>
                </a:cxn>
                <a:cxn ang="0">
                  <a:pos x="26" y="4"/>
                </a:cxn>
                <a:cxn ang="0">
                  <a:pos x="28" y="8"/>
                </a:cxn>
                <a:cxn ang="0">
                  <a:pos x="30" y="12"/>
                </a:cxn>
                <a:cxn ang="0">
                  <a:pos x="30" y="16"/>
                </a:cxn>
                <a:cxn ang="0">
                  <a:pos x="28" y="20"/>
                </a:cxn>
                <a:cxn ang="0">
                  <a:pos x="26" y="26"/>
                </a:cxn>
                <a:cxn ang="0">
                  <a:pos x="24" y="28"/>
                </a:cxn>
                <a:cxn ang="0">
                  <a:pos x="20" y="30"/>
                </a:cxn>
                <a:cxn ang="0">
                  <a:pos x="16" y="30"/>
                </a:cxn>
                <a:cxn ang="0">
                  <a:pos x="10" y="30"/>
                </a:cxn>
                <a:cxn ang="0">
                  <a:pos x="4" y="26"/>
                </a:cxn>
                <a:cxn ang="0">
                  <a:pos x="2" y="22"/>
                </a:cxn>
                <a:cxn ang="0">
                  <a:pos x="0" y="16"/>
                </a:cxn>
                <a:cxn ang="0">
                  <a:pos x="2" y="10"/>
                </a:cxn>
                <a:cxn ang="0">
                  <a:pos x="4" y="4"/>
                </a:cxn>
                <a:cxn ang="0">
                  <a:pos x="10" y="0"/>
                </a:cxn>
                <a:cxn ang="0">
                  <a:pos x="16" y="0"/>
                </a:cxn>
                <a:cxn ang="0">
                  <a:pos x="16" y="2"/>
                </a:cxn>
                <a:cxn ang="0">
                  <a:pos x="14" y="2"/>
                </a:cxn>
                <a:cxn ang="0">
                  <a:pos x="12" y="4"/>
                </a:cxn>
                <a:cxn ang="0">
                  <a:pos x="10" y="4"/>
                </a:cxn>
                <a:cxn ang="0">
                  <a:pos x="10" y="8"/>
                </a:cxn>
                <a:cxn ang="0">
                  <a:pos x="10" y="12"/>
                </a:cxn>
                <a:cxn ang="0">
                  <a:pos x="10" y="18"/>
                </a:cxn>
                <a:cxn ang="0">
                  <a:pos x="10" y="20"/>
                </a:cxn>
                <a:cxn ang="0">
                  <a:pos x="10" y="24"/>
                </a:cxn>
                <a:cxn ang="0">
                  <a:pos x="10" y="26"/>
                </a:cxn>
                <a:cxn ang="0">
                  <a:pos x="12" y="28"/>
                </a:cxn>
                <a:cxn ang="0">
                  <a:pos x="14" y="28"/>
                </a:cxn>
                <a:cxn ang="0">
                  <a:pos x="16" y="28"/>
                </a:cxn>
                <a:cxn ang="0">
                  <a:pos x="16" y="28"/>
                </a:cxn>
                <a:cxn ang="0">
                  <a:pos x="18" y="28"/>
                </a:cxn>
                <a:cxn ang="0">
                  <a:pos x="20" y="26"/>
                </a:cxn>
                <a:cxn ang="0">
                  <a:pos x="20" y="24"/>
                </a:cxn>
                <a:cxn ang="0">
                  <a:pos x="20" y="20"/>
                </a:cxn>
                <a:cxn ang="0">
                  <a:pos x="20" y="12"/>
                </a:cxn>
                <a:cxn ang="0">
                  <a:pos x="20" y="8"/>
                </a:cxn>
                <a:cxn ang="0">
                  <a:pos x="20" y="6"/>
                </a:cxn>
                <a:cxn ang="0">
                  <a:pos x="18" y="4"/>
                </a:cxn>
                <a:cxn ang="0">
                  <a:pos x="18" y="2"/>
                </a:cxn>
                <a:cxn ang="0">
                  <a:pos x="16" y="2"/>
                </a:cxn>
                <a:cxn ang="0">
                  <a:pos x="16" y="2"/>
                </a:cxn>
              </a:cxnLst>
              <a:rect l="0" t="0" r="r" b="b"/>
              <a:pathLst>
                <a:path w="30" h="30">
                  <a:moveTo>
                    <a:pt x="16" y="0"/>
                  </a:moveTo>
                  <a:lnTo>
                    <a:pt x="18" y="0"/>
                  </a:lnTo>
                  <a:lnTo>
                    <a:pt x="22" y="2"/>
                  </a:lnTo>
                  <a:lnTo>
                    <a:pt x="26" y="4"/>
                  </a:lnTo>
                  <a:lnTo>
                    <a:pt x="28" y="8"/>
                  </a:lnTo>
                  <a:lnTo>
                    <a:pt x="30" y="12"/>
                  </a:lnTo>
                  <a:lnTo>
                    <a:pt x="30" y="16"/>
                  </a:lnTo>
                  <a:lnTo>
                    <a:pt x="28" y="20"/>
                  </a:lnTo>
                  <a:lnTo>
                    <a:pt x="26" y="26"/>
                  </a:lnTo>
                  <a:lnTo>
                    <a:pt x="24" y="28"/>
                  </a:lnTo>
                  <a:lnTo>
                    <a:pt x="20" y="30"/>
                  </a:lnTo>
                  <a:lnTo>
                    <a:pt x="16" y="30"/>
                  </a:lnTo>
                  <a:lnTo>
                    <a:pt x="10" y="30"/>
                  </a:lnTo>
                  <a:lnTo>
                    <a:pt x="4" y="26"/>
                  </a:lnTo>
                  <a:lnTo>
                    <a:pt x="2" y="22"/>
                  </a:lnTo>
                  <a:lnTo>
                    <a:pt x="0" y="16"/>
                  </a:lnTo>
                  <a:lnTo>
                    <a:pt x="2" y="10"/>
                  </a:lnTo>
                  <a:lnTo>
                    <a:pt x="4" y="4"/>
                  </a:lnTo>
                  <a:lnTo>
                    <a:pt x="10" y="0"/>
                  </a:lnTo>
                  <a:lnTo>
                    <a:pt x="16" y="0"/>
                  </a:lnTo>
                  <a:close/>
                  <a:moveTo>
                    <a:pt x="16" y="2"/>
                  </a:moveTo>
                  <a:lnTo>
                    <a:pt x="14" y="2"/>
                  </a:lnTo>
                  <a:lnTo>
                    <a:pt x="12" y="4"/>
                  </a:lnTo>
                  <a:lnTo>
                    <a:pt x="10" y="4"/>
                  </a:lnTo>
                  <a:lnTo>
                    <a:pt x="10" y="8"/>
                  </a:lnTo>
                  <a:lnTo>
                    <a:pt x="10" y="12"/>
                  </a:lnTo>
                  <a:lnTo>
                    <a:pt x="10" y="18"/>
                  </a:lnTo>
                  <a:lnTo>
                    <a:pt x="10" y="20"/>
                  </a:lnTo>
                  <a:lnTo>
                    <a:pt x="10" y="24"/>
                  </a:lnTo>
                  <a:lnTo>
                    <a:pt x="10" y="26"/>
                  </a:lnTo>
                  <a:lnTo>
                    <a:pt x="12" y="28"/>
                  </a:lnTo>
                  <a:lnTo>
                    <a:pt x="14" y="28"/>
                  </a:lnTo>
                  <a:lnTo>
                    <a:pt x="16" y="28"/>
                  </a:lnTo>
                  <a:lnTo>
                    <a:pt x="16" y="28"/>
                  </a:lnTo>
                  <a:lnTo>
                    <a:pt x="18" y="28"/>
                  </a:lnTo>
                  <a:lnTo>
                    <a:pt x="20" y="26"/>
                  </a:lnTo>
                  <a:lnTo>
                    <a:pt x="20" y="24"/>
                  </a:lnTo>
                  <a:lnTo>
                    <a:pt x="20" y="20"/>
                  </a:lnTo>
                  <a:lnTo>
                    <a:pt x="20" y="12"/>
                  </a:lnTo>
                  <a:lnTo>
                    <a:pt x="20" y="8"/>
                  </a:lnTo>
                  <a:lnTo>
                    <a:pt x="20" y="6"/>
                  </a:lnTo>
                  <a:lnTo>
                    <a:pt x="18" y="4"/>
                  </a:lnTo>
                  <a:lnTo>
                    <a:pt x="18" y="2"/>
                  </a:lnTo>
                  <a:lnTo>
                    <a:pt x="16" y="2"/>
                  </a:lnTo>
                  <a:lnTo>
                    <a:pt x="16"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53" name="Freeform 13"/>
            <p:cNvSpPr>
              <a:spLocks/>
            </p:cNvSpPr>
            <p:nvPr/>
          </p:nvSpPr>
          <p:spPr bwMode="auto">
            <a:xfrm>
              <a:off x="2518" y="2774"/>
              <a:ext cx="34" cy="44"/>
            </a:xfrm>
            <a:custGeom>
              <a:avLst/>
              <a:gdLst/>
              <a:ahLst/>
              <a:cxnLst>
                <a:cxn ang="0">
                  <a:pos x="12" y="0"/>
                </a:cxn>
                <a:cxn ang="0">
                  <a:pos x="12" y="30"/>
                </a:cxn>
                <a:cxn ang="0">
                  <a:pos x="20" y="22"/>
                </a:cxn>
                <a:cxn ang="0">
                  <a:pos x="20" y="20"/>
                </a:cxn>
                <a:cxn ang="0">
                  <a:pos x="22" y="20"/>
                </a:cxn>
                <a:cxn ang="0">
                  <a:pos x="22" y="18"/>
                </a:cxn>
                <a:cxn ang="0">
                  <a:pos x="22" y="18"/>
                </a:cxn>
                <a:cxn ang="0">
                  <a:pos x="22" y="18"/>
                </a:cxn>
                <a:cxn ang="0">
                  <a:pos x="22" y="16"/>
                </a:cxn>
                <a:cxn ang="0">
                  <a:pos x="20" y="16"/>
                </a:cxn>
                <a:cxn ang="0">
                  <a:pos x="18" y="16"/>
                </a:cxn>
                <a:cxn ang="0">
                  <a:pos x="18" y="14"/>
                </a:cxn>
                <a:cxn ang="0">
                  <a:pos x="32" y="14"/>
                </a:cxn>
                <a:cxn ang="0">
                  <a:pos x="32" y="16"/>
                </a:cxn>
                <a:cxn ang="0">
                  <a:pos x="30" y="16"/>
                </a:cxn>
                <a:cxn ang="0">
                  <a:pos x="28" y="16"/>
                </a:cxn>
                <a:cxn ang="0">
                  <a:pos x="26" y="18"/>
                </a:cxn>
                <a:cxn ang="0">
                  <a:pos x="22" y="22"/>
                </a:cxn>
                <a:cxn ang="0">
                  <a:pos x="20" y="24"/>
                </a:cxn>
                <a:cxn ang="0">
                  <a:pos x="26" y="34"/>
                </a:cxn>
                <a:cxn ang="0">
                  <a:pos x="30" y="38"/>
                </a:cxn>
                <a:cxn ang="0">
                  <a:pos x="30" y="40"/>
                </a:cxn>
                <a:cxn ang="0">
                  <a:pos x="32" y="42"/>
                </a:cxn>
                <a:cxn ang="0">
                  <a:pos x="34" y="42"/>
                </a:cxn>
                <a:cxn ang="0">
                  <a:pos x="34" y="42"/>
                </a:cxn>
                <a:cxn ang="0">
                  <a:pos x="34" y="44"/>
                </a:cxn>
                <a:cxn ang="0">
                  <a:pos x="18" y="44"/>
                </a:cxn>
                <a:cxn ang="0">
                  <a:pos x="18" y="42"/>
                </a:cxn>
                <a:cxn ang="0">
                  <a:pos x="20" y="42"/>
                </a:cxn>
                <a:cxn ang="0">
                  <a:pos x="20" y="42"/>
                </a:cxn>
                <a:cxn ang="0">
                  <a:pos x="20" y="42"/>
                </a:cxn>
                <a:cxn ang="0">
                  <a:pos x="20" y="42"/>
                </a:cxn>
                <a:cxn ang="0">
                  <a:pos x="20" y="40"/>
                </a:cxn>
                <a:cxn ang="0">
                  <a:pos x="20" y="38"/>
                </a:cxn>
                <a:cxn ang="0">
                  <a:pos x="14" y="30"/>
                </a:cxn>
                <a:cxn ang="0">
                  <a:pos x="12" y="32"/>
                </a:cxn>
                <a:cxn ang="0">
                  <a:pos x="12" y="38"/>
                </a:cxn>
                <a:cxn ang="0">
                  <a:pos x="12" y="40"/>
                </a:cxn>
                <a:cxn ang="0">
                  <a:pos x="12" y="42"/>
                </a:cxn>
                <a:cxn ang="0">
                  <a:pos x="14" y="42"/>
                </a:cxn>
                <a:cxn ang="0">
                  <a:pos x="14" y="42"/>
                </a:cxn>
                <a:cxn ang="0">
                  <a:pos x="14" y="44"/>
                </a:cxn>
                <a:cxn ang="0">
                  <a:pos x="0" y="44"/>
                </a:cxn>
                <a:cxn ang="0">
                  <a:pos x="0" y="42"/>
                </a:cxn>
                <a:cxn ang="0">
                  <a:pos x="2" y="42"/>
                </a:cxn>
                <a:cxn ang="0">
                  <a:pos x="2" y="42"/>
                </a:cxn>
                <a:cxn ang="0">
                  <a:pos x="2" y="40"/>
                </a:cxn>
                <a:cxn ang="0">
                  <a:pos x="2" y="38"/>
                </a:cxn>
                <a:cxn ang="0">
                  <a:pos x="2" y="6"/>
                </a:cxn>
                <a:cxn ang="0">
                  <a:pos x="2" y="4"/>
                </a:cxn>
                <a:cxn ang="0">
                  <a:pos x="2" y="2"/>
                </a:cxn>
                <a:cxn ang="0">
                  <a:pos x="2" y="2"/>
                </a:cxn>
                <a:cxn ang="0">
                  <a:pos x="0" y="2"/>
                </a:cxn>
                <a:cxn ang="0">
                  <a:pos x="0" y="0"/>
                </a:cxn>
                <a:cxn ang="0">
                  <a:pos x="12" y="0"/>
                </a:cxn>
              </a:cxnLst>
              <a:rect l="0" t="0" r="r" b="b"/>
              <a:pathLst>
                <a:path w="34" h="44">
                  <a:moveTo>
                    <a:pt x="12" y="0"/>
                  </a:moveTo>
                  <a:lnTo>
                    <a:pt x="12" y="30"/>
                  </a:lnTo>
                  <a:lnTo>
                    <a:pt x="20" y="22"/>
                  </a:lnTo>
                  <a:lnTo>
                    <a:pt x="20" y="20"/>
                  </a:lnTo>
                  <a:lnTo>
                    <a:pt x="22" y="20"/>
                  </a:lnTo>
                  <a:lnTo>
                    <a:pt x="22" y="18"/>
                  </a:lnTo>
                  <a:lnTo>
                    <a:pt x="22" y="18"/>
                  </a:lnTo>
                  <a:lnTo>
                    <a:pt x="22" y="18"/>
                  </a:lnTo>
                  <a:lnTo>
                    <a:pt x="22" y="16"/>
                  </a:lnTo>
                  <a:lnTo>
                    <a:pt x="20" y="16"/>
                  </a:lnTo>
                  <a:lnTo>
                    <a:pt x="18" y="16"/>
                  </a:lnTo>
                  <a:lnTo>
                    <a:pt x="18" y="14"/>
                  </a:lnTo>
                  <a:lnTo>
                    <a:pt x="32" y="14"/>
                  </a:lnTo>
                  <a:lnTo>
                    <a:pt x="32" y="16"/>
                  </a:lnTo>
                  <a:lnTo>
                    <a:pt x="30" y="16"/>
                  </a:lnTo>
                  <a:lnTo>
                    <a:pt x="28" y="16"/>
                  </a:lnTo>
                  <a:lnTo>
                    <a:pt x="26" y="18"/>
                  </a:lnTo>
                  <a:lnTo>
                    <a:pt x="22" y="22"/>
                  </a:lnTo>
                  <a:lnTo>
                    <a:pt x="20" y="24"/>
                  </a:lnTo>
                  <a:lnTo>
                    <a:pt x="26" y="34"/>
                  </a:lnTo>
                  <a:lnTo>
                    <a:pt x="30" y="38"/>
                  </a:lnTo>
                  <a:lnTo>
                    <a:pt x="30" y="40"/>
                  </a:lnTo>
                  <a:lnTo>
                    <a:pt x="32" y="42"/>
                  </a:lnTo>
                  <a:lnTo>
                    <a:pt x="34" y="42"/>
                  </a:lnTo>
                  <a:lnTo>
                    <a:pt x="34" y="42"/>
                  </a:lnTo>
                  <a:lnTo>
                    <a:pt x="34" y="44"/>
                  </a:lnTo>
                  <a:lnTo>
                    <a:pt x="18" y="44"/>
                  </a:lnTo>
                  <a:lnTo>
                    <a:pt x="18" y="42"/>
                  </a:lnTo>
                  <a:lnTo>
                    <a:pt x="20" y="42"/>
                  </a:lnTo>
                  <a:lnTo>
                    <a:pt x="20" y="42"/>
                  </a:lnTo>
                  <a:lnTo>
                    <a:pt x="20" y="42"/>
                  </a:lnTo>
                  <a:lnTo>
                    <a:pt x="20" y="42"/>
                  </a:lnTo>
                  <a:lnTo>
                    <a:pt x="20" y="40"/>
                  </a:lnTo>
                  <a:lnTo>
                    <a:pt x="20" y="38"/>
                  </a:lnTo>
                  <a:lnTo>
                    <a:pt x="14" y="30"/>
                  </a:lnTo>
                  <a:lnTo>
                    <a:pt x="12" y="32"/>
                  </a:lnTo>
                  <a:lnTo>
                    <a:pt x="12" y="38"/>
                  </a:lnTo>
                  <a:lnTo>
                    <a:pt x="12" y="40"/>
                  </a:lnTo>
                  <a:lnTo>
                    <a:pt x="12" y="42"/>
                  </a:lnTo>
                  <a:lnTo>
                    <a:pt x="14" y="42"/>
                  </a:lnTo>
                  <a:lnTo>
                    <a:pt x="14" y="42"/>
                  </a:lnTo>
                  <a:lnTo>
                    <a:pt x="14" y="44"/>
                  </a:lnTo>
                  <a:lnTo>
                    <a:pt x="0" y="44"/>
                  </a:lnTo>
                  <a:lnTo>
                    <a:pt x="0" y="42"/>
                  </a:lnTo>
                  <a:lnTo>
                    <a:pt x="2" y="42"/>
                  </a:lnTo>
                  <a:lnTo>
                    <a:pt x="2" y="42"/>
                  </a:lnTo>
                  <a:lnTo>
                    <a:pt x="2" y="40"/>
                  </a:lnTo>
                  <a:lnTo>
                    <a:pt x="2" y="38"/>
                  </a:lnTo>
                  <a:lnTo>
                    <a:pt x="2" y="6"/>
                  </a:lnTo>
                  <a:lnTo>
                    <a:pt x="2" y="4"/>
                  </a:lnTo>
                  <a:lnTo>
                    <a:pt x="2" y="2"/>
                  </a:lnTo>
                  <a:lnTo>
                    <a:pt x="2" y="2"/>
                  </a:lnTo>
                  <a:lnTo>
                    <a:pt x="0" y="2"/>
                  </a:lnTo>
                  <a:lnTo>
                    <a:pt x="0" y="0"/>
                  </a:lnTo>
                  <a:lnTo>
                    <a:pt x="12"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54" name="Freeform 14"/>
            <p:cNvSpPr>
              <a:spLocks/>
            </p:cNvSpPr>
            <p:nvPr/>
          </p:nvSpPr>
          <p:spPr bwMode="auto">
            <a:xfrm>
              <a:off x="2858" y="2778"/>
              <a:ext cx="20" cy="40"/>
            </a:xfrm>
            <a:custGeom>
              <a:avLst/>
              <a:gdLst/>
              <a:ahLst/>
              <a:cxnLst>
                <a:cxn ang="0">
                  <a:pos x="12" y="0"/>
                </a:cxn>
                <a:cxn ang="0">
                  <a:pos x="12" y="10"/>
                </a:cxn>
                <a:cxn ang="0">
                  <a:pos x="20" y="10"/>
                </a:cxn>
                <a:cxn ang="0">
                  <a:pos x="20" y="14"/>
                </a:cxn>
                <a:cxn ang="0">
                  <a:pos x="12" y="14"/>
                </a:cxn>
                <a:cxn ang="0">
                  <a:pos x="12" y="32"/>
                </a:cxn>
                <a:cxn ang="0">
                  <a:pos x="12" y="34"/>
                </a:cxn>
                <a:cxn ang="0">
                  <a:pos x="12" y="34"/>
                </a:cxn>
                <a:cxn ang="0">
                  <a:pos x="12" y="36"/>
                </a:cxn>
                <a:cxn ang="0">
                  <a:pos x="14" y="36"/>
                </a:cxn>
                <a:cxn ang="0">
                  <a:pos x="14" y="36"/>
                </a:cxn>
                <a:cxn ang="0">
                  <a:pos x="14" y="36"/>
                </a:cxn>
                <a:cxn ang="0">
                  <a:pos x="16" y="36"/>
                </a:cxn>
                <a:cxn ang="0">
                  <a:pos x="18" y="34"/>
                </a:cxn>
                <a:cxn ang="0">
                  <a:pos x="18" y="34"/>
                </a:cxn>
                <a:cxn ang="0">
                  <a:pos x="16" y="38"/>
                </a:cxn>
                <a:cxn ang="0">
                  <a:pos x="14" y="40"/>
                </a:cxn>
                <a:cxn ang="0">
                  <a:pos x="10" y="40"/>
                </a:cxn>
                <a:cxn ang="0">
                  <a:pos x="8" y="40"/>
                </a:cxn>
                <a:cxn ang="0">
                  <a:pos x="6" y="40"/>
                </a:cxn>
                <a:cxn ang="0">
                  <a:pos x="4" y="38"/>
                </a:cxn>
                <a:cxn ang="0">
                  <a:pos x="4" y="36"/>
                </a:cxn>
                <a:cxn ang="0">
                  <a:pos x="4" y="34"/>
                </a:cxn>
                <a:cxn ang="0">
                  <a:pos x="4" y="30"/>
                </a:cxn>
                <a:cxn ang="0">
                  <a:pos x="4" y="14"/>
                </a:cxn>
                <a:cxn ang="0">
                  <a:pos x="0" y="14"/>
                </a:cxn>
                <a:cxn ang="0">
                  <a:pos x="0" y="12"/>
                </a:cxn>
                <a:cxn ang="0">
                  <a:pos x="2" y="10"/>
                </a:cxn>
                <a:cxn ang="0">
                  <a:pos x="6" y="6"/>
                </a:cxn>
                <a:cxn ang="0">
                  <a:pos x="8" y="4"/>
                </a:cxn>
                <a:cxn ang="0">
                  <a:pos x="12" y="0"/>
                </a:cxn>
                <a:cxn ang="0">
                  <a:pos x="12" y="0"/>
                </a:cxn>
              </a:cxnLst>
              <a:rect l="0" t="0" r="r" b="b"/>
              <a:pathLst>
                <a:path w="20" h="40">
                  <a:moveTo>
                    <a:pt x="12" y="0"/>
                  </a:moveTo>
                  <a:lnTo>
                    <a:pt x="12" y="10"/>
                  </a:lnTo>
                  <a:lnTo>
                    <a:pt x="20" y="10"/>
                  </a:lnTo>
                  <a:lnTo>
                    <a:pt x="20" y="14"/>
                  </a:lnTo>
                  <a:lnTo>
                    <a:pt x="12" y="14"/>
                  </a:lnTo>
                  <a:lnTo>
                    <a:pt x="12" y="32"/>
                  </a:lnTo>
                  <a:lnTo>
                    <a:pt x="12" y="34"/>
                  </a:lnTo>
                  <a:lnTo>
                    <a:pt x="12" y="34"/>
                  </a:lnTo>
                  <a:lnTo>
                    <a:pt x="12" y="36"/>
                  </a:lnTo>
                  <a:lnTo>
                    <a:pt x="14" y="36"/>
                  </a:lnTo>
                  <a:lnTo>
                    <a:pt x="14" y="36"/>
                  </a:lnTo>
                  <a:lnTo>
                    <a:pt x="14" y="36"/>
                  </a:lnTo>
                  <a:lnTo>
                    <a:pt x="16" y="36"/>
                  </a:lnTo>
                  <a:lnTo>
                    <a:pt x="18" y="34"/>
                  </a:lnTo>
                  <a:lnTo>
                    <a:pt x="18" y="34"/>
                  </a:lnTo>
                  <a:lnTo>
                    <a:pt x="16" y="38"/>
                  </a:lnTo>
                  <a:lnTo>
                    <a:pt x="14" y="40"/>
                  </a:lnTo>
                  <a:lnTo>
                    <a:pt x="10" y="40"/>
                  </a:lnTo>
                  <a:lnTo>
                    <a:pt x="8" y="40"/>
                  </a:lnTo>
                  <a:lnTo>
                    <a:pt x="6" y="40"/>
                  </a:lnTo>
                  <a:lnTo>
                    <a:pt x="4" y="38"/>
                  </a:lnTo>
                  <a:lnTo>
                    <a:pt x="4" y="36"/>
                  </a:lnTo>
                  <a:lnTo>
                    <a:pt x="4" y="34"/>
                  </a:lnTo>
                  <a:lnTo>
                    <a:pt x="4" y="30"/>
                  </a:lnTo>
                  <a:lnTo>
                    <a:pt x="4" y="14"/>
                  </a:lnTo>
                  <a:lnTo>
                    <a:pt x="0" y="14"/>
                  </a:lnTo>
                  <a:lnTo>
                    <a:pt x="0" y="12"/>
                  </a:lnTo>
                  <a:lnTo>
                    <a:pt x="2" y="10"/>
                  </a:lnTo>
                  <a:lnTo>
                    <a:pt x="6" y="6"/>
                  </a:lnTo>
                  <a:lnTo>
                    <a:pt x="8" y="4"/>
                  </a:lnTo>
                  <a:lnTo>
                    <a:pt x="12" y="0"/>
                  </a:lnTo>
                  <a:lnTo>
                    <a:pt x="12"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55" name="Freeform 15"/>
            <p:cNvSpPr>
              <a:spLocks/>
            </p:cNvSpPr>
            <p:nvPr/>
          </p:nvSpPr>
          <p:spPr bwMode="auto">
            <a:xfrm>
              <a:off x="2880" y="2774"/>
              <a:ext cx="32" cy="44"/>
            </a:xfrm>
            <a:custGeom>
              <a:avLst/>
              <a:gdLst/>
              <a:ahLst/>
              <a:cxnLst>
                <a:cxn ang="0">
                  <a:pos x="12" y="0"/>
                </a:cxn>
                <a:cxn ang="0">
                  <a:pos x="12" y="18"/>
                </a:cxn>
                <a:cxn ang="0">
                  <a:pos x="14" y="16"/>
                </a:cxn>
                <a:cxn ang="0">
                  <a:pos x="16" y="14"/>
                </a:cxn>
                <a:cxn ang="0">
                  <a:pos x="18" y="14"/>
                </a:cxn>
                <a:cxn ang="0">
                  <a:pos x="20" y="14"/>
                </a:cxn>
                <a:cxn ang="0">
                  <a:pos x="24" y="14"/>
                </a:cxn>
                <a:cxn ang="0">
                  <a:pos x="26" y="16"/>
                </a:cxn>
                <a:cxn ang="0">
                  <a:pos x="26" y="18"/>
                </a:cxn>
                <a:cxn ang="0">
                  <a:pos x="28" y="18"/>
                </a:cxn>
                <a:cxn ang="0">
                  <a:pos x="28" y="22"/>
                </a:cxn>
                <a:cxn ang="0">
                  <a:pos x="28" y="26"/>
                </a:cxn>
                <a:cxn ang="0">
                  <a:pos x="28" y="38"/>
                </a:cxn>
                <a:cxn ang="0">
                  <a:pos x="28" y="40"/>
                </a:cxn>
                <a:cxn ang="0">
                  <a:pos x="28" y="42"/>
                </a:cxn>
                <a:cxn ang="0">
                  <a:pos x="30" y="42"/>
                </a:cxn>
                <a:cxn ang="0">
                  <a:pos x="32" y="42"/>
                </a:cxn>
                <a:cxn ang="0">
                  <a:pos x="32" y="44"/>
                </a:cxn>
                <a:cxn ang="0">
                  <a:pos x="16" y="44"/>
                </a:cxn>
                <a:cxn ang="0">
                  <a:pos x="16" y="42"/>
                </a:cxn>
                <a:cxn ang="0">
                  <a:pos x="18" y="42"/>
                </a:cxn>
                <a:cxn ang="0">
                  <a:pos x="20" y="42"/>
                </a:cxn>
                <a:cxn ang="0">
                  <a:pos x="20" y="40"/>
                </a:cxn>
                <a:cxn ang="0">
                  <a:pos x="20" y="38"/>
                </a:cxn>
                <a:cxn ang="0">
                  <a:pos x="20" y="24"/>
                </a:cxn>
                <a:cxn ang="0">
                  <a:pos x="20" y="22"/>
                </a:cxn>
                <a:cxn ang="0">
                  <a:pos x="20" y="20"/>
                </a:cxn>
                <a:cxn ang="0">
                  <a:pos x="18" y="20"/>
                </a:cxn>
                <a:cxn ang="0">
                  <a:pos x="18" y="18"/>
                </a:cxn>
                <a:cxn ang="0">
                  <a:pos x="18" y="18"/>
                </a:cxn>
                <a:cxn ang="0">
                  <a:pos x="16" y="18"/>
                </a:cxn>
                <a:cxn ang="0">
                  <a:pos x="16" y="18"/>
                </a:cxn>
                <a:cxn ang="0">
                  <a:pos x="14" y="18"/>
                </a:cxn>
                <a:cxn ang="0">
                  <a:pos x="14" y="20"/>
                </a:cxn>
                <a:cxn ang="0">
                  <a:pos x="12" y="22"/>
                </a:cxn>
                <a:cxn ang="0">
                  <a:pos x="12" y="38"/>
                </a:cxn>
                <a:cxn ang="0">
                  <a:pos x="12" y="40"/>
                </a:cxn>
                <a:cxn ang="0">
                  <a:pos x="12" y="42"/>
                </a:cxn>
                <a:cxn ang="0">
                  <a:pos x="14" y="42"/>
                </a:cxn>
                <a:cxn ang="0">
                  <a:pos x="14" y="42"/>
                </a:cxn>
                <a:cxn ang="0">
                  <a:pos x="14" y="44"/>
                </a:cxn>
                <a:cxn ang="0">
                  <a:pos x="0" y="44"/>
                </a:cxn>
                <a:cxn ang="0">
                  <a:pos x="0" y="42"/>
                </a:cxn>
                <a:cxn ang="0">
                  <a:pos x="2" y="42"/>
                </a:cxn>
                <a:cxn ang="0">
                  <a:pos x="2" y="42"/>
                </a:cxn>
                <a:cxn ang="0">
                  <a:pos x="4" y="40"/>
                </a:cxn>
                <a:cxn ang="0">
                  <a:pos x="4" y="38"/>
                </a:cxn>
                <a:cxn ang="0">
                  <a:pos x="4" y="6"/>
                </a:cxn>
                <a:cxn ang="0">
                  <a:pos x="4" y="4"/>
                </a:cxn>
                <a:cxn ang="0">
                  <a:pos x="2" y="2"/>
                </a:cxn>
                <a:cxn ang="0">
                  <a:pos x="2" y="2"/>
                </a:cxn>
                <a:cxn ang="0">
                  <a:pos x="0" y="2"/>
                </a:cxn>
                <a:cxn ang="0">
                  <a:pos x="0" y="0"/>
                </a:cxn>
                <a:cxn ang="0">
                  <a:pos x="12" y="0"/>
                </a:cxn>
              </a:cxnLst>
              <a:rect l="0" t="0" r="r" b="b"/>
              <a:pathLst>
                <a:path w="32" h="44">
                  <a:moveTo>
                    <a:pt x="12" y="0"/>
                  </a:moveTo>
                  <a:lnTo>
                    <a:pt x="12" y="18"/>
                  </a:lnTo>
                  <a:lnTo>
                    <a:pt x="14" y="16"/>
                  </a:lnTo>
                  <a:lnTo>
                    <a:pt x="16" y="14"/>
                  </a:lnTo>
                  <a:lnTo>
                    <a:pt x="18" y="14"/>
                  </a:lnTo>
                  <a:lnTo>
                    <a:pt x="20" y="14"/>
                  </a:lnTo>
                  <a:lnTo>
                    <a:pt x="24" y="14"/>
                  </a:lnTo>
                  <a:lnTo>
                    <a:pt x="26" y="16"/>
                  </a:lnTo>
                  <a:lnTo>
                    <a:pt x="26" y="18"/>
                  </a:lnTo>
                  <a:lnTo>
                    <a:pt x="28" y="18"/>
                  </a:lnTo>
                  <a:lnTo>
                    <a:pt x="28" y="22"/>
                  </a:lnTo>
                  <a:lnTo>
                    <a:pt x="28" y="26"/>
                  </a:lnTo>
                  <a:lnTo>
                    <a:pt x="28" y="38"/>
                  </a:lnTo>
                  <a:lnTo>
                    <a:pt x="28" y="40"/>
                  </a:lnTo>
                  <a:lnTo>
                    <a:pt x="28" y="42"/>
                  </a:lnTo>
                  <a:lnTo>
                    <a:pt x="30" y="42"/>
                  </a:lnTo>
                  <a:lnTo>
                    <a:pt x="32" y="42"/>
                  </a:lnTo>
                  <a:lnTo>
                    <a:pt x="32" y="44"/>
                  </a:lnTo>
                  <a:lnTo>
                    <a:pt x="16" y="44"/>
                  </a:lnTo>
                  <a:lnTo>
                    <a:pt x="16" y="42"/>
                  </a:lnTo>
                  <a:lnTo>
                    <a:pt x="18" y="42"/>
                  </a:lnTo>
                  <a:lnTo>
                    <a:pt x="20" y="42"/>
                  </a:lnTo>
                  <a:lnTo>
                    <a:pt x="20" y="40"/>
                  </a:lnTo>
                  <a:lnTo>
                    <a:pt x="20" y="38"/>
                  </a:lnTo>
                  <a:lnTo>
                    <a:pt x="20" y="24"/>
                  </a:lnTo>
                  <a:lnTo>
                    <a:pt x="20" y="22"/>
                  </a:lnTo>
                  <a:lnTo>
                    <a:pt x="20" y="20"/>
                  </a:lnTo>
                  <a:lnTo>
                    <a:pt x="18" y="20"/>
                  </a:lnTo>
                  <a:lnTo>
                    <a:pt x="18" y="18"/>
                  </a:lnTo>
                  <a:lnTo>
                    <a:pt x="18" y="18"/>
                  </a:lnTo>
                  <a:lnTo>
                    <a:pt x="16" y="18"/>
                  </a:lnTo>
                  <a:lnTo>
                    <a:pt x="16" y="18"/>
                  </a:lnTo>
                  <a:lnTo>
                    <a:pt x="14" y="18"/>
                  </a:lnTo>
                  <a:lnTo>
                    <a:pt x="14" y="20"/>
                  </a:lnTo>
                  <a:lnTo>
                    <a:pt x="12" y="22"/>
                  </a:lnTo>
                  <a:lnTo>
                    <a:pt x="12" y="38"/>
                  </a:lnTo>
                  <a:lnTo>
                    <a:pt x="12" y="40"/>
                  </a:lnTo>
                  <a:lnTo>
                    <a:pt x="12" y="42"/>
                  </a:lnTo>
                  <a:lnTo>
                    <a:pt x="14" y="42"/>
                  </a:lnTo>
                  <a:lnTo>
                    <a:pt x="14" y="42"/>
                  </a:lnTo>
                  <a:lnTo>
                    <a:pt x="14" y="44"/>
                  </a:lnTo>
                  <a:lnTo>
                    <a:pt x="0" y="44"/>
                  </a:lnTo>
                  <a:lnTo>
                    <a:pt x="0" y="42"/>
                  </a:lnTo>
                  <a:lnTo>
                    <a:pt x="2" y="42"/>
                  </a:lnTo>
                  <a:lnTo>
                    <a:pt x="2" y="42"/>
                  </a:lnTo>
                  <a:lnTo>
                    <a:pt x="4" y="40"/>
                  </a:lnTo>
                  <a:lnTo>
                    <a:pt x="4" y="38"/>
                  </a:lnTo>
                  <a:lnTo>
                    <a:pt x="4" y="6"/>
                  </a:lnTo>
                  <a:lnTo>
                    <a:pt x="4" y="4"/>
                  </a:lnTo>
                  <a:lnTo>
                    <a:pt x="2" y="2"/>
                  </a:lnTo>
                  <a:lnTo>
                    <a:pt x="2" y="2"/>
                  </a:lnTo>
                  <a:lnTo>
                    <a:pt x="0" y="2"/>
                  </a:lnTo>
                  <a:lnTo>
                    <a:pt x="0" y="0"/>
                  </a:lnTo>
                  <a:lnTo>
                    <a:pt x="12"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56" name="Freeform 16"/>
            <p:cNvSpPr>
              <a:spLocks noEditPoints="1"/>
            </p:cNvSpPr>
            <p:nvPr/>
          </p:nvSpPr>
          <p:spPr bwMode="auto">
            <a:xfrm>
              <a:off x="2916" y="2788"/>
              <a:ext cx="30" cy="30"/>
            </a:xfrm>
            <a:custGeom>
              <a:avLst/>
              <a:gdLst/>
              <a:ahLst/>
              <a:cxnLst>
                <a:cxn ang="0">
                  <a:pos x="10" y="30"/>
                </a:cxn>
                <a:cxn ang="0">
                  <a:pos x="4" y="30"/>
                </a:cxn>
                <a:cxn ang="0">
                  <a:pos x="0" y="28"/>
                </a:cxn>
                <a:cxn ang="0">
                  <a:pos x="0" y="22"/>
                </a:cxn>
                <a:cxn ang="0">
                  <a:pos x="6" y="16"/>
                </a:cxn>
                <a:cxn ang="0">
                  <a:pos x="16" y="12"/>
                </a:cxn>
                <a:cxn ang="0">
                  <a:pos x="16" y="6"/>
                </a:cxn>
                <a:cxn ang="0">
                  <a:pos x="16" y="4"/>
                </a:cxn>
                <a:cxn ang="0">
                  <a:pos x="14" y="2"/>
                </a:cxn>
                <a:cxn ang="0">
                  <a:pos x="10" y="2"/>
                </a:cxn>
                <a:cxn ang="0">
                  <a:pos x="8" y="4"/>
                </a:cxn>
                <a:cxn ang="0">
                  <a:pos x="8" y="4"/>
                </a:cxn>
                <a:cxn ang="0">
                  <a:pos x="10" y="8"/>
                </a:cxn>
                <a:cxn ang="0">
                  <a:pos x="10" y="10"/>
                </a:cxn>
                <a:cxn ang="0">
                  <a:pos x="8" y="12"/>
                </a:cxn>
                <a:cxn ang="0">
                  <a:pos x="4" y="12"/>
                </a:cxn>
                <a:cxn ang="0">
                  <a:pos x="0" y="10"/>
                </a:cxn>
                <a:cxn ang="0">
                  <a:pos x="2" y="6"/>
                </a:cxn>
                <a:cxn ang="0">
                  <a:pos x="4" y="2"/>
                </a:cxn>
                <a:cxn ang="0">
                  <a:pos x="12" y="0"/>
                </a:cxn>
                <a:cxn ang="0">
                  <a:pos x="18" y="0"/>
                </a:cxn>
                <a:cxn ang="0">
                  <a:pos x="24" y="4"/>
                </a:cxn>
                <a:cxn ang="0">
                  <a:pos x="26" y="8"/>
                </a:cxn>
                <a:cxn ang="0">
                  <a:pos x="26" y="22"/>
                </a:cxn>
                <a:cxn ang="0">
                  <a:pos x="26" y="26"/>
                </a:cxn>
                <a:cxn ang="0">
                  <a:pos x="26" y="26"/>
                </a:cxn>
                <a:cxn ang="0">
                  <a:pos x="26" y="26"/>
                </a:cxn>
                <a:cxn ang="0">
                  <a:pos x="28" y="26"/>
                </a:cxn>
                <a:cxn ang="0">
                  <a:pos x="28" y="28"/>
                </a:cxn>
                <a:cxn ang="0">
                  <a:pos x="24" y="30"/>
                </a:cxn>
                <a:cxn ang="0">
                  <a:pos x="20" y="30"/>
                </a:cxn>
                <a:cxn ang="0">
                  <a:pos x="16" y="28"/>
                </a:cxn>
                <a:cxn ang="0">
                  <a:pos x="16" y="24"/>
                </a:cxn>
                <a:cxn ang="0">
                  <a:pos x="12" y="16"/>
                </a:cxn>
                <a:cxn ang="0">
                  <a:pos x="10" y="20"/>
                </a:cxn>
                <a:cxn ang="0">
                  <a:pos x="10" y="24"/>
                </a:cxn>
                <a:cxn ang="0">
                  <a:pos x="10" y="24"/>
                </a:cxn>
                <a:cxn ang="0">
                  <a:pos x="14" y="24"/>
                </a:cxn>
              </a:cxnLst>
              <a:rect l="0" t="0" r="r" b="b"/>
              <a:pathLst>
                <a:path w="30" h="30">
                  <a:moveTo>
                    <a:pt x="16" y="26"/>
                  </a:moveTo>
                  <a:lnTo>
                    <a:pt x="10" y="30"/>
                  </a:lnTo>
                  <a:lnTo>
                    <a:pt x="6" y="30"/>
                  </a:lnTo>
                  <a:lnTo>
                    <a:pt x="4" y="30"/>
                  </a:lnTo>
                  <a:lnTo>
                    <a:pt x="2" y="28"/>
                  </a:lnTo>
                  <a:lnTo>
                    <a:pt x="0" y="28"/>
                  </a:lnTo>
                  <a:lnTo>
                    <a:pt x="0" y="24"/>
                  </a:lnTo>
                  <a:lnTo>
                    <a:pt x="0" y="22"/>
                  </a:lnTo>
                  <a:lnTo>
                    <a:pt x="4" y="18"/>
                  </a:lnTo>
                  <a:lnTo>
                    <a:pt x="6" y="16"/>
                  </a:lnTo>
                  <a:lnTo>
                    <a:pt x="10" y="14"/>
                  </a:lnTo>
                  <a:lnTo>
                    <a:pt x="16" y="12"/>
                  </a:lnTo>
                  <a:lnTo>
                    <a:pt x="16" y="8"/>
                  </a:lnTo>
                  <a:lnTo>
                    <a:pt x="16" y="6"/>
                  </a:lnTo>
                  <a:lnTo>
                    <a:pt x="16" y="4"/>
                  </a:lnTo>
                  <a:lnTo>
                    <a:pt x="16" y="4"/>
                  </a:lnTo>
                  <a:lnTo>
                    <a:pt x="14" y="2"/>
                  </a:lnTo>
                  <a:lnTo>
                    <a:pt x="14" y="2"/>
                  </a:lnTo>
                  <a:lnTo>
                    <a:pt x="12" y="2"/>
                  </a:lnTo>
                  <a:lnTo>
                    <a:pt x="10" y="2"/>
                  </a:lnTo>
                  <a:lnTo>
                    <a:pt x="8" y="2"/>
                  </a:lnTo>
                  <a:lnTo>
                    <a:pt x="8" y="4"/>
                  </a:lnTo>
                  <a:lnTo>
                    <a:pt x="8" y="4"/>
                  </a:lnTo>
                  <a:lnTo>
                    <a:pt x="8" y="4"/>
                  </a:lnTo>
                  <a:lnTo>
                    <a:pt x="8" y="6"/>
                  </a:lnTo>
                  <a:lnTo>
                    <a:pt x="10" y="8"/>
                  </a:lnTo>
                  <a:lnTo>
                    <a:pt x="10" y="8"/>
                  </a:lnTo>
                  <a:lnTo>
                    <a:pt x="10" y="10"/>
                  </a:lnTo>
                  <a:lnTo>
                    <a:pt x="8" y="12"/>
                  </a:lnTo>
                  <a:lnTo>
                    <a:pt x="8" y="12"/>
                  </a:lnTo>
                  <a:lnTo>
                    <a:pt x="6" y="12"/>
                  </a:lnTo>
                  <a:lnTo>
                    <a:pt x="4" y="12"/>
                  </a:lnTo>
                  <a:lnTo>
                    <a:pt x="2" y="10"/>
                  </a:lnTo>
                  <a:lnTo>
                    <a:pt x="0" y="10"/>
                  </a:lnTo>
                  <a:lnTo>
                    <a:pt x="0" y="8"/>
                  </a:lnTo>
                  <a:lnTo>
                    <a:pt x="2" y="6"/>
                  </a:lnTo>
                  <a:lnTo>
                    <a:pt x="2" y="4"/>
                  </a:lnTo>
                  <a:lnTo>
                    <a:pt x="4" y="2"/>
                  </a:lnTo>
                  <a:lnTo>
                    <a:pt x="8" y="0"/>
                  </a:lnTo>
                  <a:lnTo>
                    <a:pt x="12" y="0"/>
                  </a:lnTo>
                  <a:lnTo>
                    <a:pt x="14" y="0"/>
                  </a:lnTo>
                  <a:lnTo>
                    <a:pt x="18" y="0"/>
                  </a:lnTo>
                  <a:lnTo>
                    <a:pt x="22" y="2"/>
                  </a:lnTo>
                  <a:lnTo>
                    <a:pt x="24" y="4"/>
                  </a:lnTo>
                  <a:lnTo>
                    <a:pt x="24" y="6"/>
                  </a:lnTo>
                  <a:lnTo>
                    <a:pt x="26" y="8"/>
                  </a:lnTo>
                  <a:lnTo>
                    <a:pt x="26" y="12"/>
                  </a:lnTo>
                  <a:lnTo>
                    <a:pt x="26" y="22"/>
                  </a:lnTo>
                  <a:lnTo>
                    <a:pt x="26" y="24"/>
                  </a:lnTo>
                  <a:lnTo>
                    <a:pt x="26" y="26"/>
                  </a:lnTo>
                  <a:lnTo>
                    <a:pt x="26" y="26"/>
                  </a:lnTo>
                  <a:lnTo>
                    <a:pt x="26" y="26"/>
                  </a:lnTo>
                  <a:lnTo>
                    <a:pt x="26" y="26"/>
                  </a:lnTo>
                  <a:lnTo>
                    <a:pt x="26" y="26"/>
                  </a:lnTo>
                  <a:lnTo>
                    <a:pt x="28" y="26"/>
                  </a:lnTo>
                  <a:lnTo>
                    <a:pt x="28" y="26"/>
                  </a:lnTo>
                  <a:lnTo>
                    <a:pt x="30" y="26"/>
                  </a:lnTo>
                  <a:lnTo>
                    <a:pt x="28" y="28"/>
                  </a:lnTo>
                  <a:lnTo>
                    <a:pt x="26" y="30"/>
                  </a:lnTo>
                  <a:lnTo>
                    <a:pt x="24" y="30"/>
                  </a:lnTo>
                  <a:lnTo>
                    <a:pt x="22" y="30"/>
                  </a:lnTo>
                  <a:lnTo>
                    <a:pt x="20" y="30"/>
                  </a:lnTo>
                  <a:lnTo>
                    <a:pt x="18" y="30"/>
                  </a:lnTo>
                  <a:lnTo>
                    <a:pt x="16" y="28"/>
                  </a:lnTo>
                  <a:lnTo>
                    <a:pt x="16" y="26"/>
                  </a:lnTo>
                  <a:close/>
                  <a:moveTo>
                    <a:pt x="16" y="24"/>
                  </a:moveTo>
                  <a:lnTo>
                    <a:pt x="16" y="14"/>
                  </a:lnTo>
                  <a:lnTo>
                    <a:pt x="12" y="16"/>
                  </a:lnTo>
                  <a:lnTo>
                    <a:pt x="10" y="18"/>
                  </a:lnTo>
                  <a:lnTo>
                    <a:pt x="10" y="20"/>
                  </a:lnTo>
                  <a:lnTo>
                    <a:pt x="8" y="22"/>
                  </a:lnTo>
                  <a:lnTo>
                    <a:pt x="10" y="24"/>
                  </a:lnTo>
                  <a:lnTo>
                    <a:pt x="10" y="24"/>
                  </a:lnTo>
                  <a:lnTo>
                    <a:pt x="10" y="24"/>
                  </a:lnTo>
                  <a:lnTo>
                    <a:pt x="12" y="26"/>
                  </a:lnTo>
                  <a:lnTo>
                    <a:pt x="14" y="24"/>
                  </a:lnTo>
                  <a:lnTo>
                    <a:pt x="16" y="2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57" name="Freeform 17"/>
            <p:cNvSpPr>
              <a:spLocks/>
            </p:cNvSpPr>
            <p:nvPr/>
          </p:nvSpPr>
          <p:spPr bwMode="auto">
            <a:xfrm>
              <a:off x="2948" y="2778"/>
              <a:ext cx="20" cy="40"/>
            </a:xfrm>
            <a:custGeom>
              <a:avLst/>
              <a:gdLst/>
              <a:ahLst/>
              <a:cxnLst>
                <a:cxn ang="0">
                  <a:pos x="14" y="0"/>
                </a:cxn>
                <a:cxn ang="0">
                  <a:pos x="14" y="10"/>
                </a:cxn>
                <a:cxn ang="0">
                  <a:pos x="20" y="10"/>
                </a:cxn>
                <a:cxn ang="0">
                  <a:pos x="20" y="14"/>
                </a:cxn>
                <a:cxn ang="0">
                  <a:pos x="14" y="14"/>
                </a:cxn>
                <a:cxn ang="0">
                  <a:pos x="14" y="32"/>
                </a:cxn>
                <a:cxn ang="0">
                  <a:pos x="14" y="34"/>
                </a:cxn>
                <a:cxn ang="0">
                  <a:pos x="14" y="34"/>
                </a:cxn>
                <a:cxn ang="0">
                  <a:pos x="14" y="36"/>
                </a:cxn>
                <a:cxn ang="0">
                  <a:pos x="14" y="36"/>
                </a:cxn>
                <a:cxn ang="0">
                  <a:pos x="14" y="36"/>
                </a:cxn>
                <a:cxn ang="0">
                  <a:pos x="14" y="36"/>
                </a:cxn>
                <a:cxn ang="0">
                  <a:pos x="16" y="36"/>
                </a:cxn>
                <a:cxn ang="0">
                  <a:pos x="18" y="34"/>
                </a:cxn>
                <a:cxn ang="0">
                  <a:pos x="20" y="34"/>
                </a:cxn>
                <a:cxn ang="0">
                  <a:pos x="18" y="38"/>
                </a:cxn>
                <a:cxn ang="0">
                  <a:pos x="14" y="40"/>
                </a:cxn>
                <a:cxn ang="0">
                  <a:pos x="12" y="40"/>
                </a:cxn>
                <a:cxn ang="0">
                  <a:pos x="8" y="40"/>
                </a:cxn>
                <a:cxn ang="0">
                  <a:pos x="6" y="40"/>
                </a:cxn>
                <a:cxn ang="0">
                  <a:pos x="6" y="38"/>
                </a:cxn>
                <a:cxn ang="0">
                  <a:pos x="4" y="36"/>
                </a:cxn>
                <a:cxn ang="0">
                  <a:pos x="4" y="34"/>
                </a:cxn>
                <a:cxn ang="0">
                  <a:pos x="4" y="30"/>
                </a:cxn>
                <a:cxn ang="0">
                  <a:pos x="4" y="14"/>
                </a:cxn>
                <a:cxn ang="0">
                  <a:pos x="0" y="14"/>
                </a:cxn>
                <a:cxn ang="0">
                  <a:pos x="0" y="12"/>
                </a:cxn>
                <a:cxn ang="0">
                  <a:pos x="4" y="10"/>
                </a:cxn>
                <a:cxn ang="0">
                  <a:pos x="6" y="6"/>
                </a:cxn>
                <a:cxn ang="0">
                  <a:pos x="10" y="4"/>
                </a:cxn>
                <a:cxn ang="0">
                  <a:pos x="12" y="0"/>
                </a:cxn>
                <a:cxn ang="0">
                  <a:pos x="14" y="0"/>
                </a:cxn>
              </a:cxnLst>
              <a:rect l="0" t="0" r="r" b="b"/>
              <a:pathLst>
                <a:path w="20" h="40">
                  <a:moveTo>
                    <a:pt x="14" y="0"/>
                  </a:moveTo>
                  <a:lnTo>
                    <a:pt x="14" y="10"/>
                  </a:lnTo>
                  <a:lnTo>
                    <a:pt x="20" y="10"/>
                  </a:lnTo>
                  <a:lnTo>
                    <a:pt x="20" y="14"/>
                  </a:lnTo>
                  <a:lnTo>
                    <a:pt x="14" y="14"/>
                  </a:lnTo>
                  <a:lnTo>
                    <a:pt x="14" y="32"/>
                  </a:lnTo>
                  <a:lnTo>
                    <a:pt x="14" y="34"/>
                  </a:lnTo>
                  <a:lnTo>
                    <a:pt x="14" y="34"/>
                  </a:lnTo>
                  <a:lnTo>
                    <a:pt x="14" y="36"/>
                  </a:lnTo>
                  <a:lnTo>
                    <a:pt x="14" y="36"/>
                  </a:lnTo>
                  <a:lnTo>
                    <a:pt x="14" y="36"/>
                  </a:lnTo>
                  <a:lnTo>
                    <a:pt x="14" y="36"/>
                  </a:lnTo>
                  <a:lnTo>
                    <a:pt x="16" y="36"/>
                  </a:lnTo>
                  <a:lnTo>
                    <a:pt x="18" y="34"/>
                  </a:lnTo>
                  <a:lnTo>
                    <a:pt x="20" y="34"/>
                  </a:lnTo>
                  <a:lnTo>
                    <a:pt x="18" y="38"/>
                  </a:lnTo>
                  <a:lnTo>
                    <a:pt x="14" y="40"/>
                  </a:lnTo>
                  <a:lnTo>
                    <a:pt x="12" y="40"/>
                  </a:lnTo>
                  <a:lnTo>
                    <a:pt x="8" y="40"/>
                  </a:lnTo>
                  <a:lnTo>
                    <a:pt x="6" y="40"/>
                  </a:lnTo>
                  <a:lnTo>
                    <a:pt x="6" y="38"/>
                  </a:lnTo>
                  <a:lnTo>
                    <a:pt x="4" y="36"/>
                  </a:lnTo>
                  <a:lnTo>
                    <a:pt x="4" y="34"/>
                  </a:lnTo>
                  <a:lnTo>
                    <a:pt x="4" y="30"/>
                  </a:lnTo>
                  <a:lnTo>
                    <a:pt x="4" y="14"/>
                  </a:lnTo>
                  <a:lnTo>
                    <a:pt x="0" y="14"/>
                  </a:lnTo>
                  <a:lnTo>
                    <a:pt x="0" y="12"/>
                  </a:lnTo>
                  <a:lnTo>
                    <a:pt x="4" y="10"/>
                  </a:lnTo>
                  <a:lnTo>
                    <a:pt x="6" y="6"/>
                  </a:lnTo>
                  <a:lnTo>
                    <a:pt x="10" y="4"/>
                  </a:lnTo>
                  <a:lnTo>
                    <a:pt x="12" y="0"/>
                  </a:lnTo>
                  <a:lnTo>
                    <a:pt x="14"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58" name="Freeform 18"/>
            <p:cNvSpPr>
              <a:spLocks/>
            </p:cNvSpPr>
            <p:nvPr/>
          </p:nvSpPr>
          <p:spPr bwMode="auto">
            <a:xfrm>
              <a:off x="3308" y="2774"/>
              <a:ext cx="24" cy="44"/>
            </a:xfrm>
            <a:custGeom>
              <a:avLst/>
              <a:gdLst/>
              <a:ahLst/>
              <a:cxnLst>
                <a:cxn ang="0">
                  <a:pos x="14" y="18"/>
                </a:cxn>
                <a:cxn ang="0">
                  <a:pos x="14" y="38"/>
                </a:cxn>
                <a:cxn ang="0">
                  <a:pos x="14" y="40"/>
                </a:cxn>
                <a:cxn ang="0">
                  <a:pos x="14" y="42"/>
                </a:cxn>
                <a:cxn ang="0">
                  <a:pos x="16" y="42"/>
                </a:cxn>
                <a:cxn ang="0">
                  <a:pos x="18" y="42"/>
                </a:cxn>
                <a:cxn ang="0">
                  <a:pos x="18" y="44"/>
                </a:cxn>
                <a:cxn ang="0">
                  <a:pos x="0" y="44"/>
                </a:cxn>
                <a:cxn ang="0">
                  <a:pos x="0" y="42"/>
                </a:cxn>
                <a:cxn ang="0">
                  <a:pos x="2" y="42"/>
                </a:cxn>
                <a:cxn ang="0">
                  <a:pos x="2" y="42"/>
                </a:cxn>
                <a:cxn ang="0">
                  <a:pos x="4" y="42"/>
                </a:cxn>
                <a:cxn ang="0">
                  <a:pos x="4" y="40"/>
                </a:cxn>
                <a:cxn ang="0">
                  <a:pos x="4" y="40"/>
                </a:cxn>
                <a:cxn ang="0">
                  <a:pos x="4" y="38"/>
                </a:cxn>
                <a:cxn ang="0">
                  <a:pos x="4" y="18"/>
                </a:cxn>
                <a:cxn ang="0">
                  <a:pos x="0" y="18"/>
                </a:cxn>
                <a:cxn ang="0">
                  <a:pos x="0" y="14"/>
                </a:cxn>
                <a:cxn ang="0">
                  <a:pos x="4" y="14"/>
                </a:cxn>
                <a:cxn ang="0">
                  <a:pos x="4" y="12"/>
                </a:cxn>
                <a:cxn ang="0">
                  <a:pos x="4" y="10"/>
                </a:cxn>
                <a:cxn ang="0">
                  <a:pos x="6" y="6"/>
                </a:cxn>
                <a:cxn ang="0">
                  <a:pos x="8" y="2"/>
                </a:cxn>
                <a:cxn ang="0">
                  <a:pos x="12" y="0"/>
                </a:cxn>
                <a:cxn ang="0">
                  <a:pos x="16" y="0"/>
                </a:cxn>
                <a:cxn ang="0">
                  <a:pos x="20" y="0"/>
                </a:cxn>
                <a:cxn ang="0">
                  <a:pos x="22" y="2"/>
                </a:cxn>
                <a:cxn ang="0">
                  <a:pos x="24" y="2"/>
                </a:cxn>
                <a:cxn ang="0">
                  <a:pos x="24" y="4"/>
                </a:cxn>
                <a:cxn ang="0">
                  <a:pos x="24" y="6"/>
                </a:cxn>
                <a:cxn ang="0">
                  <a:pos x="24" y="8"/>
                </a:cxn>
                <a:cxn ang="0">
                  <a:pos x="22" y="8"/>
                </a:cxn>
                <a:cxn ang="0">
                  <a:pos x="20" y="8"/>
                </a:cxn>
                <a:cxn ang="0">
                  <a:pos x="18" y="8"/>
                </a:cxn>
                <a:cxn ang="0">
                  <a:pos x="18" y="8"/>
                </a:cxn>
                <a:cxn ang="0">
                  <a:pos x="16" y="6"/>
                </a:cxn>
                <a:cxn ang="0">
                  <a:pos x="16" y="6"/>
                </a:cxn>
                <a:cxn ang="0">
                  <a:pos x="16" y="4"/>
                </a:cxn>
                <a:cxn ang="0">
                  <a:pos x="16" y="4"/>
                </a:cxn>
                <a:cxn ang="0">
                  <a:pos x="16" y="4"/>
                </a:cxn>
                <a:cxn ang="0">
                  <a:pos x="16" y="4"/>
                </a:cxn>
                <a:cxn ang="0">
                  <a:pos x="16" y="2"/>
                </a:cxn>
                <a:cxn ang="0">
                  <a:pos x="16" y="2"/>
                </a:cxn>
                <a:cxn ang="0">
                  <a:pos x="16" y="2"/>
                </a:cxn>
                <a:cxn ang="0">
                  <a:pos x="16" y="2"/>
                </a:cxn>
                <a:cxn ang="0">
                  <a:pos x="14" y="2"/>
                </a:cxn>
                <a:cxn ang="0">
                  <a:pos x="14" y="2"/>
                </a:cxn>
                <a:cxn ang="0">
                  <a:pos x="14" y="4"/>
                </a:cxn>
                <a:cxn ang="0">
                  <a:pos x="14" y="4"/>
                </a:cxn>
                <a:cxn ang="0">
                  <a:pos x="14" y="10"/>
                </a:cxn>
                <a:cxn ang="0">
                  <a:pos x="14" y="14"/>
                </a:cxn>
                <a:cxn ang="0">
                  <a:pos x="18" y="14"/>
                </a:cxn>
                <a:cxn ang="0">
                  <a:pos x="18" y="18"/>
                </a:cxn>
                <a:cxn ang="0">
                  <a:pos x="14" y="18"/>
                </a:cxn>
              </a:cxnLst>
              <a:rect l="0" t="0" r="r" b="b"/>
              <a:pathLst>
                <a:path w="24" h="44">
                  <a:moveTo>
                    <a:pt x="14" y="18"/>
                  </a:moveTo>
                  <a:lnTo>
                    <a:pt x="14" y="38"/>
                  </a:lnTo>
                  <a:lnTo>
                    <a:pt x="14" y="40"/>
                  </a:lnTo>
                  <a:lnTo>
                    <a:pt x="14" y="42"/>
                  </a:lnTo>
                  <a:lnTo>
                    <a:pt x="16" y="42"/>
                  </a:lnTo>
                  <a:lnTo>
                    <a:pt x="18" y="42"/>
                  </a:lnTo>
                  <a:lnTo>
                    <a:pt x="18" y="44"/>
                  </a:lnTo>
                  <a:lnTo>
                    <a:pt x="0" y="44"/>
                  </a:lnTo>
                  <a:lnTo>
                    <a:pt x="0" y="42"/>
                  </a:lnTo>
                  <a:lnTo>
                    <a:pt x="2" y="42"/>
                  </a:lnTo>
                  <a:lnTo>
                    <a:pt x="2" y="42"/>
                  </a:lnTo>
                  <a:lnTo>
                    <a:pt x="4" y="42"/>
                  </a:lnTo>
                  <a:lnTo>
                    <a:pt x="4" y="40"/>
                  </a:lnTo>
                  <a:lnTo>
                    <a:pt x="4" y="40"/>
                  </a:lnTo>
                  <a:lnTo>
                    <a:pt x="4" y="38"/>
                  </a:lnTo>
                  <a:lnTo>
                    <a:pt x="4" y="18"/>
                  </a:lnTo>
                  <a:lnTo>
                    <a:pt x="0" y="18"/>
                  </a:lnTo>
                  <a:lnTo>
                    <a:pt x="0" y="14"/>
                  </a:lnTo>
                  <a:lnTo>
                    <a:pt x="4" y="14"/>
                  </a:lnTo>
                  <a:lnTo>
                    <a:pt x="4" y="12"/>
                  </a:lnTo>
                  <a:lnTo>
                    <a:pt x="4" y="10"/>
                  </a:lnTo>
                  <a:lnTo>
                    <a:pt x="6" y="6"/>
                  </a:lnTo>
                  <a:lnTo>
                    <a:pt x="8" y="2"/>
                  </a:lnTo>
                  <a:lnTo>
                    <a:pt x="12" y="0"/>
                  </a:lnTo>
                  <a:lnTo>
                    <a:pt x="16" y="0"/>
                  </a:lnTo>
                  <a:lnTo>
                    <a:pt x="20" y="0"/>
                  </a:lnTo>
                  <a:lnTo>
                    <a:pt x="22" y="2"/>
                  </a:lnTo>
                  <a:lnTo>
                    <a:pt x="24" y="2"/>
                  </a:lnTo>
                  <a:lnTo>
                    <a:pt x="24" y="4"/>
                  </a:lnTo>
                  <a:lnTo>
                    <a:pt x="24" y="6"/>
                  </a:lnTo>
                  <a:lnTo>
                    <a:pt x="24" y="8"/>
                  </a:lnTo>
                  <a:lnTo>
                    <a:pt x="22" y="8"/>
                  </a:lnTo>
                  <a:lnTo>
                    <a:pt x="20" y="8"/>
                  </a:lnTo>
                  <a:lnTo>
                    <a:pt x="18" y="8"/>
                  </a:lnTo>
                  <a:lnTo>
                    <a:pt x="18" y="8"/>
                  </a:lnTo>
                  <a:lnTo>
                    <a:pt x="16" y="6"/>
                  </a:lnTo>
                  <a:lnTo>
                    <a:pt x="16" y="6"/>
                  </a:lnTo>
                  <a:lnTo>
                    <a:pt x="16" y="4"/>
                  </a:lnTo>
                  <a:lnTo>
                    <a:pt x="16" y="4"/>
                  </a:lnTo>
                  <a:lnTo>
                    <a:pt x="16" y="4"/>
                  </a:lnTo>
                  <a:lnTo>
                    <a:pt x="16" y="4"/>
                  </a:lnTo>
                  <a:lnTo>
                    <a:pt x="16" y="2"/>
                  </a:lnTo>
                  <a:lnTo>
                    <a:pt x="16" y="2"/>
                  </a:lnTo>
                  <a:lnTo>
                    <a:pt x="16" y="2"/>
                  </a:lnTo>
                  <a:lnTo>
                    <a:pt x="16" y="2"/>
                  </a:lnTo>
                  <a:lnTo>
                    <a:pt x="14" y="2"/>
                  </a:lnTo>
                  <a:lnTo>
                    <a:pt x="14" y="2"/>
                  </a:lnTo>
                  <a:lnTo>
                    <a:pt x="14" y="4"/>
                  </a:lnTo>
                  <a:lnTo>
                    <a:pt x="14" y="4"/>
                  </a:lnTo>
                  <a:lnTo>
                    <a:pt x="14" y="10"/>
                  </a:lnTo>
                  <a:lnTo>
                    <a:pt x="14" y="14"/>
                  </a:lnTo>
                  <a:lnTo>
                    <a:pt x="18" y="14"/>
                  </a:lnTo>
                  <a:lnTo>
                    <a:pt x="18" y="18"/>
                  </a:lnTo>
                  <a:lnTo>
                    <a:pt x="14"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59" name="Freeform 19"/>
            <p:cNvSpPr>
              <a:spLocks/>
            </p:cNvSpPr>
            <p:nvPr/>
          </p:nvSpPr>
          <p:spPr bwMode="auto">
            <a:xfrm>
              <a:off x="3330" y="2774"/>
              <a:ext cx="16" cy="44"/>
            </a:xfrm>
            <a:custGeom>
              <a:avLst/>
              <a:gdLst/>
              <a:ahLst/>
              <a:cxnLst>
                <a:cxn ang="0">
                  <a:pos x="12" y="0"/>
                </a:cxn>
                <a:cxn ang="0">
                  <a:pos x="12" y="38"/>
                </a:cxn>
                <a:cxn ang="0">
                  <a:pos x="12" y="40"/>
                </a:cxn>
                <a:cxn ang="0">
                  <a:pos x="12" y="42"/>
                </a:cxn>
                <a:cxn ang="0">
                  <a:pos x="14" y="42"/>
                </a:cxn>
                <a:cxn ang="0">
                  <a:pos x="16" y="42"/>
                </a:cxn>
                <a:cxn ang="0">
                  <a:pos x="16" y="44"/>
                </a:cxn>
                <a:cxn ang="0">
                  <a:pos x="0" y="44"/>
                </a:cxn>
                <a:cxn ang="0">
                  <a:pos x="0" y="42"/>
                </a:cxn>
                <a:cxn ang="0">
                  <a:pos x="2" y="42"/>
                </a:cxn>
                <a:cxn ang="0">
                  <a:pos x="2" y="42"/>
                </a:cxn>
                <a:cxn ang="0">
                  <a:pos x="4" y="40"/>
                </a:cxn>
                <a:cxn ang="0">
                  <a:pos x="4" y="38"/>
                </a:cxn>
                <a:cxn ang="0">
                  <a:pos x="4" y="6"/>
                </a:cxn>
                <a:cxn ang="0">
                  <a:pos x="4" y="4"/>
                </a:cxn>
                <a:cxn ang="0">
                  <a:pos x="2" y="2"/>
                </a:cxn>
                <a:cxn ang="0">
                  <a:pos x="2" y="2"/>
                </a:cxn>
                <a:cxn ang="0">
                  <a:pos x="0" y="2"/>
                </a:cxn>
                <a:cxn ang="0">
                  <a:pos x="0" y="0"/>
                </a:cxn>
                <a:cxn ang="0">
                  <a:pos x="12" y="0"/>
                </a:cxn>
              </a:cxnLst>
              <a:rect l="0" t="0" r="r" b="b"/>
              <a:pathLst>
                <a:path w="16" h="44">
                  <a:moveTo>
                    <a:pt x="12" y="0"/>
                  </a:moveTo>
                  <a:lnTo>
                    <a:pt x="12" y="38"/>
                  </a:lnTo>
                  <a:lnTo>
                    <a:pt x="12" y="40"/>
                  </a:lnTo>
                  <a:lnTo>
                    <a:pt x="12" y="42"/>
                  </a:lnTo>
                  <a:lnTo>
                    <a:pt x="14" y="42"/>
                  </a:lnTo>
                  <a:lnTo>
                    <a:pt x="16" y="42"/>
                  </a:lnTo>
                  <a:lnTo>
                    <a:pt x="16" y="44"/>
                  </a:lnTo>
                  <a:lnTo>
                    <a:pt x="0" y="44"/>
                  </a:lnTo>
                  <a:lnTo>
                    <a:pt x="0" y="42"/>
                  </a:lnTo>
                  <a:lnTo>
                    <a:pt x="2" y="42"/>
                  </a:lnTo>
                  <a:lnTo>
                    <a:pt x="2" y="42"/>
                  </a:lnTo>
                  <a:lnTo>
                    <a:pt x="4" y="40"/>
                  </a:lnTo>
                  <a:lnTo>
                    <a:pt x="4" y="38"/>
                  </a:lnTo>
                  <a:lnTo>
                    <a:pt x="4" y="6"/>
                  </a:lnTo>
                  <a:lnTo>
                    <a:pt x="4" y="4"/>
                  </a:lnTo>
                  <a:lnTo>
                    <a:pt x="2" y="2"/>
                  </a:lnTo>
                  <a:lnTo>
                    <a:pt x="2" y="2"/>
                  </a:lnTo>
                  <a:lnTo>
                    <a:pt x="0" y="2"/>
                  </a:lnTo>
                  <a:lnTo>
                    <a:pt x="0" y="0"/>
                  </a:lnTo>
                  <a:lnTo>
                    <a:pt x="12"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60" name="Freeform 20"/>
            <p:cNvSpPr>
              <a:spLocks noEditPoints="1"/>
            </p:cNvSpPr>
            <p:nvPr/>
          </p:nvSpPr>
          <p:spPr bwMode="auto">
            <a:xfrm>
              <a:off x="3350" y="2774"/>
              <a:ext cx="14" cy="44"/>
            </a:xfrm>
            <a:custGeom>
              <a:avLst/>
              <a:gdLst/>
              <a:ahLst/>
              <a:cxnLst>
                <a:cxn ang="0">
                  <a:pos x="6" y="0"/>
                </a:cxn>
                <a:cxn ang="0">
                  <a:pos x="8" y="0"/>
                </a:cxn>
                <a:cxn ang="0">
                  <a:pos x="10" y="0"/>
                </a:cxn>
                <a:cxn ang="0">
                  <a:pos x="10" y="2"/>
                </a:cxn>
                <a:cxn ang="0">
                  <a:pos x="10" y="4"/>
                </a:cxn>
                <a:cxn ang="0">
                  <a:pos x="10" y="6"/>
                </a:cxn>
                <a:cxn ang="0">
                  <a:pos x="10" y="8"/>
                </a:cxn>
                <a:cxn ang="0">
                  <a:pos x="8" y="8"/>
                </a:cxn>
                <a:cxn ang="0">
                  <a:pos x="6" y="8"/>
                </a:cxn>
                <a:cxn ang="0">
                  <a:pos x="4" y="8"/>
                </a:cxn>
                <a:cxn ang="0">
                  <a:pos x="4" y="8"/>
                </a:cxn>
                <a:cxn ang="0">
                  <a:pos x="2" y="6"/>
                </a:cxn>
                <a:cxn ang="0">
                  <a:pos x="2" y="4"/>
                </a:cxn>
                <a:cxn ang="0">
                  <a:pos x="2" y="2"/>
                </a:cxn>
                <a:cxn ang="0">
                  <a:pos x="4" y="0"/>
                </a:cxn>
                <a:cxn ang="0">
                  <a:pos x="4" y="0"/>
                </a:cxn>
                <a:cxn ang="0">
                  <a:pos x="6" y="0"/>
                </a:cxn>
                <a:cxn ang="0">
                  <a:pos x="10" y="14"/>
                </a:cxn>
                <a:cxn ang="0">
                  <a:pos x="10" y="38"/>
                </a:cxn>
                <a:cxn ang="0">
                  <a:pos x="10" y="40"/>
                </a:cxn>
                <a:cxn ang="0">
                  <a:pos x="12" y="42"/>
                </a:cxn>
                <a:cxn ang="0">
                  <a:pos x="12" y="42"/>
                </a:cxn>
                <a:cxn ang="0">
                  <a:pos x="14" y="42"/>
                </a:cxn>
                <a:cxn ang="0">
                  <a:pos x="14" y="44"/>
                </a:cxn>
                <a:cxn ang="0">
                  <a:pos x="0" y="44"/>
                </a:cxn>
                <a:cxn ang="0">
                  <a:pos x="0" y="42"/>
                </a:cxn>
                <a:cxn ang="0">
                  <a:pos x="0" y="42"/>
                </a:cxn>
                <a:cxn ang="0">
                  <a:pos x="2" y="42"/>
                </a:cxn>
                <a:cxn ang="0">
                  <a:pos x="2" y="40"/>
                </a:cxn>
                <a:cxn ang="0">
                  <a:pos x="2" y="38"/>
                </a:cxn>
                <a:cxn ang="0">
                  <a:pos x="2" y="22"/>
                </a:cxn>
                <a:cxn ang="0">
                  <a:pos x="2" y="18"/>
                </a:cxn>
                <a:cxn ang="0">
                  <a:pos x="2" y="16"/>
                </a:cxn>
                <a:cxn ang="0">
                  <a:pos x="0" y="16"/>
                </a:cxn>
                <a:cxn ang="0">
                  <a:pos x="0" y="16"/>
                </a:cxn>
                <a:cxn ang="0">
                  <a:pos x="0" y="14"/>
                </a:cxn>
                <a:cxn ang="0">
                  <a:pos x="10" y="14"/>
                </a:cxn>
              </a:cxnLst>
              <a:rect l="0" t="0" r="r" b="b"/>
              <a:pathLst>
                <a:path w="14" h="44">
                  <a:moveTo>
                    <a:pt x="6" y="0"/>
                  </a:moveTo>
                  <a:lnTo>
                    <a:pt x="8" y="0"/>
                  </a:lnTo>
                  <a:lnTo>
                    <a:pt x="10" y="0"/>
                  </a:lnTo>
                  <a:lnTo>
                    <a:pt x="10" y="2"/>
                  </a:lnTo>
                  <a:lnTo>
                    <a:pt x="10" y="4"/>
                  </a:lnTo>
                  <a:lnTo>
                    <a:pt x="10" y="6"/>
                  </a:lnTo>
                  <a:lnTo>
                    <a:pt x="10" y="8"/>
                  </a:lnTo>
                  <a:lnTo>
                    <a:pt x="8" y="8"/>
                  </a:lnTo>
                  <a:lnTo>
                    <a:pt x="6" y="8"/>
                  </a:lnTo>
                  <a:lnTo>
                    <a:pt x="4" y="8"/>
                  </a:lnTo>
                  <a:lnTo>
                    <a:pt x="4" y="8"/>
                  </a:lnTo>
                  <a:lnTo>
                    <a:pt x="2" y="6"/>
                  </a:lnTo>
                  <a:lnTo>
                    <a:pt x="2" y="4"/>
                  </a:lnTo>
                  <a:lnTo>
                    <a:pt x="2" y="2"/>
                  </a:lnTo>
                  <a:lnTo>
                    <a:pt x="4" y="0"/>
                  </a:lnTo>
                  <a:lnTo>
                    <a:pt x="4" y="0"/>
                  </a:lnTo>
                  <a:lnTo>
                    <a:pt x="6" y="0"/>
                  </a:lnTo>
                  <a:close/>
                  <a:moveTo>
                    <a:pt x="10" y="14"/>
                  </a:moveTo>
                  <a:lnTo>
                    <a:pt x="10" y="38"/>
                  </a:lnTo>
                  <a:lnTo>
                    <a:pt x="10" y="40"/>
                  </a:lnTo>
                  <a:lnTo>
                    <a:pt x="12" y="42"/>
                  </a:lnTo>
                  <a:lnTo>
                    <a:pt x="12" y="42"/>
                  </a:lnTo>
                  <a:lnTo>
                    <a:pt x="14" y="42"/>
                  </a:lnTo>
                  <a:lnTo>
                    <a:pt x="14" y="44"/>
                  </a:lnTo>
                  <a:lnTo>
                    <a:pt x="0" y="44"/>
                  </a:lnTo>
                  <a:lnTo>
                    <a:pt x="0" y="42"/>
                  </a:lnTo>
                  <a:lnTo>
                    <a:pt x="0" y="42"/>
                  </a:lnTo>
                  <a:lnTo>
                    <a:pt x="2" y="42"/>
                  </a:lnTo>
                  <a:lnTo>
                    <a:pt x="2" y="40"/>
                  </a:lnTo>
                  <a:lnTo>
                    <a:pt x="2" y="38"/>
                  </a:lnTo>
                  <a:lnTo>
                    <a:pt x="2" y="22"/>
                  </a:lnTo>
                  <a:lnTo>
                    <a:pt x="2" y="18"/>
                  </a:lnTo>
                  <a:lnTo>
                    <a:pt x="2" y="16"/>
                  </a:lnTo>
                  <a:lnTo>
                    <a:pt x="0" y="16"/>
                  </a:lnTo>
                  <a:lnTo>
                    <a:pt x="0" y="16"/>
                  </a:lnTo>
                  <a:lnTo>
                    <a:pt x="0" y="14"/>
                  </a:lnTo>
                  <a:lnTo>
                    <a:pt x="10"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61" name="Freeform 21"/>
            <p:cNvSpPr>
              <a:spLocks noEditPoints="1"/>
            </p:cNvSpPr>
            <p:nvPr/>
          </p:nvSpPr>
          <p:spPr bwMode="auto">
            <a:xfrm>
              <a:off x="3366" y="2788"/>
              <a:ext cx="30" cy="44"/>
            </a:xfrm>
            <a:custGeom>
              <a:avLst/>
              <a:gdLst/>
              <a:ahLst/>
              <a:cxnLst>
                <a:cxn ang="0">
                  <a:pos x="30" y="0"/>
                </a:cxn>
                <a:cxn ang="0">
                  <a:pos x="24" y="4"/>
                </a:cxn>
                <a:cxn ang="0">
                  <a:pos x="26" y="6"/>
                </a:cxn>
                <a:cxn ang="0">
                  <a:pos x="26" y="10"/>
                </a:cxn>
                <a:cxn ang="0">
                  <a:pos x="26" y="16"/>
                </a:cxn>
                <a:cxn ang="0">
                  <a:pos x="20" y="20"/>
                </a:cxn>
                <a:cxn ang="0">
                  <a:pos x="14" y="20"/>
                </a:cxn>
                <a:cxn ang="0">
                  <a:pos x="12" y="20"/>
                </a:cxn>
                <a:cxn ang="0">
                  <a:pos x="8" y="22"/>
                </a:cxn>
                <a:cxn ang="0">
                  <a:pos x="8" y="24"/>
                </a:cxn>
                <a:cxn ang="0">
                  <a:pos x="8" y="26"/>
                </a:cxn>
                <a:cxn ang="0">
                  <a:pos x="12" y="26"/>
                </a:cxn>
                <a:cxn ang="0">
                  <a:pos x="22" y="26"/>
                </a:cxn>
                <a:cxn ang="0">
                  <a:pos x="28" y="30"/>
                </a:cxn>
                <a:cxn ang="0">
                  <a:pos x="30" y="36"/>
                </a:cxn>
                <a:cxn ang="0">
                  <a:pos x="26" y="42"/>
                </a:cxn>
                <a:cxn ang="0">
                  <a:pos x="20" y="44"/>
                </a:cxn>
                <a:cxn ang="0">
                  <a:pos x="10" y="44"/>
                </a:cxn>
                <a:cxn ang="0">
                  <a:pos x="4" y="42"/>
                </a:cxn>
                <a:cxn ang="0">
                  <a:pos x="2" y="40"/>
                </a:cxn>
                <a:cxn ang="0">
                  <a:pos x="2" y="36"/>
                </a:cxn>
                <a:cxn ang="0">
                  <a:pos x="4" y="34"/>
                </a:cxn>
                <a:cxn ang="0">
                  <a:pos x="2" y="30"/>
                </a:cxn>
                <a:cxn ang="0">
                  <a:pos x="2" y="26"/>
                </a:cxn>
                <a:cxn ang="0">
                  <a:pos x="6" y="22"/>
                </a:cxn>
                <a:cxn ang="0">
                  <a:pos x="6" y="18"/>
                </a:cxn>
                <a:cxn ang="0">
                  <a:pos x="2" y="14"/>
                </a:cxn>
                <a:cxn ang="0">
                  <a:pos x="2" y="6"/>
                </a:cxn>
                <a:cxn ang="0">
                  <a:pos x="8" y="0"/>
                </a:cxn>
                <a:cxn ang="0">
                  <a:pos x="16" y="0"/>
                </a:cxn>
                <a:cxn ang="0">
                  <a:pos x="14" y="2"/>
                </a:cxn>
                <a:cxn ang="0">
                  <a:pos x="12" y="4"/>
                </a:cxn>
                <a:cxn ang="0">
                  <a:pos x="10" y="12"/>
                </a:cxn>
                <a:cxn ang="0">
                  <a:pos x="10" y="18"/>
                </a:cxn>
                <a:cxn ang="0">
                  <a:pos x="14" y="18"/>
                </a:cxn>
                <a:cxn ang="0">
                  <a:pos x="16" y="18"/>
                </a:cxn>
                <a:cxn ang="0">
                  <a:pos x="18" y="10"/>
                </a:cxn>
                <a:cxn ang="0">
                  <a:pos x="16" y="4"/>
                </a:cxn>
                <a:cxn ang="0">
                  <a:pos x="14" y="2"/>
                </a:cxn>
                <a:cxn ang="0">
                  <a:pos x="10" y="34"/>
                </a:cxn>
                <a:cxn ang="0">
                  <a:pos x="6" y="36"/>
                </a:cxn>
                <a:cxn ang="0">
                  <a:pos x="6" y="40"/>
                </a:cxn>
                <a:cxn ang="0">
                  <a:pos x="10" y="42"/>
                </a:cxn>
                <a:cxn ang="0">
                  <a:pos x="18" y="42"/>
                </a:cxn>
                <a:cxn ang="0">
                  <a:pos x="24" y="40"/>
                </a:cxn>
                <a:cxn ang="0">
                  <a:pos x="24" y="36"/>
                </a:cxn>
                <a:cxn ang="0">
                  <a:pos x="22" y="34"/>
                </a:cxn>
                <a:cxn ang="0">
                  <a:pos x="18" y="34"/>
                </a:cxn>
              </a:cxnLst>
              <a:rect l="0" t="0" r="r" b="b"/>
              <a:pathLst>
                <a:path w="30" h="44">
                  <a:moveTo>
                    <a:pt x="20" y="0"/>
                  </a:moveTo>
                  <a:lnTo>
                    <a:pt x="30" y="0"/>
                  </a:lnTo>
                  <a:lnTo>
                    <a:pt x="30" y="4"/>
                  </a:lnTo>
                  <a:lnTo>
                    <a:pt x="24" y="4"/>
                  </a:lnTo>
                  <a:lnTo>
                    <a:pt x="26" y="6"/>
                  </a:lnTo>
                  <a:lnTo>
                    <a:pt x="26" y="6"/>
                  </a:lnTo>
                  <a:lnTo>
                    <a:pt x="26" y="8"/>
                  </a:lnTo>
                  <a:lnTo>
                    <a:pt x="26" y="10"/>
                  </a:lnTo>
                  <a:lnTo>
                    <a:pt x="26" y="14"/>
                  </a:lnTo>
                  <a:lnTo>
                    <a:pt x="26" y="16"/>
                  </a:lnTo>
                  <a:lnTo>
                    <a:pt x="24" y="18"/>
                  </a:lnTo>
                  <a:lnTo>
                    <a:pt x="20" y="20"/>
                  </a:lnTo>
                  <a:lnTo>
                    <a:pt x="18" y="20"/>
                  </a:lnTo>
                  <a:lnTo>
                    <a:pt x="14" y="20"/>
                  </a:lnTo>
                  <a:lnTo>
                    <a:pt x="14" y="20"/>
                  </a:lnTo>
                  <a:lnTo>
                    <a:pt x="12" y="20"/>
                  </a:lnTo>
                  <a:lnTo>
                    <a:pt x="10" y="22"/>
                  </a:lnTo>
                  <a:lnTo>
                    <a:pt x="8" y="22"/>
                  </a:lnTo>
                  <a:lnTo>
                    <a:pt x="8" y="22"/>
                  </a:lnTo>
                  <a:lnTo>
                    <a:pt x="8" y="24"/>
                  </a:lnTo>
                  <a:lnTo>
                    <a:pt x="8" y="24"/>
                  </a:lnTo>
                  <a:lnTo>
                    <a:pt x="8" y="26"/>
                  </a:lnTo>
                  <a:lnTo>
                    <a:pt x="10" y="26"/>
                  </a:lnTo>
                  <a:lnTo>
                    <a:pt x="12" y="26"/>
                  </a:lnTo>
                  <a:lnTo>
                    <a:pt x="16" y="26"/>
                  </a:lnTo>
                  <a:lnTo>
                    <a:pt x="22" y="26"/>
                  </a:lnTo>
                  <a:lnTo>
                    <a:pt x="26" y="28"/>
                  </a:lnTo>
                  <a:lnTo>
                    <a:pt x="28" y="30"/>
                  </a:lnTo>
                  <a:lnTo>
                    <a:pt x="30" y="34"/>
                  </a:lnTo>
                  <a:lnTo>
                    <a:pt x="30" y="36"/>
                  </a:lnTo>
                  <a:lnTo>
                    <a:pt x="28" y="40"/>
                  </a:lnTo>
                  <a:lnTo>
                    <a:pt x="26" y="42"/>
                  </a:lnTo>
                  <a:lnTo>
                    <a:pt x="24" y="42"/>
                  </a:lnTo>
                  <a:lnTo>
                    <a:pt x="20" y="44"/>
                  </a:lnTo>
                  <a:lnTo>
                    <a:pt x="14" y="44"/>
                  </a:lnTo>
                  <a:lnTo>
                    <a:pt x="10" y="44"/>
                  </a:lnTo>
                  <a:lnTo>
                    <a:pt x="8" y="44"/>
                  </a:lnTo>
                  <a:lnTo>
                    <a:pt x="4" y="42"/>
                  </a:lnTo>
                  <a:lnTo>
                    <a:pt x="2" y="42"/>
                  </a:lnTo>
                  <a:lnTo>
                    <a:pt x="2" y="40"/>
                  </a:lnTo>
                  <a:lnTo>
                    <a:pt x="0" y="38"/>
                  </a:lnTo>
                  <a:lnTo>
                    <a:pt x="2" y="36"/>
                  </a:lnTo>
                  <a:lnTo>
                    <a:pt x="2" y="36"/>
                  </a:lnTo>
                  <a:lnTo>
                    <a:pt x="4" y="34"/>
                  </a:lnTo>
                  <a:lnTo>
                    <a:pt x="6" y="34"/>
                  </a:lnTo>
                  <a:lnTo>
                    <a:pt x="2" y="30"/>
                  </a:lnTo>
                  <a:lnTo>
                    <a:pt x="2" y="28"/>
                  </a:lnTo>
                  <a:lnTo>
                    <a:pt x="2" y="26"/>
                  </a:lnTo>
                  <a:lnTo>
                    <a:pt x="4" y="24"/>
                  </a:lnTo>
                  <a:lnTo>
                    <a:pt x="6" y="22"/>
                  </a:lnTo>
                  <a:lnTo>
                    <a:pt x="8" y="20"/>
                  </a:lnTo>
                  <a:lnTo>
                    <a:pt x="6" y="18"/>
                  </a:lnTo>
                  <a:lnTo>
                    <a:pt x="2" y="16"/>
                  </a:lnTo>
                  <a:lnTo>
                    <a:pt x="2" y="14"/>
                  </a:lnTo>
                  <a:lnTo>
                    <a:pt x="0" y="10"/>
                  </a:lnTo>
                  <a:lnTo>
                    <a:pt x="2" y="6"/>
                  </a:lnTo>
                  <a:lnTo>
                    <a:pt x="4" y="2"/>
                  </a:lnTo>
                  <a:lnTo>
                    <a:pt x="8" y="0"/>
                  </a:lnTo>
                  <a:lnTo>
                    <a:pt x="14" y="0"/>
                  </a:lnTo>
                  <a:lnTo>
                    <a:pt x="16" y="0"/>
                  </a:lnTo>
                  <a:lnTo>
                    <a:pt x="20" y="0"/>
                  </a:lnTo>
                  <a:close/>
                  <a:moveTo>
                    <a:pt x="14" y="2"/>
                  </a:moveTo>
                  <a:lnTo>
                    <a:pt x="12" y="2"/>
                  </a:lnTo>
                  <a:lnTo>
                    <a:pt x="12" y="4"/>
                  </a:lnTo>
                  <a:lnTo>
                    <a:pt x="10" y="6"/>
                  </a:lnTo>
                  <a:lnTo>
                    <a:pt x="10" y="12"/>
                  </a:lnTo>
                  <a:lnTo>
                    <a:pt x="10" y="14"/>
                  </a:lnTo>
                  <a:lnTo>
                    <a:pt x="10" y="18"/>
                  </a:lnTo>
                  <a:lnTo>
                    <a:pt x="12" y="18"/>
                  </a:lnTo>
                  <a:lnTo>
                    <a:pt x="14" y="18"/>
                  </a:lnTo>
                  <a:lnTo>
                    <a:pt x="16" y="18"/>
                  </a:lnTo>
                  <a:lnTo>
                    <a:pt x="16" y="18"/>
                  </a:lnTo>
                  <a:lnTo>
                    <a:pt x="18" y="14"/>
                  </a:lnTo>
                  <a:lnTo>
                    <a:pt x="18" y="10"/>
                  </a:lnTo>
                  <a:lnTo>
                    <a:pt x="18" y="6"/>
                  </a:lnTo>
                  <a:lnTo>
                    <a:pt x="16" y="4"/>
                  </a:lnTo>
                  <a:lnTo>
                    <a:pt x="16" y="2"/>
                  </a:lnTo>
                  <a:lnTo>
                    <a:pt x="14" y="2"/>
                  </a:lnTo>
                  <a:close/>
                  <a:moveTo>
                    <a:pt x="12" y="34"/>
                  </a:moveTo>
                  <a:lnTo>
                    <a:pt x="10" y="34"/>
                  </a:lnTo>
                  <a:lnTo>
                    <a:pt x="8" y="34"/>
                  </a:lnTo>
                  <a:lnTo>
                    <a:pt x="6" y="36"/>
                  </a:lnTo>
                  <a:lnTo>
                    <a:pt x="6" y="38"/>
                  </a:lnTo>
                  <a:lnTo>
                    <a:pt x="6" y="40"/>
                  </a:lnTo>
                  <a:lnTo>
                    <a:pt x="8" y="40"/>
                  </a:lnTo>
                  <a:lnTo>
                    <a:pt x="10" y="42"/>
                  </a:lnTo>
                  <a:lnTo>
                    <a:pt x="16" y="42"/>
                  </a:lnTo>
                  <a:lnTo>
                    <a:pt x="18" y="42"/>
                  </a:lnTo>
                  <a:lnTo>
                    <a:pt x="22" y="40"/>
                  </a:lnTo>
                  <a:lnTo>
                    <a:pt x="24" y="40"/>
                  </a:lnTo>
                  <a:lnTo>
                    <a:pt x="24" y="38"/>
                  </a:lnTo>
                  <a:lnTo>
                    <a:pt x="24" y="36"/>
                  </a:lnTo>
                  <a:lnTo>
                    <a:pt x="24" y="36"/>
                  </a:lnTo>
                  <a:lnTo>
                    <a:pt x="22" y="34"/>
                  </a:lnTo>
                  <a:lnTo>
                    <a:pt x="22" y="34"/>
                  </a:lnTo>
                  <a:lnTo>
                    <a:pt x="18" y="34"/>
                  </a:lnTo>
                  <a:lnTo>
                    <a:pt x="12" y="3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62" name="Freeform 22"/>
            <p:cNvSpPr>
              <a:spLocks/>
            </p:cNvSpPr>
            <p:nvPr/>
          </p:nvSpPr>
          <p:spPr bwMode="auto">
            <a:xfrm>
              <a:off x="3400" y="2774"/>
              <a:ext cx="32" cy="44"/>
            </a:xfrm>
            <a:custGeom>
              <a:avLst/>
              <a:gdLst/>
              <a:ahLst/>
              <a:cxnLst>
                <a:cxn ang="0">
                  <a:pos x="12" y="0"/>
                </a:cxn>
                <a:cxn ang="0">
                  <a:pos x="12" y="18"/>
                </a:cxn>
                <a:cxn ang="0">
                  <a:pos x="14" y="16"/>
                </a:cxn>
                <a:cxn ang="0">
                  <a:pos x="16" y="14"/>
                </a:cxn>
                <a:cxn ang="0">
                  <a:pos x="18" y="14"/>
                </a:cxn>
                <a:cxn ang="0">
                  <a:pos x="20" y="14"/>
                </a:cxn>
                <a:cxn ang="0">
                  <a:pos x="24" y="14"/>
                </a:cxn>
                <a:cxn ang="0">
                  <a:pos x="26" y="16"/>
                </a:cxn>
                <a:cxn ang="0">
                  <a:pos x="26" y="18"/>
                </a:cxn>
                <a:cxn ang="0">
                  <a:pos x="28" y="18"/>
                </a:cxn>
                <a:cxn ang="0">
                  <a:pos x="28" y="22"/>
                </a:cxn>
                <a:cxn ang="0">
                  <a:pos x="28" y="26"/>
                </a:cxn>
                <a:cxn ang="0">
                  <a:pos x="28" y="38"/>
                </a:cxn>
                <a:cxn ang="0">
                  <a:pos x="28" y="40"/>
                </a:cxn>
                <a:cxn ang="0">
                  <a:pos x="28" y="42"/>
                </a:cxn>
                <a:cxn ang="0">
                  <a:pos x="30" y="42"/>
                </a:cxn>
                <a:cxn ang="0">
                  <a:pos x="32" y="42"/>
                </a:cxn>
                <a:cxn ang="0">
                  <a:pos x="32" y="44"/>
                </a:cxn>
                <a:cxn ang="0">
                  <a:pos x="16" y="44"/>
                </a:cxn>
                <a:cxn ang="0">
                  <a:pos x="16" y="42"/>
                </a:cxn>
                <a:cxn ang="0">
                  <a:pos x="18" y="42"/>
                </a:cxn>
                <a:cxn ang="0">
                  <a:pos x="18" y="42"/>
                </a:cxn>
                <a:cxn ang="0">
                  <a:pos x="20" y="40"/>
                </a:cxn>
                <a:cxn ang="0">
                  <a:pos x="20" y="38"/>
                </a:cxn>
                <a:cxn ang="0">
                  <a:pos x="20" y="24"/>
                </a:cxn>
                <a:cxn ang="0">
                  <a:pos x="20" y="22"/>
                </a:cxn>
                <a:cxn ang="0">
                  <a:pos x="20" y="20"/>
                </a:cxn>
                <a:cxn ang="0">
                  <a:pos x="18" y="20"/>
                </a:cxn>
                <a:cxn ang="0">
                  <a:pos x="18" y="18"/>
                </a:cxn>
                <a:cxn ang="0">
                  <a:pos x="18" y="18"/>
                </a:cxn>
                <a:cxn ang="0">
                  <a:pos x="16" y="18"/>
                </a:cxn>
                <a:cxn ang="0">
                  <a:pos x="16" y="18"/>
                </a:cxn>
                <a:cxn ang="0">
                  <a:pos x="14" y="18"/>
                </a:cxn>
                <a:cxn ang="0">
                  <a:pos x="14" y="20"/>
                </a:cxn>
                <a:cxn ang="0">
                  <a:pos x="12" y="22"/>
                </a:cxn>
                <a:cxn ang="0">
                  <a:pos x="12" y="38"/>
                </a:cxn>
                <a:cxn ang="0">
                  <a:pos x="12" y="40"/>
                </a:cxn>
                <a:cxn ang="0">
                  <a:pos x="12" y="42"/>
                </a:cxn>
                <a:cxn ang="0">
                  <a:pos x="14" y="42"/>
                </a:cxn>
                <a:cxn ang="0">
                  <a:pos x="14" y="42"/>
                </a:cxn>
                <a:cxn ang="0">
                  <a:pos x="14" y="44"/>
                </a:cxn>
                <a:cxn ang="0">
                  <a:pos x="0" y="44"/>
                </a:cxn>
                <a:cxn ang="0">
                  <a:pos x="0" y="42"/>
                </a:cxn>
                <a:cxn ang="0">
                  <a:pos x="2" y="42"/>
                </a:cxn>
                <a:cxn ang="0">
                  <a:pos x="2" y="42"/>
                </a:cxn>
                <a:cxn ang="0">
                  <a:pos x="4" y="40"/>
                </a:cxn>
                <a:cxn ang="0">
                  <a:pos x="4" y="38"/>
                </a:cxn>
                <a:cxn ang="0">
                  <a:pos x="4" y="6"/>
                </a:cxn>
                <a:cxn ang="0">
                  <a:pos x="2" y="4"/>
                </a:cxn>
                <a:cxn ang="0">
                  <a:pos x="2" y="2"/>
                </a:cxn>
                <a:cxn ang="0">
                  <a:pos x="2" y="2"/>
                </a:cxn>
                <a:cxn ang="0">
                  <a:pos x="0" y="2"/>
                </a:cxn>
                <a:cxn ang="0">
                  <a:pos x="0" y="0"/>
                </a:cxn>
                <a:cxn ang="0">
                  <a:pos x="12" y="0"/>
                </a:cxn>
              </a:cxnLst>
              <a:rect l="0" t="0" r="r" b="b"/>
              <a:pathLst>
                <a:path w="32" h="44">
                  <a:moveTo>
                    <a:pt x="12" y="0"/>
                  </a:moveTo>
                  <a:lnTo>
                    <a:pt x="12" y="18"/>
                  </a:lnTo>
                  <a:lnTo>
                    <a:pt x="14" y="16"/>
                  </a:lnTo>
                  <a:lnTo>
                    <a:pt x="16" y="14"/>
                  </a:lnTo>
                  <a:lnTo>
                    <a:pt x="18" y="14"/>
                  </a:lnTo>
                  <a:lnTo>
                    <a:pt x="20" y="14"/>
                  </a:lnTo>
                  <a:lnTo>
                    <a:pt x="24" y="14"/>
                  </a:lnTo>
                  <a:lnTo>
                    <a:pt x="26" y="16"/>
                  </a:lnTo>
                  <a:lnTo>
                    <a:pt x="26" y="18"/>
                  </a:lnTo>
                  <a:lnTo>
                    <a:pt x="28" y="18"/>
                  </a:lnTo>
                  <a:lnTo>
                    <a:pt x="28" y="22"/>
                  </a:lnTo>
                  <a:lnTo>
                    <a:pt x="28" y="26"/>
                  </a:lnTo>
                  <a:lnTo>
                    <a:pt x="28" y="38"/>
                  </a:lnTo>
                  <a:lnTo>
                    <a:pt x="28" y="40"/>
                  </a:lnTo>
                  <a:lnTo>
                    <a:pt x="28" y="42"/>
                  </a:lnTo>
                  <a:lnTo>
                    <a:pt x="30" y="42"/>
                  </a:lnTo>
                  <a:lnTo>
                    <a:pt x="32" y="42"/>
                  </a:lnTo>
                  <a:lnTo>
                    <a:pt x="32" y="44"/>
                  </a:lnTo>
                  <a:lnTo>
                    <a:pt x="16" y="44"/>
                  </a:lnTo>
                  <a:lnTo>
                    <a:pt x="16" y="42"/>
                  </a:lnTo>
                  <a:lnTo>
                    <a:pt x="18" y="42"/>
                  </a:lnTo>
                  <a:lnTo>
                    <a:pt x="18" y="42"/>
                  </a:lnTo>
                  <a:lnTo>
                    <a:pt x="20" y="40"/>
                  </a:lnTo>
                  <a:lnTo>
                    <a:pt x="20" y="38"/>
                  </a:lnTo>
                  <a:lnTo>
                    <a:pt x="20" y="24"/>
                  </a:lnTo>
                  <a:lnTo>
                    <a:pt x="20" y="22"/>
                  </a:lnTo>
                  <a:lnTo>
                    <a:pt x="20" y="20"/>
                  </a:lnTo>
                  <a:lnTo>
                    <a:pt x="18" y="20"/>
                  </a:lnTo>
                  <a:lnTo>
                    <a:pt x="18" y="18"/>
                  </a:lnTo>
                  <a:lnTo>
                    <a:pt x="18" y="18"/>
                  </a:lnTo>
                  <a:lnTo>
                    <a:pt x="16" y="18"/>
                  </a:lnTo>
                  <a:lnTo>
                    <a:pt x="16" y="18"/>
                  </a:lnTo>
                  <a:lnTo>
                    <a:pt x="14" y="18"/>
                  </a:lnTo>
                  <a:lnTo>
                    <a:pt x="14" y="20"/>
                  </a:lnTo>
                  <a:lnTo>
                    <a:pt x="12" y="22"/>
                  </a:lnTo>
                  <a:lnTo>
                    <a:pt x="12" y="38"/>
                  </a:lnTo>
                  <a:lnTo>
                    <a:pt x="12" y="40"/>
                  </a:lnTo>
                  <a:lnTo>
                    <a:pt x="12" y="42"/>
                  </a:lnTo>
                  <a:lnTo>
                    <a:pt x="14" y="42"/>
                  </a:lnTo>
                  <a:lnTo>
                    <a:pt x="14" y="42"/>
                  </a:lnTo>
                  <a:lnTo>
                    <a:pt x="14" y="44"/>
                  </a:lnTo>
                  <a:lnTo>
                    <a:pt x="0" y="44"/>
                  </a:lnTo>
                  <a:lnTo>
                    <a:pt x="0" y="42"/>
                  </a:lnTo>
                  <a:lnTo>
                    <a:pt x="2" y="42"/>
                  </a:lnTo>
                  <a:lnTo>
                    <a:pt x="2" y="42"/>
                  </a:lnTo>
                  <a:lnTo>
                    <a:pt x="4" y="40"/>
                  </a:lnTo>
                  <a:lnTo>
                    <a:pt x="4" y="38"/>
                  </a:lnTo>
                  <a:lnTo>
                    <a:pt x="4" y="6"/>
                  </a:lnTo>
                  <a:lnTo>
                    <a:pt x="2" y="4"/>
                  </a:lnTo>
                  <a:lnTo>
                    <a:pt x="2" y="2"/>
                  </a:lnTo>
                  <a:lnTo>
                    <a:pt x="2" y="2"/>
                  </a:lnTo>
                  <a:lnTo>
                    <a:pt x="0" y="2"/>
                  </a:lnTo>
                  <a:lnTo>
                    <a:pt x="0" y="0"/>
                  </a:lnTo>
                  <a:lnTo>
                    <a:pt x="12"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63" name="Freeform 23"/>
            <p:cNvSpPr>
              <a:spLocks/>
            </p:cNvSpPr>
            <p:nvPr/>
          </p:nvSpPr>
          <p:spPr bwMode="auto">
            <a:xfrm>
              <a:off x="3436" y="2778"/>
              <a:ext cx="20" cy="40"/>
            </a:xfrm>
            <a:custGeom>
              <a:avLst/>
              <a:gdLst/>
              <a:ahLst/>
              <a:cxnLst>
                <a:cxn ang="0">
                  <a:pos x="12" y="0"/>
                </a:cxn>
                <a:cxn ang="0">
                  <a:pos x="12" y="10"/>
                </a:cxn>
                <a:cxn ang="0">
                  <a:pos x="20" y="10"/>
                </a:cxn>
                <a:cxn ang="0">
                  <a:pos x="20" y="14"/>
                </a:cxn>
                <a:cxn ang="0">
                  <a:pos x="12" y="14"/>
                </a:cxn>
                <a:cxn ang="0">
                  <a:pos x="12" y="32"/>
                </a:cxn>
                <a:cxn ang="0">
                  <a:pos x="12" y="34"/>
                </a:cxn>
                <a:cxn ang="0">
                  <a:pos x="12" y="34"/>
                </a:cxn>
                <a:cxn ang="0">
                  <a:pos x="12" y="36"/>
                </a:cxn>
                <a:cxn ang="0">
                  <a:pos x="14" y="36"/>
                </a:cxn>
                <a:cxn ang="0">
                  <a:pos x="14" y="36"/>
                </a:cxn>
                <a:cxn ang="0">
                  <a:pos x="14" y="36"/>
                </a:cxn>
                <a:cxn ang="0">
                  <a:pos x="16" y="36"/>
                </a:cxn>
                <a:cxn ang="0">
                  <a:pos x="18" y="34"/>
                </a:cxn>
                <a:cxn ang="0">
                  <a:pos x="18" y="34"/>
                </a:cxn>
                <a:cxn ang="0">
                  <a:pos x="16" y="38"/>
                </a:cxn>
                <a:cxn ang="0">
                  <a:pos x="14" y="40"/>
                </a:cxn>
                <a:cxn ang="0">
                  <a:pos x="10" y="40"/>
                </a:cxn>
                <a:cxn ang="0">
                  <a:pos x="8" y="40"/>
                </a:cxn>
                <a:cxn ang="0">
                  <a:pos x="6" y="40"/>
                </a:cxn>
                <a:cxn ang="0">
                  <a:pos x="4" y="38"/>
                </a:cxn>
                <a:cxn ang="0">
                  <a:pos x="4" y="36"/>
                </a:cxn>
                <a:cxn ang="0">
                  <a:pos x="4" y="34"/>
                </a:cxn>
                <a:cxn ang="0">
                  <a:pos x="4" y="30"/>
                </a:cxn>
                <a:cxn ang="0">
                  <a:pos x="4" y="14"/>
                </a:cxn>
                <a:cxn ang="0">
                  <a:pos x="0" y="14"/>
                </a:cxn>
                <a:cxn ang="0">
                  <a:pos x="0" y="12"/>
                </a:cxn>
                <a:cxn ang="0">
                  <a:pos x="2" y="10"/>
                </a:cxn>
                <a:cxn ang="0">
                  <a:pos x="6" y="6"/>
                </a:cxn>
                <a:cxn ang="0">
                  <a:pos x="8" y="4"/>
                </a:cxn>
                <a:cxn ang="0">
                  <a:pos x="12" y="0"/>
                </a:cxn>
                <a:cxn ang="0">
                  <a:pos x="12" y="0"/>
                </a:cxn>
              </a:cxnLst>
              <a:rect l="0" t="0" r="r" b="b"/>
              <a:pathLst>
                <a:path w="20" h="40">
                  <a:moveTo>
                    <a:pt x="12" y="0"/>
                  </a:moveTo>
                  <a:lnTo>
                    <a:pt x="12" y="10"/>
                  </a:lnTo>
                  <a:lnTo>
                    <a:pt x="20" y="10"/>
                  </a:lnTo>
                  <a:lnTo>
                    <a:pt x="20" y="14"/>
                  </a:lnTo>
                  <a:lnTo>
                    <a:pt x="12" y="14"/>
                  </a:lnTo>
                  <a:lnTo>
                    <a:pt x="12" y="32"/>
                  </a:lnTo>
                  <a:lnTo>
                    <a:pt x="12" y="34"/>
                  </a:lnTo>
                  <a:lnTo>
                    <a:pt x="12" y="34"/>
                  </a:lnTo>
                  <a:lnTo>
                    <a:pt x="12" y="36"/>
                  </a:lnTo>
                  <a:lnTo>
                    <a:pt x="14" y="36"/>
                  </a:lnTo>
                  <a:lnTo>
                    <a:pt x="14" y="36"/>
                  </a:lnTo>
                  <a:lnTo>
                    <a:pt x="14" y="36"/>
                  </a:lnTo>
                  <a:lnTo>
                    <a:pt x="16" y="36"/>
                  </a:lnTo>
                  <a:lnTo>
                    <a:pt x="18" y="34"/>
                  </a:lnTo>
                  <a:lnTo>
                    <a:pt x="18" y="34"/>
                  </a:lnTo>
                  <a:lnTo>
                    <a:pt x="16" y="38"/>
                  </a:lnTo>
                  <a:lnTo>
                    <a:pt x="14" y="40"/>
                  </a:lnTo>
                  <a:lnTo>
                    <a:pt x="10" y="40"/>
                  </a:lnTo>
                  <a:lnTo>
                    <a:pt x="8" y="40"/>
                  </a:lnTo>
                  <a:lnTo>
                    <a:pt x="6" y="40"/>
                  </a:lnTo>
                  <a:lnTo>
                    <a:pt x="4" y="38"/>
                  </a:lnTo>
                  <a:lnTo>
                    <a:pt x="4" y="36"/>
                  </a:lnTo>
                  <a:lnTo>
                    <a:pt x="4" y="34"/>
                  </a:lnTo>
                  <a:lnTo>
                    <a:pt x="4" y="30"/>
                  </a:lnTo>
                  <a:lnTo>
                    <a:pt x="4" y="14"/>
                  </a:lnTo>
                  <a:lnTo>
                    <a:pt x="0" y="14"/>
                  </a:lnTo>
                  <a:lnTo>
                    <a:pt x="0" y="12"/>
                  </a:lnTo>
                  <a:lnTo>
                    <a:pt x="2" y="10"/>
                  </a:lnTo>
                  <a:lnTo>
                    <a:pt x="6" y="6"/>
                  </a:lnTo>
                  <a:lnTo>
                    <a:pt x="8" y="4"/>
                  </a:lnTo>
                  <a:lnTo>
                    <a:pt x="12" y="0"/>
                  </a:lnTo>
                  <a:lnTo>
                    <a:pt x="12"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64" name="Freeform 24"/>
            <p:cNvSpPr>
              <a:spLocks/>
            </p:cNvSpPr>
            <p:nvPr/>
          </p:nvSpPr>
          <p:spPr bwMode="auto">
            <a:xfrm>
              <a:off x="3544" y="2756"/>
              <a:ext cx="52" cy="52"/>
            </a:xfrm>
            <a:custGeom>
              <a:avLst/>
              <a:gdLst/>
              <a:ahLst/>
              <a:cxnLst>
                <a:cxn ang="0">
                  <a:pos x="52" y="26"/>
                </a:cxn>
                <a:cxn ang="0">
                  <a:pos x="50" y="18"/>
                </a:cxn>
                <a:cxn ang="0">
                  <a:pos x="46" y="12"/>
                </a:cxn>
                <a:cxn ang="0">
                  <a:pos x="42" y="6"/>
                </a:cxn>
                <a:cxn ang="0">
                  <a:pos x="34" y="2"/>
                </a:cxn>
                <a:cxn ang="0">
                  <a:pos x="26" y="0"/>
                </a:cxn>
                <a:cxn ang="0">
                  <a:pos x="18" y="2"/>
                </a:cxn>
                <a:cxn ang="0">
                  <a:pos x="10" y="6"/>
                </a:cxn>
                <a:cxn ang="0">
                  <a:pos x="6" y="12"/>
                </a:cxn>
                <a:cxn ang="0">
                  <a:pos x="2" y="18"/>
                </a:cxn>
                <a:cxn ang="0">
                  <a:pos x="0" y="26"/>
                </a:cxn>
                <a:cxn ang="0">
                  <a:pos x="2" y="34"/>
                </a:cxn>
                <a:cxn ang="0">
                  <a:pos x="6" y="42"/>
                </a:cxn>
                <a:cxn ang="0">
                  <a:pos x="10" y="48"/>
                </a:cxn>
                <a:cxn ang="0">
                  <a:pos x="18" y="52"/>
                </a:cxn>
                <a:cxn ang="0">
                  <a:pos x="26" y="52"/>
                </a:cxn>
                <a:cxn ang="0">
                  <a:pos x="34" y="52"/>
                </a:cxn>
                <a:cxn ang="0">
                  <a:pos x="42" y="48"/>
                </a:cxn>
                <a:cxn ang="0">
                  <a:pos x="46" y="42"/>
                </a:cxn>
                <a:cxn ang="0">
                  <a:pos x="50" y="34"/>
                </a:cxn>
                <a:cxn ang="0">
                  <a:pos x="52" y="26"/>
                </a:cxn>
              </a:cxnLst>
              <a:rect l="0" t="0" r="r" b="b"/>
              <a:pathLst>
                <a:path w="52" h="52">
                  <a:moveTo>
                    <a:pt x="52" y="26"/>
                  </a:moveTo>
                  <a:lnTo>
                    <a:pt x="50" y="18"/>
                  </a:lnTo>
                  <a:lnTo>
                    <a:pt x="46" y="12"/>
                  </a:lnTo>
                  <a:lnTo>
                    <a:pt x="42" y="6"/>
                  </a:lnTo>
                  <a:lnTo>
                    <a:pt x="34" y="2"/>
                  </a:lnTo>
                  <a:lnTo>
                    <a:pt x="26" y="0"/>
                  </a:lnTo>
                  <a:lnTo>
                    <a:pt x="18" y="2"/>
                  </a:lnTo>
                  <a:lnTo>
                    <a:pt x="10" y="6"/>
                  </a:lnTo>
                  <a:lnTo>
                    <a:pt x="6" y="12"/>
                  </a:lnTo>
                  <a:lnTo>
                    <a:pt x="2" y="18"/>
                  </a:lnTo>
                  <a:lnTo>
                    <a:pt x="0" y="26"/>
                  </a:lnTo>
                  <a:lnTo>
                    <a:pt x="2" y="34"/>
                  </a:lnTo>
                  <a:lnTo>
                    <a:pt x="6" y="42"/>
                  </a:lnTo>
                  <a:lnTo>
                    <a:pt x="10" y="48"/>
                  </a:lnTo>
                  <a:lnTo>
                    <a:pt x="18" y="52"/>
                  </a:lnTo>
                  <a:lnTo>
                    <a:pt x="26" y="52"/>
                  </a:lnTo>
                  <a:lnTo>
                    <a:pt x="34" y="52"/>
                  </a:lnTo>
                  <a:lnTo>
                    <a:pt x="42" y="48"/>
                  </a:lnTo>
                  <a:lnTo>
                    <a:pt x="46" y="42"/>
                  </a:lnTo>
                  <a:lnTo>
                    <a:pt x="50" y="34"/>
                  </a:lnTo>
                  <a:lnTo>
                    <a:pt x="52" y="2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65" name="Freeform 25"/>
            <p:cNvSpPr>
              <a:spLocks/>
            </p:cNvSpPr>
            <p:nvPr/>
          </p:nvSpPr>
          <p:spPr bwMode="auto">
            <a:xfrm>
              <a:off x="3544" y="2756"/>
              <a:ext cx="52" cy="52"/>
            </a:xfrm>
            <a:custGeom>
              <a:avLst/>
              <a:gdLst/>
              <a:ahLst/>
              <a:cxnLst>
                <a:cxn ang="0">
                  <a:pos x="52" y="26"/>
                </a:cxn>
                <a:cxn ang="0">
                  <a:pos x="50" y="18"/>
                </a:cxn>
                <a:cxn ang="0">
                  <a:pos x="46" y="12"/>
                </a:cxn>
                <a:cxn ang="0">
                  <a:pos x="42" y="6"/>
                </a:cxn>
                <a:cxn ang="0">
                  <a:pos x="34" y="2"/>
                </a:cxn>
                <a:cxn ang="0">
                  <a:pos x="26" y="0"/>
                </a:cxn>
                <a:cxn ang="0">
                  <a:pos x="18" y="2"/>
                </a:cxn>
                <a:cxn ang="0">
                  <a:pos x="10" y="6"/>
                </a:cxn>
                <a:cxn ang="0">
                  <a:pos x="6" y="12"/>
                </a:cxn>
                <a:cxn ang="0">
                  <a:pos x="2" y="18"/>
                </a:cxn>
                <a:cxn ang="0">
                  <a:pos x="0" y="26"/>
                </a:cxn>
                <a:cxn ang="0">
                  <a:pos x="2" y="34"/>
                </a:cxn>
                <a:cxn ang="0">
                  <a:pos x="6" y="42"/>
                </a:cxn>
                <a:cxn ang="0">
                  <a:pos x="10" y="48"/>
                </a:cxn>
                <a:cxn ang="0">
                  <a:pos x="18" y="52"/>
                </a:cxn>
                <a:cxn ang="0">
                  <a:pos x="26" y="52"/>
                </a:cxn>
                <a:cxn ang="0">
                  <a:pos x="34" y="52"/>
                </a:cxn>
                <a:cxn ang="0">
                  <a:pos x="42" y="48"/>
                </a:cxn>
                <a:cxn ang="0">
                  <a:pos x="46" y="42"/>
                </a:cxn>
                <a:cxn ang="0">
                  <a:pos x="50" y="34"/>
                </a:cxn>
                <a:cxn ang="0">
                  <a:pos x="52" y="26"/>
                </a:cxn>
              </a:cxnLst>
              <a:rect l="0" t="0" r="r" b="b"/>
              <a:pathLst>
                <a:path w="52" h="52">
                  <a:moveTo>
                    <a:pt x="52" y="26"/>
                  </a:moveTo>
                  <a:lnTo>
                    <a:pt x="50" y="18"/>
                  </a:lnTo>
                  <a:lnTo>
                    <a:pt x="46" y="12"/>
                  </a:lnTo>
                  <a:lnTo>
                    <a:pt x="42" y="6"/>
                  </a:lnTo>
                  <a:lnTo>
                    <a:pt x="34" y="2"/>
                  </a:lnTo>
                  <a:lnTo>
                    <a:pt x="26" y="0"/>
                  </a:lnTo>
                  <a:lnTo>
                    <a:pt x="18" y="2"/>
                  </a:lnTo>
                  <a:lnTo>
                    <a:pt x="10" y="6"/>
                  </a:lnTo>
                  <a:lnTo>
                    <a:pt x="6" y="12"/>
                  </a:lnTo>
                  <a:lnTo>
                    <a:pt x="2" y="18"/>
                  </a:lnTo>
                  <a:lnTo>
                    <a:pt x="0" y="26"/>
                  </a:lnTo>
                  <a:lnTo>
                    <a:pt x="2" y="34"/>
                  </a:lnTo>
                  <a:lnTo>
                    <a:pt x="6" y="42"/>
                  </a:lnTo>
                  <a:lnTo>
                    <a:pt x="10" y="48"/>
                  </a:lnTo>
                  <a:lnTo>
                    <a:pt x="18" y="52"/>
                  </a:lnTo>
                  <a:lnTo>
                    <a:pt x="26" y="52"/>
                  </a:lnTo>
                  <a:lnTo>
                    <a:pt x="34" y="52"/>
                  </a:lnTo>
                  <a:lnTo>
                    <a:pt x="42" y="48"/>
                  </a:lnTo>
                  <a:lnTo>
                    <a:pt x="46" y="42"/>
                  </a:lnTo>
                  <a:lnTo>
                    <a:pt x="50" y="34"/>
                  </a:lnTo>
                  <a:lnTo>
                    <a:pt x="52" y="26"/>
                  </a:lnTo>
                </a:path>
              </a:pathLst>
            </a:custGeom>
            <a:noFill/>
            <a:ln w="0">
              <a:solidFill>
                <a:srgbClr val="000000"/>
              </a:solidFill>
              <a:prstDash val="solid"/>
              <a:round/>
              <a:headEnd/>
              <a:tailEnd/>
            </a:ln>
          </p:spPr>
          <p:txBody>
            <a:bodyPr>
              <a:prstTxWarp prst="textNoShape">
                <a:avLst/>
              </a:prstTxWarp>
            </a:bodyPr>
            <a:lstStyle/>
            <a:p>
              <a:endParaRPr lang="en-US"/>
            </a:p>
          </p:txBody>
        </p:sp>
        <p:sp>
          <p:nvSpPr>
            <p:cNvPr id="1443866" name="Freeform 26"/>
            <p:cNvSpPr>
              <a:spLocks/>
            </p:cNvSpPr>
            <p:nvPr/>
          </p:nvSpPr>
          <p:spPr bwMode="auto">
            <a:xfrm>
              <a:off x="3094" y="2756"/>
              <a:ext cx="52" cy="52"/>
            </a:xfrm>
            <a:custGeom>
              <a:avLst/>
              <a:gdLst/>
              <a:ahLst/>
              <a:cxnLst>
                <a:cxn ang="0">
                  <a:pos x="52" y="26"/>
                </a:cxn>
                <a:cxn ang="0">
                  <a:pos x="50" y="18"/>
                </a:cxn>
                <a:cxn ang="0">
                  <a:pos x="48" y="12"/>
                </a:cxn>
                <a:cxn ang="0">
                  <a:pos x="42" y="6"/>
                </a:cxn>
                <a:cxn ang="0">
                  <a:pos x="34" y="2"/>
                </a:cxn>
                <a:cxn ang="0">
                  <a:pos x="26" y="0"/>
                </a:cxn>
                <a:cxn ang="0">
                  <a:pos x="18" y="2"/>
                </a:cxn>
                <a:cxn ang="0">
                  <a:pos x="12" y="6"/>
                </a:cxn>
                <a:cxn ang="0">
                  <a:pos x="6" y="12"/>
                </a:cxn>
                <a:cxn ang="0">
                  <a:pos x="2" y="18"/>
                </a:cxn>
                <a:cxn ang="0">
                  <a:pos x="0" y="26"/>
                </a:cxn>
                <a:cxn ang="0">
                  <a:pos x="2" y="34"/>
                </a:cxn>
                <a:cxn ang="0">
                  <a:pos x="6" y="42"/>
                </a:cxn>
                <a:cxn ang="0">
                  <a:pos x="12" y="48"/>
                </a:cxn>
                <a:cxn ang="0">
                  <a:pos x="18" y="52"/>
                </a:cxn>
                <a:cxn ang="0">
                  <a:pos x="26" y="52"/>
                </a:cxn>
                <a:cxn ang="0">
                  <a:pos x="34" y="52"/>
                </a:cxn>
                <a:cxn ang="0">
                  <a:pos x="42" y="48"/>
                </a:cxn>
                <a:cxn ang="0">
                  <a:pos x="48" y="42"/>
                </a:cxn>
                <a:cxn ang="0">
                  <a:pos x="50" y="34"/>
                </a:cxn>
                <a:cxn ang="0">
                  <a:pos x="52" y="26"/>
                </a:cxn>
              </a:cxnLst>
              <a:rect l="0" t="0" r="r" b="b"/>
              <a:pathLst>
                <a:path w="52" h="52">
                  <a:moveTo>
                    <a:pt x="52" y="26"/>
                  </a:moveTo>
                  <a:lnTo>
                    <a:pt x="50" y="18"/>
                  </a:lnTo>
                  <a:lnTo>
                    <a:pt x="48" y="12"/>
                  </a:lnTo>
                  <a:lnTo>
                    <a:pt x="42" y="6"/>
                  </a:lnTo>
                  <a:lnTo>
                    <a:pt x="34" y="2"/>
                  </a:lnTo>
                  <a:lnTo>
                    <a:pt x="26" y="0"/>
                  </a:lnTo>
                  <a:lnTo>
                    <a:pt x="18" y="2"/>
                  </a:lnTo>
                  <a:lnTo>
                    <a:pt x="12" y="6"/>
                  </a:lnTo>
                  <a:lnTo>
                    <a:pt x="6" y="12"/>
                  </a:lnTo>
                  <a:lnTo>
                    <a:pt x="2" y="18"/>
                  </a:lnTo>
                  <a:lnTo>
                    <a:pt x="0" y="26"/>
                  </a:lnTo>
                  <a:lnTo>
                    <a:pt x="2" y="34"/>
                  </a:lnTo>
                  <a:lnTo>
                    <a:pt x="6" y="42"/>
                  </a:lnTo>
                  <a:lnTo>
                    <a:pt x="12" y="48"/>
                  </a:lnTo>
                  <a:lnTo>
                    <a:pt x="18" y="52"/>
                  </a:lnTo>
                  <a:lnTo>
                    <a:pt x="26" y="52"/>
                  </a:lnTo>
                  <a:lnTo>
                    <a:pt x="34" y="52"/>
                  </a:lnTo>
                  <a:lnTo>
                    <a:pt x="42" y="48"/>
                  </a:lnTo>
                  <a:lnTo>
                    <a:pt x="48" y="42"/>
                  </a:lnTo>
                  <a:lnTo>
                    <a:pt x="50" y="34"/>
                  </a:lnTo>
                  <a:lnTo>
                    <a:pt x="52" y="2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67" name="Freeform 27"/>
            <p:cNvSpPr>
              <a:spLocks/>
            </p:cNvSpPr>
            <p:nvPr/>
          </p:nvSpPr>
          <p:spPr bwMode="auto">
            <a:xfrm>
              <a:off x="3094" y="2756"/>
              <a:ext cx="52" cy="52"/>
            </a:xfrm>
            <a:custGeom>
              <a:avLst/>
              <a:gdLst/>
              <a:ahLst/>
              <a:cxnLst>
                <a:cxn ang="0">
                  <a:pos x="52" y="26"/>
                </a:cxn>
                <a:cxn ang="0">
                  <a:pos x="50" y="18"/>
                </a:cxn>
                <a:cxn ang="0">
                  <a:pos x="48" y="12"/>
                </a:cxn>
                <a:cxn ang="0">
                  <a:pos x="42" y="6"/>
                </a:cxn>
                <a:cxn ang="0">
                  <a:pos x="34" y="2"/>
                </a:cxn>
                <a:cxn ang="0">
                  <a:pos x="26" y="0"/>
                </a:cxn>
                <a:cxn ang="0">
                  <a:pos x="18" y="2"/>
                </a:cxn>
                <a:cxn ang="0">
                  <a:pos x="12" y="6"/>
                </a:cxn>
                <a:cxn ang="0">
                  <a:pos x="6" y="12"/>
                </a:cxn>
                <a:cxn ang="0">
                  <a:pos x="2" y="18"/>
                </a:cxn>
                <a:cxn ang="0">
                  <a:pos x="0" y="26"/>
                </a:cxn>
                <a:cxn ang="0">
                  <a:pos x="2" y="34"/>
                </a:cxn>
                <a:cxn ang="0">
                  <a:pos x="6" y="42"/>
                </a:cxn>
                <a:cxn ang="0">
                  <a:pos x="12" y="48"/>
                </a:cxn>
                <a:cxn ang="0">
                  <a:pos x="18" y="52"/>
                </a:cxn>
                <a:cxn ang="0">
                  <a:pos x="26" y="52"/>
                </a:cxn>
                <a:cxn ang="0">
                  <a:pos x="34" y="52"/>
                </a:cxn>
                <a:cxn ang="0">
                  <a:pos x="42" y="48"/>
                </a:cxn>
                <a:cxn ang="0">
                  <a:pos x="48" y="42"/>
                </a:cxn>
                <a:cxn ang="0">
                  <a:pos x="50" y="34"/>
                </a:cxn>
                <a:cxn ang="0">
                  <a:pos x="52" y="26"/>
                </a:cxn>
              </a:cxnLst>
              <a:rect l="0" t="0" r="r" b="b"/>
              <a:pathLst>
                <a:path w="52" h="52">
                  <a:moveTo>
                    <a:pt x="52" y="26"/>
                  </a:moveTo>
                  <a:lnTo>
                    <a:pt x="50" y="18"/>
                  </a:lnTo>
                  <a:lnTo>
                    <a:pt x="48" y="12"/>
                  </a:lnTo>
                  <a:lnTo>
                    <a:pt x="42" y="6"/>
                  </a:lnTo>
                  <a:lnTo>
                    <a:pt x="34" y="2"/>
                  </a:lnTo>
                  <a:lnTo>
                    <a:pt x="26" y="0"/>
                  </a:lnTo>
                  <a:lnTo>
                    <a:pt x="18" y="2"/>
                  </a:lnTo>
                  <a:lnTo>
                    <a:pt x="12" y="6"/>
                  </a:lnTo>
                  <a:lnTo>
                    <a:pt x="6" y="12"/>
                  </a:lnTo>
                  <a:lnTo>
                    <a:pt x="2" y="18"/>
                  </a:lnTo>
                  <a:lnTo>
                    <a:pt x="0" y="26"/>
                  </a:lnTo>
                  <a:lnTo>
                    <a:pt x="2" y="34"/>
                  </a:lnTo>
                  <a:lnTo>
                    <a:pt x="6" y="42"/>
                  </a:lnTo>
                  <a:lnTo>
                    <a:pt x="12" y="48"/>
                  </a:lnTo>
                  <a:lnTo>
                    <a:pt x="18" y="52"/>
                  </a:lnTo>
                  <a:lnTo>
                    <a:pt x="26" y="52"/>
                  </a:lnTo>
                  <a:lnTo>
                    <a:pt x="34" y="52"/>
                  </a:lnTo>
                  <a:lnTo>
                    <a:pt x="42" y="48"/>
                  </a:lnTo>
                  <a:lnTo>
                    <a:pt x="48" y="42"/>
                  </a:lnTo>
                  <a:lnTo>
                    <a:pt x="50" y="34"/>
                  </a:lnTo>
                  <a:lnTo>
                    <a:pt x="52" y="26"/>
                  </a:lnTo>
                </a:path>
              </a:pathLst>
            </a:custGeom>
            <a:noFill/>
            <a:ln w="0">
              <a:solidFill>
                <a:srgbClr val="000000"/>
              </a:solidFill>
              <a:prstDash val="solid"/>
              <a:round/>
              <a:headEnd/>
              <a:tailEnd/>
            </a:ln>
          </p:spPr>
          <p:txBody>
            <a:bodyPr>
              <a:prstTxWarp prst="textNoShape">
                <a:avLst/>
              </a:prstTxWarp>
            </a:bodyPr>
            <a:lstStyle/>
            <a:p>
              <a:endParaRPr lang="en-US"/>
            </a:p>
          </p:txBody>
        </p:sp>
        <p:sp>
          <p:nvSpPr>
            <p:cNvPr id="1443868" name="Freeform 28"/>
            <p:cNvSpPr>
              <a:spLocks/>
            </p:cNvSpPr>
            <p:nvPr/>
          </p:nvSpPr>
          <p:spPr bwMode="auto">
            <a:xfrm>
              <a:off x="2682" y="2756"/>
              <a:ext cx="52" cy="52"/>
            </a:xfrm>
            <a:custGeom>
              <a:avLst/>
              <a:gdLst/>
              <a:ahLst/>
              <a:cxnLst>
                <a:cxn ang="0">
                  <a:pos x="52" y="26"/>
                </a:cxn>
                <a:cxn ang="0">
                  <a:pos x="50" y="18"/>
                </a:cxn>
                <a:cxn ang="0">
                  <a:pos x="48" y="12"/>
                </a:cxn>
                <a:cxn ang="0">
                  <a:pos x="42" y="6"/>
                </a:cxn>
                <a:cxn ang="0">
                  <a:pos x="34" y="2"/>
                </a:cxn>
                <a:cxn ang="0">
                  <a:pos x="26" y="0"/>
                </a:cxn>
                <a:cxn ang="0">
                  <a:pos x="18" y="2"/>
                </a:cxn>
                <a:cxn ang="0">
                  <a:pos x="12" y="6"/>
                </a:cxn>
                <a:cxn ang="0">
                  <a:pos x="6" y="12"/>
                </a:cxn>
                <a:cxn ang="0">
                  <a:pos x="2" y="18"/>
                </a:cxn>
                <a:cxn ang="0">
                  <a:pos x="0" y="26"/>
                </a:cxn>
                <a:cxn ang="0">
                  <a:pos x="2" y="34"/>
                </a:cxn>
                <a:cxn ang="0">
                  <a:pos x="6" y="42"/>
                </a:cxn>
                <a:cxn ang="0">
                  <a:pos x="12" y="48"/>
                </a:cxn>
                <a:cxn ang="0">
                  <a:pos x="18" y="52"/>
                </a:cxn>
                <a:cxn ang="0">
                  <a:pos x="26" y="52"/>
                </a:cxn>
                <a:cxn ang="0">
                  <a:pos x="34" y="52"/>
                </a:cxn>
                <a:cxn ang="0">
                  <a:pos x="42" y="48"/>
                </a:cxn>
                <a:cxn ang="0">
                  <a:pos x="48" y="42"/>
                </a:cxn>
                <a:cxn ang="0">
                  <a:pos x="50" y="34"/>
                </a:cxn>
                <a:cxn ang="0">
                  <a:pos x="52" y="26"/>
                </a:cxn>
              </a:cxnLst>
              <a:rect l="0" t="0" r="r" b="b"/>
              <a:pathLst>
                <a:path w="52" h="52">
                  <a:moveTo>
                    <a:pt x="52" y="26"/>
                  </a:moveTo>
                  <a:lnTo>
                    <a:pt x="50" y="18"/>
                  </a:lnTo>
                  <a:lnTo>
                    <a:pt x="48" y="12"/>
                  </a:lnTo>
                  <a:lnTo>
                    <a:pt x="42" y="6"/>
                  </a:lnTo>
                  <a:lnTo>
                    <a:pt x="34" y="2"/>
                  </a:lnTo>
                  <a:lnTo>
                    <a:pt x="26" y="0"/>
                  </a:lnTo>
                  <a:lnTo>
                    <a:pt x="18" y="2"/>
                  </a:lnTo>
                  <a:lnTo>
                    <a:pt x="12" y="6"/>
                  </a:lnTo>
                  <a:lnTo>
                    <a:pt x="6" y="12"/>
                  </a:lnTo>
                  <a:lnTo>
                    <a:pt x="2" y="18"/>
                  </a:lnTo>
                  <a:lnTo>
                    <a:pt x="0" y="26"/>
                  </a:lnTo>
                  <a:lnTo>
                    <a:pt x="2" y="34"/>
                  </a:lnTo>
                  <a:lnTo>
                    <a:pt x="6" y="42"/>
                  </a:lnTo>
                  <a:lnTo>
                    <a:pt x="12" y="48"/>
                  </a:lnTo>
                  <a:lnTo>
                    <a:pt x="18" y="52"/>
                  </a:lnTo>
                  <a:lnTo>
                    <a:pt x="26" y="52"/>
                  </a:lnTo>
                  <a:lnTo>
                    <a:pt x="34" y="52"/>
                  </a:lnTo>
                  <a:lnTo>
                    <a:pt x="42" y="48"/>
                  </a:lnTo>
                  <a:lnTo>
                    <a:pt x="48" y="42"/>
                  </a:lnTo>
                  <a:lnTo>
                    <a:pt x="50" y="34"/>
                  </a:lnTo>
                  <a:lnTo>
                    <a:pt x="52" y="2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69" name="Freeform 29"/>
            <p:cNvSpPr>
              <a:spLocks/>
            </p:cNvSpPr>
            <p:nvPr/>
          </p:nvSpPr>
          <p:spPr bwMode="auto">
            <a:xfrm>
              <a:off x="2682" y="2756"/>
              <a:ext cx="52" cy="52"/>
            </a:xfrm>
            <a:custGeom>
              <a:avLst/>
              <a:gdLst/>
              <a:ahLst/>
              <a:cxnLst>
                <a:cxn ang="0">
                  <a:pos x="52" y="26"/>
                </a:cxn>
                <a:cxn ang="0">
                  <a:pos x="50" y="18"/>
                </a:cxn>
                <a:cxn ang="0">
                  <a:pos x="48" y="12"/>
                </a:cxn>
                <a:cxn ang="0">
                  <a:pos x="42" y="6"/>
                </a:cxn>
                <a:cxn ang="0">
                  <a:pos x="34" y="2"/>
                </a:cxn>
                <a:cxn ang="0">
                  <a:pos x="26" y="0"/>
                </a:cxn>
                <a:cxn ang="0">
                  <a:pos x="18" y="2"/>
                </a:cxn>
                <a:cxn ang="0">
                  <a:pos x="12" y="6"/>
                </a:cxn>
                <a:cxn ang="0">
                  <a:pos x="6" y="12"/>
                </a:cxn>
                <a:cxn ang="0">
                  <a:pos x="2" y="18"/>
                </a:cxn>
                <a:cxn ang="0">
                  <a:pos x="0" y="26"/>
                </a:cxn>
                <a:cxn ang="0">
                  <a:pos x="2" y="34"/>
                </a:cxn>
                <a:cxn ang="0">
                  <a:pos x="6" y="42"/>
                </a:cxn>
                <a:cxn ang="0">
                  <a:pos x="12" y="48"/>
                </a:cxn>
                <a:cxn ang="0">
                  <a:pos x="18" y="52"/>
                </a:cxn>
                <a:cxn ang="0">
                  <a:pos x="26" y="52"/>
                </a:cxn>
                <a:cxn ang="0">
                  <a:pos x="34" y="52"/>
                </a:cxn>
                <a:cxn ang="0">
                  <a:pos x="42" y="48"/>
                </a:cxn>
                <a:cxn ang="0">
                  <a:pos x="48" y="42"/>
                </a:cxn>
                <a:cxn ang="0">
                  <a:pos x="50" y="34"/>
                </a:cxn>
                <a:cxn ang="0">
                  <a:pos x="52" y="26"/>
                </a:cxn>
              </a:cxnLst>
              <a:rect l="0" t="0" r="r" b="b"/>
              <a:pathLst>
                <a:path w="52" h="52">
                  <a:moveTo>
                    <a:pt x="52" y="26"/>
                  </a:moveTo>
                  <a:lnTo>
                    <a:pt x="50" y="18"/>
                  </a:lnTo>
                  <a:lnTo>
                    <a:pt x="48" y="12"/>
                  </a:lnTo>
                  <a:lnTo>
                    <a:pt x="42" y="6"/>
                  </a:lnTo>
                  <a:lnTo>
                    <a:pt x="34" y="2"/>
                  </a:lnTo>
                  <a:lnTo>
                    <a:pt x="26" y="0"/>
                  </a:lnTo>
                  <a:lnTo>
                    <a:pt x="18" y="2"/>
                  </a:lnTo>
                  <a:lnTo>
                    <a:pt x="12" y="6"/>
                  </a:lnTo>
                  <a:lnTo>
                    <a:pt x="6" y="12"/>
                  </a:lnTo>
                  <a:lnTo>
                    <a:pt x="2" y="18"/>
                  </a:lnTo>
                  <a:lnTo>
                    <a:pt x="0" y="26"/>
                  </a:lnTo>
                  <a:lnTo>
                    <a:pt x="2" y="34"/>
                  </a:lnTo>
                  <a:lnTo>
                    <a:pt x="6" y="42"/>
                  </a:lnTo>
                  <a:lnTo>
                    <a:pt x="12" y="48"/>
                  </a:lnTo>
                  <a:lnTo>
                    <a:pt x="18" y="52"/>
                  </a:lnTo>
                  <a:lnTo>
                    <a:pt x="26" y="52"/>
                  </a:lnTo>
                  <a:lnTo>
                    <a:pt x="34" y="52"/>
                  </a:lnTo>
                  <a:lnTo>
                    <a:pt x="42" y="48"/>
                  </a:lnTo>
                  <a:lnTo>
                    <a:pt x="48" y="42"/>
                  </a:lnTo>
                  <a:lnTo>
                    <a:pt x="50" y="34"/>
                  </a:lnTo>
                  <a:lnTo>
                    <a:pt x="52" y="26"/>
                  </a:lnTo>
                </a:path>
              </a:pathLst>
            </a:custGeom>
            <a:noFill/>
            <a:ln w="0">
              <a:solidFill>
                <a:srgbClr val="000000"/>
              </a:solidFill>
              <a:prstDash val="solid"/>
              <a:round/>
              <a:headEnd/>
              <a:tailEnd/>
            </a:ln>
          </p:spPr>
          <p:txBody>
            <a:bodyPr>
              <a:prstTxWarp prst="textNoShape">
                <a:avLst/>
              </a:prstTxWarp>
            </a:bodyPr>
            <a:lstStyle/>
            <a:p>
              <a:endParaRPr lang="en-US"/>
            </a:p>
          </p:txBody>
        </p:sp>
        <p:sp>
          <p:nvSpPr>
            <p:cNvPr id="1443870" name="Freeform 30"/>
            <p:cNvSpPr>
              <a:spLocks/>
            </p:cNvSpPr>
            <p:nvPr/>
          </p:nvSpPr>
          <p:spPr bwMode="auto">
            <a:xfrm>
              <a:off x="2232" y="2756"/>
              <a:ext cx="52" cy="52"/>
            </a:xfrm>
            <a:custGeom>
              <a:avLst/>
              <a:gdLst/>
              <a:ahLst/>
              <a:cxnLst>
                <a:cxn ang="0">
                  <a:pos x="52" y="26"/>
                </a:cxn>
                <a:cxn ang="0">
                  <a:pos x="52" y="18"/>
                </a:cxn>
                <a:cxn ang="0">
                  <a:pos x="48" y="12"/>
                </a:cxn>
                <a:cxn ang="0">
                  <a:pos x="42" y="6"/>
                </a:cxn>
                <a:cxn ang="0">
                  <a:pos x="34" y="2"/>
                </a:cxn>
                <a:cxn ang="0">
                  <a:pos x="26" y="0"/>
                </a:cxn>
                <a:cxn ang="0">
                  <a:pos x="18" y="2"/>
                </a:cxn>
                <a:cxn ang="0">
                  <a:pos x="12" y="6"/>
                </a:cxn>
                <a:cxn ang="0">
                  <a:pos x="6" y="12"/>
                </a:cxn>
                <a:cxn ang="0">
                  <a:pos x="2" y="18"/>
                </a:cxn>
                <a:cxn ang="0">
                  <a:pos x="0" y="26"/>
                </a:cxn>
                <a:cxn ang="0">
                  <a:pos x="2" y="34"/>
                </a:cxn>
                <a:cxn ang="0">
                  <a:pos x="6" y="42"/>
                </a:cxn>
                <a:cxn ang="0">
                  <a:pos x="12" y="48"/>
                </a:cxn>
                <a:cxn ang="0">
                  <a:pos x="18" y="52"/>
                </a:cxn>
                <a:cxn ang="0">
                  <a:pos x="26" y="52"/>
                </a:cxn>
                <a:cxn ang="0">
                  <a:pos x="34" y="52"/>
                </a:cxn>
                <a:cxn ang="0">
                  <a:pos x="42" y="48"/>
                </a:cxn>
                <a:cxn ang="0">
                  <a:pos x="48" y="42"/>
                </a:cxn>
                <a:cxn ang="0">
                  <a:pos x="52" y="34"/>
                </a:cxn>
                <a:cxn ang="0">
                  <a:pos x="52" y="26"/>
                </a:cxn>
              </a:cxnLst>
              <a:rect l="0" t="0" r="r" b="b"/>
              <a:pathLst>
                <a:path w="52" h="52">
                  <a:moveTo>
                    <a:pt x="52" y="26"/>
                  </a:moveTo>
                  <a:lnTo>
                    <a:pt x="52" y="18"/>
                  </a:lnTo>
                  <a:lnTo>
                    <a:pt x="48" y="12"/>
                  </a:lnTo>
                  <a:lnTo>
                    <a:pt x="42" y="6"/>
                  </a:lnTo>
                  <a:lnTo>
                    <a:pt x="34" y="2"/>
                  </a:lnTo>
                  <a:lnTo>
                    <a:pt x="26" y="0"/>
                  </a:lnTo>
                  <a:lnTo>
                    <a:pt x="18" y="2"/>
                  </a:lnTo>
                  <a:lnTo>
                    <a:pt x="12" y="6"/>
                  </a:lnTo>
                  <a:lnTo>
                    <a:pt x="6" y="12"/>
                  </a:lnTo>
                  <a:lnTo>
                    <a:pt x="2" y="18"/>
                  </a:lnTo>
                  <a:lnTo>
                    <a:pt x="0" y="26"/>
                  </a:lnTo>
                  <a:lnTo>
                    <a:pt x="2" y="34"/>
                  </a:lnTo>
                  <a:lnTo>
                    <a:pt x="6" y="42"/>
                  </a:lnTo>
                  <a:lnTo>
                    <a:pt x="12" y="48"/>
                  </a:lnTo>
                  <a:lnTo>
                    <a:pt x="18" y="52"/>
                  </a:lnTo>
                  <a:lnTo>
                    <a:pt x="26" y="52"/>
                  </a:lnTo>
                  <a:lnTo>
                    <a:pt x="34" y="52"/>
                  </a:lnTo>
                  <a:lnTo>
                    <a:pt x="42" y="48"/>
                  </a:lnTo>
                  <a:lnTo>
                    <a:pt x="48" y="42"/>
                  </a:lnTo>
                  <a:lnTo>
                    <a:pt x="52" y="34"/>
                  </a:lnTo>
                  <a:lnTo>
                    <a:pt x="52" y="2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71" name="Freeform 31"/>
            <p:cNvSpPr>
              <a:spLocks/>
            </p:cNvSpPr>
            <p:nvPr/>
          </p:nvSpPr>
          <p:spPr bwMode="auto">
            <a:xfrm>
              <a:off x="2232" y="2756"/>
              <a:ext cx="52" cy="52"/>
            </a:xfrm>
            <a:custGeom>
              <a:avLst/>
              <a:gdLst/>
              <a:ahLst/>
              <a:cxnLst>
                <a:cxn ang="0">
                  <a:pos x="52" y="26"/>
                </a:cxn>
                <a:cxn ang="0">
                  <a:pos x="52" y="18"/>
                </a:cxn>
                <a:cxn ang="0">
                  <a:pos x="48" y="12"/>
                </a:cxn>
                <a:cxn ang="0">
                  <a:pos x="42" y="6"/>
                </a:cxn>
                <a:cxn ang="0">
                  <a:pos x="34" y="2"/>
                </a:cxn>
                <a:cxn ang="0">
                  <a:pos x="26" y="0"/>
                </a:cxn>
                <a:cxn ang="0">
                  <a:pos x="18" y="2"/>
                </a:cxn>
                <a:cxn ang="0">
                  <a:pos x="12" y="6"/>
                </a:cxn>
                <a:cxn ang="0">
                  <a:pos x="6" y="12"/>
                </a:cxn>
                <a:cxn ang="0">
                  <a:pos x="2" y="18"/>
                </a:cxn>
                <a:cxn ang="0">
                  <a:pos x="0" y="26"/>
                </a:cxn>
                <a:cxn ang="0">
                  <a:pos x="2" y="34"/>
                </a:cxn>
                <a:cxn ang="0">
                  <a:pos x="6" y="42"/>
                </a:cxn>
                <a:cxn ang="0">
                  <a:pos x="12" y="48"/>
                </a:cxn>
                <a:cxn ang="0">
                  <a:pos x="18" y="52"/>
                </a:cxn>
                <a:cxn ang="0">
                  <a:pos x="26" y="52"/>
                </a:cxn>
                <a:cxn ang="0">
                  <a:pos x="34" y="52"/>
                </a:cxn>
                <a:cxn ang="0">
                  <a:pos x="42" y="48"/>
                </a:cxn>
                <a:cxn ang="0">
                  <a:pos x="48" y="42"/>
                </a:cxn>
                <a:cxn ang="0">
                  <a:pos x="52" y="34"/>
                </a:cxn>
                <a:cxn ang="0">
                  <a:pos x="52" y="26"/>
                </a:cxn>
              </a:cxnLst>
              <a:rect l="0" t="0" r="r" b="b"/>
              <a:pathLst>
                <a:path w="52" h="52">
                  <a:moveTo>
                    <a:pt x="52" y="26"/>
                  </a:moveTo>
                  <a:lnTo>
                    <a:pt x="52" y="18"/>
                  </a:lnTo>
                  <a:lnTo>
                    <a:pt x="48" y="12"/>
                  </a:lnTo>
                  <a:lnTo>
                    <a:pt x="42" y="6"/>
                  </a:lnTo>
                  <a:lnTo>
                    <a:pt x="34" y="2"/>
                  </a:lnTo>
                  <a:lnTo>
                    <a:pt x="26" y="0"/>
                  </a:lnTo>
                  <a:lnTo>
                    <a:pt x="18" y="2"/>
                  </a:lnTo>
                  <a:lnTo>
                    <a:pt x="12" y="6"/>
                  </a:lnTo>
                  <a:lnTo>
                    <a:pt x="6" y="12"/>
                  </a:lnTo>
                  <a:lnTo>
                    <a:pt x="2" y="18"/>
                  </a:lnTo>
                  <a:lnTo>
                    <a:pt x="0" y="26"/>
                  </a:lnTo>
                  <a:lnTo>
                    <a:pt x="2" y="34"/>
                  </a:lnTo>
                  <a:lnTo>
                    <a:pt x="6" y="42"/>
                  </a:lnTo>
                  <a:lnTo>
                    <a:pt x="12" y="48"/>
                  </a:lnTo>
                  <a:lnTo>
                    <a:pt x="18" y="52"/>
                  </a:lnTo>
                  <a:lnTo>
                    <a:pt x="26" y="52"/>
                  </a:lnTo>
                  <a:lnTo>
                    <a:pt x="34" y="52"/>
                  </a:lnTo>
                  <a:lnTo>
                    <a:pt x="42" y="48"/>
                  </a:lnTo>
                  <a:lnTo>
                    <a:pt x="48" y="42"/>
                  </a:lnTo>
                  <a:lnTo>
                    <a:pt x="52" y="34"/>
                  </a:lnTo>
                  <a:lnTo>
                    <a:pt x="52" y="26"/>
                  </a:lnTo>
                </a:path>
              </a:pathLst>
            </a:custGeom>
            <a:noFill/>
            <a:ln w="0">
              <a:solidFill>
                <a:srgbClr val="000000"/>
              </a:solidFill>
              <a:prstDash val="solid"/>
              <a:round/>
              <a:headEnd/>
              <a:tailEnd/>
            </a:ln>
          </p:spPr>
          <p:txBody>
            <a:bodyPr>
              <a:prstTxWarp prst="textNoShape">
                <a:avLst/>
              </a:prstTxWarp>
            </a:bodyPr>
            <a:lstStyle/>
            <a:p>
              <a:endParaRPr lang="en-US"/>
            </a:p>
          </p:txBody>
        </p:sp>
        <p:sp>
          <p:nvSpPr>
            <p:cNvPr id="1443872" name="Freeform 32"/>
            <p:cNvSpPr>
              <a:spLocks noEditPoints="1"/>
            </p:cNvSpPr>
            <p:nvPr/>
          </p:nvSpPr>
          <p:spPr bwMode="auto">
            <a:xfrm>
              <a:off x="2242" y="2834"/>
              <a:ext cx="24" cy="38"/>
            </a:xfrm>
            <a:custGeom>
              <a:avLst/>
              <a:gdLst/>
              <a:ahLst/>
              <a:cxnLst>
                <a:cxn ang="0">
                  <a:pos x="0" y="20"/>
                </a:cxn>
                <a:cxn ang="0">
                  <a:pos x="0" y="14"/>
                </a:cxn>
                <a:cxn ang="0">
                  <a:pos x="2" y="8"/>
                </a:cxn>
                <a:cxn ang="0">
                  <a:pos x="4" y="4"/>
                </a:cxn>
                <a:cxn ang="0">
                  <a:pos x="8" y="2"/>
                </a:cxn>
                <a:cxn ang="0">
                  <a:pos x="10" y="0"/>
                </a:cxn>
                <a:cxn ang="0">
                  <a:pos x="12" y="0"/>
                </a:cxn>
                <a:cxn ang="0">
                  <a:pos x="16" y="0"/>
                </a:cxn>
                <a:cxn ang="0">
                  <a:pos x="20" y="4"/>
                </a:cxn>
                <a:cxn ang="0">
                  <a:pos x="22" y="10"/>
                </a:cxn>
                <a:cxn ang="0">
                  <a:pos x="24" y="18"/>
                </a:cxn>
                <a:cxn ang="0">
                  <a:pos x="24" y="24"/>
                </a:cxn>
                <a:cxn ang="0">
                  <a:pos x="22" y="30"/>
                </a:cxn>
                <a:cxn ang="0">
                  <a:pos x="20" y="34"/>
                </a:cxn>
                <a:cxn ang="0">
                  <a:pos x="18" y="36"/>
                </a:cxn>
                <a:cxn ang="0">
                  <a:pos x="14" y="38"/>
                </a:cxn>
                <a:cxn ang="0">
                  <a:pos x="12" y="38"/>
                </a:cxn>
                <a:cxn ang="0">
                  <a:pos x="8" y="38"/>
                </a:cxn>
                <a:cxn ang="0">
                  <a:pos x="6" y="36"/>
                </a:cxn>
                <a:cxn ang="0">
                  <a:pos x="4" y="32"/>
                </a:cxn>
                <a:cxn ang="0">
                  <a:pos x="2" y="26"/>
                </a:cxn>
                <a:cxn ang="0">
                  <a:pos x="0" y="20"/>
                </a:cxn>
                <a:cxn ang="0">
                  <a:pos x="6" y="20"/>
                </a:cxn>
                <a:cxn ang="0">
                  <a:pos x="6" y="26"/>
                </a:cxn>
                <a:cxn ang="0">
                  <a:pos x="8" y="32"/>
                </a:cxn>
                <a:cxn ang="0">
                  <a:pos x="10" y="36"/>
                </a:cxn>
                <a:cxn ang="0">
                  <a:pos x="12" y="36"/>
                </a:cxn>
                <a:cxn ang="0">
                  <a:pos x="14" y="36"/>
                </a:cxn>
                <a:cxn ang="0">
                  <a:pos x="14" y="36"/>
                </a:cxn>
                <a:cxn ang="0">
                  <a:pos x="16" y="34"/>
                </a:cxn>
                <a:cxn ang="0">
                  <a:pos x="18" y="30"/>
                </a:cxn>
                <a:cxn ang="0">
                  <a:pos x="18" y="26"/>
                </a:cxn>
                <a:cxn ang="0">
                  <a:pos x="18" y="18"/>
                </a:cxn>
                <a:cxn ang="0">
                  <a:pos x="18" y="12"/>
                </a:cxn>
                <a:cxn ang="0">
                  <a:pos x="18" y="6"/>
                </a:cxn>
                <a:cxn ang="0">
                  <a:pos x="16" y="4"/>
                </a:cxn>
                <a:cxn ang="0">
                  <a:pos x="14" y="2"/>
                </a:cxn>
                <a:cxn ang="0">
                  <a:pos x="14" y="2"/>
                </a:cxn>
                <a:cxn ang="0">
                  <a:pos x="12" y="2"/>
                </a:cxn>
                <a:cxn ang="0">
                  <a:pos x="10" y="2"/>
                </a:cxn>
                <a:cxn ang="0">
                  <a:pos x="8" y="4"/>
                </a:cxn>
                <a:cxn ang="0">
                  <a:pos x="8" y="6"/>
                </a:cxn>
                <a:cxn ang="0">
                  <a:pos x="6" y="10"/>
                </a:cxn>
                <a:cxn ang="0">
                  <a:pos x="6" y="16"/>
                </a:cxn>
                <a:cxn ang="0">
                  <a:pos x="6" y="20"/>
                </a:cxn>
              </a:cxnLst>
              <a:rect l="0" t="0" r="r" b="b"/>
              <a:pathLst>
                <a:path w="24" h="38">
                  <a:moveTo>
                    <a:pt x="0" y="20"/>
                  </a:moveTo>
                  <a:lnTo>
                    <a:pt x="0" y="14"/>
                  </a:lnTo>
                  <a:lnTo>
                    <a:pt x="2" y="8"/>
                  </a:lnTo>
                  <a:lnTo>
                    <a:pt x="4" y="4"/>
                  </a:lnTo>
                  <a:lnTo>
                    <a:pt x="8" y="2"/>
                  </a:lnTo>
                  <a:lnTo>
                    <a:pt x="10" y="0"/>
                  </a:lnTo>
                  <a:lnTo>
                    <a:pt x="12" y="0"/>
                  </a:lnTo>
                  <a:lnTo>
                    <a:pt x="16" y="0"/>
                  </a:lnTo>
                  <a:lnTo>
                    <a:pt x="20" y="4"/>
                  </a:lnTo>
                  <a:lnTo>
                    <a:pt x="22" y="10"/>
                  </a:lnTo>
                  <a:lnTo>
                    <a:pt x="24" y="18"/>
                  </a:lnTo>
                  <a:lnTo>
                    <a:pt x="24" y="24"/>
                  </a:lnTo>
                  <a:lnTo>
                    <a:pt x="22" y="30"/>
                  </a:lnTo>
                  <a:lnTo>
                    <a:pt x="20" y="34"/>
                  </a:lnTo>
                  <a:lnTo>
                    <a:pt x="18" y="36"/>
                  </a:lnTo>
                  <a:lnTo>
                    <a:pt x="14" y="38"/>
                  </a:lnTo>
                  <a:lnTo>
                    <a:pt x="12" y="38"/>
                  </a:lnTo>
                  <a:lnTo>
                    <a:pt x="8" y="38"/>
                  </a:lnTo>
                  <a:lnTo>
                    <a:pt x="6" y="36"/>
                  </a:lnTo>
                  <a:lnTo>
                    <a:pt x="4" y="32"/>
                  </a:lnTo>
                  <a:lnTo>
                    <a:pt x="2" y="26"/>
                  </a:lnTo>
                  <a:lnTo>
                    <a:pt x="0" y="20"/>
                  </a:lnTo>
                  <a:close/>
                  <a:moveTo>
                    <a:pt x="6" y="20"/>
                  </a:moveTo>
                  <a:lnTo>
                    <a:pt x="6" y="26"/>
                  </a:lnTo>
                  <a:lnTo>
                    <a:pt x="8" y="32"/>
                  </a:lnTo>
                  <a:lnTo>
                    <a:pt x="10" y="36"/>
                  </a:lnTo>
                  <a:lnTo>
                    <a:pt x="12" y="36"/>
                  </a:lnTo>
                  <a:lnTo>
                    <a:pt x="14" y="36"/>
                  </a:lnTo>
                  <a:lnTo>
                    <a:pt x="14" y="36"/>
                  </a:lnTo>
                  <a:lnTo>
                    <a:pt x="16" y="34"/>
                  </a:lnTo>
                  <a:lnTo>
                    <a:pt x="18" y="30"/>
                  </a:lnTo>
                  <a:lnTo>
                    <a:pt x="18" y="26"/>
                  </a:lnTo>
                  <a:lnTo>
                    <a:pt x="18" y="18"/>
                  </a:lnTo>
                  <a:lnTo>
                    <a:pt x="18" y="12"/>
                  </a:lnTo>
                  <a:lnTo>
                    <a:pt x="18" y="6"/>
                  </a:lnTo>
                  <a:lnTo>
                    <a:pt x="16" y="4"/>
                  </a:lnTo>
                  <a:lnTo>
                    <a:pt x="14" y="2"/>
                  </a:lnTo>
                  <a:lnTo>
                    <a:pt x="14" y="2"/>
                  </a:lnTo>
                  <a:lnTo>
                    <a:pt x="12" y="2"/>
                  </a:lnTo>
                  <a:lnTo>
                    <a:pt x="10" y="2"/>
                  </a:lnTo>
                  <a:lnTo>
                    <a:pt x="8" y="4"/>
                  </a:lnTo>
                  <a:lnTo>
                    <a:pt x="8" y="6"/>
                  </a:lnTo>
                  <a:lnTo>
                    <a:pt x="6" y="10"/>
                  </a:lnTo>
                  <a:lnTo>
                    <a:pt x="6" y="16"/>
                  </a:lnTo>
                  <a:lnTo>
                    <a:pt x="6" y="2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73" name="Freeform 33"/>
            <p:cNvSpPr>
              <a:spLocks/>
            </p:cNvSpPr>
            <p:nvPr/>
          </p:nvSpPr>
          <p:spPr bwMode="auto">
            <a:xfrm>
              <a:off x="2704" y="2838"/>
              <a:ext cx="14" cy="38"/>
            </a:xfrm>
            <a:custGeom>
              <a:avLst/>
              <a:gdLst/>
              <a:ahLst/>
              <a:cxnLst>
                <a:cxn ang="0">
                  <a:pos x="0" y="4"/>
                </a:cxn>
                <a:cxn ang="0">
                  <a:pos x="8" y="0"/>
                </a:cxn>
                <a:cxn ang="0">
                  <a:pos x="10" y="0"/>
                </a:cxn>
                <a:cxn ang="0">
                  <a:pos x="10" y="32"/>
                </a:cxn>
                <a:cxn ang="0">
                  <a:pos x="10" y="34"/>
                </a:cxn>
                <a:cxn ang="0">
                  <a:pos x="10" y="36"/>
                </a:cxn>
                <a:cxn ang="0">
                  <a:pos x="10" y="36"/>
                </a:cxn>
                <a:cxn ang="0">
                  <a:pos x="10" y="38"/>
                </a:cxn>
                <a:cxn ang="0">
                  <a:pos x="12" y="38"/>
                </a:cxn>
                <a:cxn ang="0">
                  <a:pos x="14" y="38"/>
                </a:cxn>
                <a:cxn ang="0">
                  <a:pos x="14" y="38"/>
                </a:cxn>
                <a:cxn ang="0">
                  <a:pos x="0" y="38"/>
                </a:cxn>
                <a:cxn ang="0">
                  <a:pos x="0" y="38"/>
                </a:cxn>
                <a:cxn ang="0">
                  <a:pos x="2" y="38"/>
                </a:cxn>
                <a:cxn ang="0">
                  <a:pos x="2" y="38"/>
                </a:cxn>
                <a:cxn ang="0">
                  <a:pos x="4" y="36"/>
                </a:cxn>
                <a:cxn ang="0">
                  <a:pos x="4" y="36"/>
                </a:cxn>
                <a:cxn ang="0">
                  <a:pos x="4" y="34"/>
                </a:cxn>
                <a:cxn ang="0">
                  <a:pos x="4" y="32"/>
                </a:cxn>
                <a:cxn ang="0">
                  <a:pos x="4" y="10"/>
                </a:cxn>
                <a:cxn ang="0">
                  <a:pos x="4" y="8"/>
                </a:cxn>
                <a:cxn ang="0">
                  <a:pos x="4" y="6"/>
                </a:cxn>
                <a:cxn ang="0">
                  <a:pos x="4" y="6"/>
                </a:cxn>
                <a:cxn ang="0">
                  <a:pos x="4" y="4"/>
                </a:cxn>
                <a:cxn ang="0">
                  <a:pos x="2" y="4"/>
                </a:cxn>
                <a:cxn ang="0">
                  <a:pos x="2" y="4"/>
                </a:cxn>
                <a:cxn ang="0">
                  <a:pos x="2" y="4"/>
                </a:cxn>
                <a:cxn ang="0">
                  <a:pos x="0" y="6"/>
                </a:cxn>
                <a:cxn ang="0">
                  <a:pos x="0" y="4"/>
                </a:cxn>
              </a:cxnLst>
              <a:rect l="0" t="0" r="r" b="b"/>
              <a:pathLst>
                <a:path w="14" h="38">
                  <a:moveTo>
                    <a:pt x="0" y="4"/>
                  </a:moveTo>
                  <a:lnTo>
                    <a:pt x="8" y="0"/>
                  </a:lnTo>
                  <a:lnTo>
                    <a:pt x="10" y="0"/>
                  </a:lnTo>
                  <a:lnTo>
                    <a:pt x="10" y="32"/>
                  </a:lnTo>
                  <a:lnTo>
                    <a:pt x="10" y="34"/>
                  </a:lnTo>
                  <a:lnTo>
                    <a:pt x="10" y="36"/>
                  </a:lnTo>
                  <a:lnTo>
                    <a:pt x="10" y="36"/>
                  </a:lnTo>
                  <a:lnTo>
                    <a:pt x="10" y="38"/>
                  </a:lnTo>
                  <a:lnTo>
                    <a:pt x="12" y="38"/>
                  </a:lnTo>
                  <a:lnTo>
                    <a:pt x="14" y="38"/>
                  </a:lnTo>
                  <a:lnTo>
                    <a:pt x="14" y="38"/>
                  </a:lnTo>
                  <a:lnTo>
                    <a:pt x="0" y="38"/>
                  </a:lnTo>
                  <a:lnTo>
                    <a:pt x="0" y="38"/>
                  </a:lnTo>
                  <a:lnTo>
                    <a:pt x="2" y="38"/>
                  </a:lnTo>
                  <a:lnTo>
                    <a:pt x="2" y="38"/>
                  </a:lnTo>
                  <a:lnTo>
                    <a:pt x="4" y="36"/>
                  </a:lnTo>
                  <a:lnTo>
                    <a:pt x="4" y="36"/>
                  </a:lnTo>
                  <a:lnTo>
                    <a:pt x="4" y="34"/>
                  </a:lnTo>
                  <a:lnTo>
                    <a:pt x="4" y="32"/>
                  </a:lnTo>
                  <a:lnTo>
                    <a:pt x="4" y="10"/>
                  </a:lnTo>
                  <a:lnTo>
                    <a:pt x="4" y="8"/>
                  </a:lnTo>
                  <a:lnTo>
                    <a:pt x="4" y="6"/>
                  </a:lnTo>
                  <a:lnTo>
                    <a:pt x="4" y="6"/>
                  </a:lnTo>
                  <a:lnTo>
                    <a:pt x="4" y="4"/>
                  </a:lnTo>
                  <a:lnTo>
                    <a:pt x="2" y="4"/>
                  </a:lnTo>
                  <a:lnTo>
                    <a:pt x="2" y="4"/>
                  </a:lnTo>
                  <a:lnTo>
                    <a:pt x="2" y="4"/>
                  </a:lnTo>
                  <a:lnTo>
                    <a:pt x="0" y="6"/>
                  </a:lnTo>
                  <a:lnTo>
                    <a:pt x="0" y="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74" name="Freeform 34"/>
            <p:cNvSpPr>
              <a:spLocks/>
            </p:cNvSpPr>
            <p:nvPr/>
          </p:nvSpPr>
          <p:spPr bwMode="auto">
            <a:xfrm>
              <a:off x="3110" y="2832"/>
              <a:ext cx="24" cy="38"/>
            </a:xfrm>
            <a:custGeom>
              <a:avLst/>
              <a:gdLst/>
              <a:ahLst/>
              <a:cxnLst>
                <a:cxn ang="0">
                  <a:pos x="24" y="30"/>
                </a:cxn>
                <a:cxn ang="0">
                  <a:pos x="22" y="38"/>
                </a:cxn>
                <a:cxn ang="0">
                  <a:pos x="0" y="38"/>
                </a:cxn>
                <a:cxn ang="0">
                  <a:pos x="0" y="36"/>
                </a:cxn>
                <a:cxn ang="0">
                  <a:pos x="6" y="30"/>
                </a:cxn>
                <a:cxn ang="0">
                  <a:pos x="10" y="26"/>
                </a:cxn>
                <a:cxn ang="0">
                  <a:pos x="14" y="22"/>
                </a:cxn>
                <a:cxn ang="0">
                  <a:pos x="16" y="16"/>
                </a:cxn>
                <a:cxn ang="0">
                  <a:pos x="18" y="12"/>
                </a:cxn>
                <a:cxn ang="0">
                  <a:pos x="16" y="8"/>
                </a:cxn>
                <a:cxn ang="0">
                  <a:pos x="16" y="6"/>
                </a:cxn>
                <a:cxn ang="0">
                  <a:pos x="12" y="4"/>
                </a:cxn>
                <a:cxn ang="0">
                  <a:pos x="10" y="4"/>
                </a:cxn>
                <a:cxn ang="0">
                  <a:pos x="8" y="4"/>
                </a:cxn>
                <a:cxn ang="0">
                  <a:pos x="4" y="6"/>
                </a:cxn>
                <a:cxn ang="0">
                  <a:pos x="2" y="8"/>
                </a:cxn>
                <a:cxn ang="0">
                  <a:pos x="2" y="10"/>
                </a:cxn>
                <a:cxn ang="0">
                  <a:pos x="0" y="10"/>
                </a:cxn>
                <a:cxn ang="0">
                  <a:pos x="2" y="6"/>
                </a:cxn>
                <a:cxn ang="0">
                  <a:pos x="4" y="2"/>
                </a:cxn>
                <a:cxn ang="0">
                  <a:pos x="8" y="0"/>
                </a:cxn>
                <a:cxn ang="0">
                  <a:pos x="12" y="0"/>
                </a:cxn>
                <a:cxn ang="0">
                  <a:pos x="16" y="0"/>
                </a:cxn>
                <a:cxn ang="0">
                  <a:pos x="20" y="2"/>
                </a:cxn>
                <a:cxn ang="0">
                  <a:pos x="22" y="6"/>
                </a:cxn>
                <a:cxn ang="0">
                  <a:pos x="22" y="10"/>
                </a:cxn>
                <a:cxn ang="0">
                  <a:pos x="22" y="12"/>
                </a:cxn>
                <a:cxn ang="0">
                  <a:pos x="20" y="14"/>
                </a:cxn>
                <a:cxn ang="0">
                  <a:pos x="18" y="20"/>
                </a:cxn>
                <a:cxn ang="0">
                  <a:pos x="14" y="24"/>
                </a:cxn>
                <a:cxn ang="0">
                  <a:pos x="10" y="28"/>
                </a:cxn>
                <a:cxn ang="0">
                  <a:pos x="8" y="32"/>
                </a:cxn>
                <a:cxn ang="0">
                  <a:pos x="6" y="34"/>
                </a:cxn>
                <a:cxn ang="0">
                  <a:pos x="16" y="34"/>
                </a:cxn>
                <a:cxn ang="0">
                  <a:pos x="18" y="34"/>
                </a:cxn>
                <a:cxn ang="0">
                  <a:pos x="20" y="34"/>
                </a:cxn>
                <a:cxn ang="0">
                  <a:pos x="20" y="32"/>
                </a:cxn>
                <a:cxn ang="0">
                  <a:pos x="22" y="32"/>
                </a:cxn>
                <a:cxn ang="0">
                  <a:pos x="22" y="32"/>
                </a:cxn>
                <a:cxn ang="0">
                  <a:pos x="24" y="30"/>
                </a:cxn>
                <a:cxn ang="0">
                  <a:pos x="24" y="30"/>
                </a:cxn>
              </a:cxnLst>
              <a:rect l="0" t="0" r="r" b="b"/>
              <a:pathLst>
                <a:path w="24" h="38">
                  <a:moveTo>
                    <a:pt x="24" y="30"/>
                  </a:moveTo>
                  <a:lnTo>
                    <a:pt x="22" y="38"/>
                  </a:lnTo>
                  <a:lnTo>
                    <a:pt x="0" y="38"/>
                  </a:lnTo>
                  <a:lnTo>
                    <a:pt x="0" y="36"/>
                  </a:lnTo>
                  <a:lnTo>
                    <a:pt x="6" y="30"/>
                  </a:lnTo>
                  <a:lnTo>
                    <a:pt x="10" y="26"/>
                  </a:lnTo>
                  <a:lnTo>
                    <a:pt x="14" y="22"/>
                  </a:lnTo>
                  <a:lnTo>
                    <a:pt x="16" y="16"/>
                  </a:lnTo>
                  <a:lnTo>
                    <a:pt x="18" y="12"/>
                  </a:lnTo>
                  <a:lnTo>
                    <a:pt x="16" y="8"/>
                  </a:lnTo>
                  <a:lnTo>
                    <a:pt x="16" y="6"/>
                  </a:lnTo>
                  <a:lnTo>
                    <a:pt x="12" y="4"/>
                  </a:lnTo>
                  <a:lnTo>
                    <a:pt x="10" y="4"/>
                  </a:lnTo>
                  <a:lnTo>
                    <a:pt x="8" y="4"/>
                  </a:lnTo>
                  <a:lnTo>
                    <a:pt x="4" y="6"/>
                  </a:lnTo>
                  <a:lnTo>
                    <a:pt x="2" y="8"/>
                  </a:lnTo>
                  <a:lnTo>
                    <a:pt x="2" y="10"/>
                  </a:lnTo>
                  <a:lnTo>
                    <a:pt x="0" y="10"/>
                  </a:lnTo>
                  <a:lnTo>
                    <a:pt x="2" y="6"/>
                  </a:lnTo>
                  <a:lnTo>
                    <a:pt x="4" y="2"/>
                  </a:lnTo>
                  <a:lnTo>
                    <a:pt x="8" y="0"/>
                  </a:lnTo>
                  <a:lnTo>
                    <a:pt x="12" y="0"/>
                  </a:lnTo>
                  <a:lnTo>
                    <a:pt x="16" y="0"/>
                  </a:lnTo>
                  <a:lnTo>
                    <a:pt x="20" y="2"/>
                  </a:lnTo>
                  <a:lnTo>
                    <a:pt x="22" y="6"/>
                  </a:lnTo>
                  <a:lnTo>
                    <a:pt x="22" y="10"/>
                  </a:lnTo>
                  <a:lnTo>
                    <a:pt x="22" y="12"/>
                  </a:lnTo>
                  <a:lnTo>
                    <a:pt x="20" y="14"/>
                  </a:lnTo>
                  <a:lnTo>
                    <a:pt x="18" y="20"/>
                  </a:lnTo>
                  <a:lnTo>
                    <a:pt x="14" y="24"/>
                  </a:lnTo>
                  <a:lnTo>
                    <a:pt x="10" y="28"/>
                  </a:lnTo>
                  <a:lnTo>
                    <a:pt x="8" y="32"/>
                  </a:lnTo>
                  <a:lnTo>
                    <a:pt x="6" y="34"/>
                  </a:lnTo>
                  <a:lnTo>
                    <a:pt x="16" y="34"/>
                  </a:lnTo>
                  <a:lnTo>
                    <a:pt x="18" y="34"/>
                  </a:lnTo>
                  <a:lnTo>
                    <a:pt x="20" y="34"/>
                  </a:lnTo>
                  <a:lnTo>
                    <a:pt x="20" y="32"/>
                  </a:lnTo>
                  <a:lnTo>
                    <a:pt x="22" y="32"/>
                  </a:lnTo>
                  <a:lnTo>
                    <a:pt x="22" y="32"/>
                  </a:lnTo>
                  <a:lnTo>
                    <a:pt x="24" y="30"/>
                  </a:lnTo>
                  <a:lnTo>
                    <a:pt x="24" y="3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75" name="Freeform 35"/>
            <p:cNvSpPr>
              <a:spLocks/>
            </p:cNvSpPr>
            <p:nvPr/>
          </p:nvSpPr>
          <p:spPr bwMode="auto">
            <a:xfrm>
              <a:off x="3564" y="2832"/>
              <a:ext cx="20" cy="38"/>
            </a:xfrm>
            <a:custGeom>
              <a:avLst/>
              <a:gdLst/>
              <a:ahLst/>
              <a:cxnLst>
                <a:cxn ang="0">
                  <a:pos x="0" y="6"/>
                </a:cxn>
                <a:cxn ang="0">
                  <a:pos x="2" y="4"/>
                </a:cxn>
                <a:cxn ang="0">
                  <a:pos x="4" y="2"/>
                </a:cxn>
                <a:cxn ang="0">
                  <a:pos x="6" y="0"/>
                </a:cxn>
                <a:cxn ang="0">
                  <a:pos x="10" y="0"/>
                </a:cxn>
                <a:cxn ang="0">
                  <a:pos x="14" y="0"/>
                </a:cxn>
                <a:cxn ang="0">
                  <a:pos x="16" y="2"/>
                </a:cxn>
                <a:cxn ang="0">
                  <a:pos x="18" y="4"/>
                </a:cxn>
                <a:cxn ang="0">
                  <a:pos x="18" y="6"/>
                </a:cxn>
                <a:cxn ang="0">
                  <a:pos x="18" y="12"/>
                </a:cxn>
                <a:cxn ang="0">
                  <a:pos x="14" y="16"/>
                </a:cxn>
                <a:cxn ang="0">
                  <a:pos x="16" y="16"/>
                </a:cxn>
                <a:cxn ang="0">
                  <a:pos x="18" y="20"/>
                </a:cxn>
                <a:cxn ang="0">
                  <a:pos x="20" y="22"/>
                </a:cxn>
                <a:cxn ang="0">
                  <a:pos x="20" y="24"/>
                </a:cxn>
                <a:cxn ang="0">
                  <a:pos x="20" y="30"/>
                </a:cxn>
                <a:cxn ang="0">
                  <a:pos x="18" y="34"/>
                </a:cxn>
                <a:cxn ang="0">
                  <a:pos x="14" y="36"/>
                </a:cxn>
                <a:cxn ang="0">
                  <a:pos x="10" y="38"/>
                </a:cxn>
                <a:cxn ang="0">
                  <a:pos x="6" y="38"/>
                </a:cxn>
                <a:cxn ang="0">
                  <a:pos x="2" y="38"/>
                </a:cxn>
                <a:cxn ang="0">
                  <a:pos x="0" y="38"/>
                </a:cxn>
                <a:cxn ang="0">
                  <a:pos x="0" y="36"/>
                </a:cxn>
                <a:cxn ang="0">
                  <a:pos x="0" y="36"/>
                </a:cxn>
                <a:cxn ang="0">
                  <a:pos x="0" y="34"/>
                </a:cxn>
                <a:cxn ang="0">
                  <a:pos x="0" y="34"/>
                </a:cxn>
                <a:cxn ang="0">
                  <a:pos x="0" y="34"/>
                </a:cxn>
                <a:cxn ang="0">
                  <a:pos x="2" y="34"/>
                </a:cxn>
                <a:cxn ang="0">
                  <a:pos x="2" y="34"/>
                </a:cxn>
                <a:cxn ang="0">
                  <a:pos x="2" y="34"/>
                </a:cxn>
                <a:cxn ang="0">
                  <a:pos x="4" y="34"/>
                </a:cxn>
                <a:cxn ang="0">
                  <a:pos x="4" y="34"/>
                </a:cxn>
                <a:cxn ang="0">
                  <a:pos x="6" y="36"/>
                </a:cxn>
                <a:cxn ang="0">
                  <a:pos x="6" y="36"/>
                </a:cxn>
                <a:cxn ang="0">
                  <a:pos x="8" y="36"/>
                </a:cxn>
                <a:cxn ang="0">
                  <a:pos x="10" y="36"/>
                </a:cxn>
                <a:cxn ang="0">
                  <a:pos x="12" y="36"/>
                </a:cxn>
                <a:cxn ang="0">
                  <a:pos x="14" y="34"/>
                </a:cxn>
                <a:cxn ang="0">
                  <a:pos x="16" y="32"/>
                </a:cxn>
                <a:cxn ang="0">
                  <a:pos x="16" y="28"/>
                </a:cxn>
                <a:cxn ang="0">
                  <a:pos x="16" y="26"/>
                </a:cxn>
                <a:cxn ang="0">
                  <a:pos x="16" y="24"/>
                </a:cxn>
                <a:cxn ang="0">
                  <a:pos x="14" y="22"/>
                </a:cxn>
                <a:cxn ang="0">
                  <a:pos x="14" y="22"/>
                </a:cxn>
                <a:cxn ang="0">
                  <a:pos x="12" y="20"/>
                </a:cxn>
                <a:cxn ang="0">
                  <a:pos x="10" y="20"/>
                </a:cxn>
                <a:cxn ang="0">
                  <a:pos x="8" y="18"/>
                </a:cxn>
                <a:cxn ang="0">
                  <a:pos x="6" y="18"/>
                </a:cxn>
                <a:cxn ang="0">
                  <a:pos x="6" y="18"/>
                </a:cxn>
                <a:cxn ang="0">
                  <a:pos x="6" y="18"/>
                </a:cxn>
                <a:cxn ang="0">
                  <a:pos x="8" y="18"/>
                </a:cxn>
                <a:cxn ang="0">
                  <a:pos x="10" y="16"/>
                </a:cxn>
                <a:cxn ang="0">
                  <a:pos x="12" y="16"/>
                </a:cxn>
                <a:cxn ang="0">
                  <a:pos x="14" y="14"/>
                </a:cxn>
                <a:cxn ang="0">
                  <a:pos x="14" y="12"/>
                </a:cxn>
                <a:cxn ang="0">
                  <a:pos x="14" y="10"/>
                </a:cxn>
                <a:cxn ang="0">
                  <a:pos x="14" y="6"/>
                </a:cxn>
                <a:cxn ang="0">
                  <a:pos x="12" y="4"/>
                </a:cxn>
                <a:cxn ang="0">
                  <a:pos x="10" y="4"/>
                </a:cxn>
                <a:cxn ang="0">
                  <a:pos x="8" y="2"/>
                </a:cxn>
                <a:cxn ang="0">
                  <a:pos x="4" y="4"/>
                </a:cxn>
                <a:cxn ang="0">
                  <a:pos x="0" y="8"/>
                </a:cxn>
                <a:cxn ang="0">
                  <a:pos x="0" y="6"/>
                </a:cxn>
              </a:cxnLst>
              <a:rect l="0" t="0" r="r" b="b"/>
              <a:pathLst>
                <a:path w="20" h="38">
                  <a:moveTo>
                    <a:pt x="0" y="6"/>
                  </a:moveTo>
                  <a:lnTo>
                    <a:pt x="2" y="4"/>
                  </a:lnTo>
                  <a:lnTo>
                    <a:pt x="4" y="2"/>
                  </a:lnTo>
                  <a:lnTo>
                    <a:pt x="6" y="0"/>
                  </a:lnTo>
                  <a:lnTo>
                    <a:pt x="10" y="0"/>
                  </a:lnTo>
                  <a:lnTo>
                    <a:pt x="14" y="0"/>
                  </a:lnTo>
                  <a:lnTo>
                    <a:pt x="16" y="2"/>
                  </a:lnTo>
                  <a:lnTo>
                    <a:pt x="18" y="4"/>
                  </a:lnTo>
                  <a:lnTo>
                    <a:pt x="18" y="6"/>
                  </a:lnTo>
                  <a:lnTo>
                    <a:pt x="18" y="12"/>
                  </a:lnTo>
                  <a:lnTo>
                    <a:pt x="14" y="16"/>
                  </a:lnTo>
                  <a:lnTo>
                    <a:pt x="16" y="16"/>
                  </a:lnTo>
                  <a:lnTo>
                    <a:pt x="18" y="20"/>
                  </a:lnTo>
                  <a:lnTo>
                    <a:pt x="20" y="22"/>
                  </a:lnTo>
                  <a:lnTo>
                    <a:pt x="20" y="24"/>
                  </a:lnTo>
                  <a:lnTo>
                    <a:pt x="20" y="30"/>
                  </a:lnTo>
                  <a:lnTo>
                    <a:pt x="18" y="34"/>
                  </a:lnTo>
                  <a:lnTo>
                    <a:pt x="14" y="36"/>
                  </a:lnTo>
                  <a:lnTo>
                    <a:pt x="10" y="38"/>
                  </a:lnTo>
                  <a:lnTo>
                    <a:pt x="6" y="38"/>
                  </a:lnTo>
                  <a:lnTo>
                    <a:pt x="2" y="38"/>
                  </a:lnTo>
                  <a:lnTo>
                    <a:pt x="0" y="38"/>
                  </a:lnTo>
                  <a:lnTo>
                    <a:pt x="0" y="36"/>
                  </a:lnTo>
                  <a:lnTo>
                    <a:pt x="0" y="36"/>
                  </a:lnTo>
                  <a:lnTo>
                    <a:pt x="0" y="34"/>
                  </a:lnTo>
                  <a:lnTo>
                    <a:pt x="0" y="34"/>
                  </a:lnTo>
                  <a:lnTo>
                    <a:pt x="0" y="34"/>
                  </a:lnTo>
                  <a:lnTo>
                    <a:pt x="2" y="34"/>
                  </a:lnTo>
                  <a:lnTo>
                    <a:pt x="2" y="34"/>
                  </a:lnTo>
                  <a:lnTo>
                    <a:pt x="2" y="34"/>
                  </a:lnTo>
                  <a:lnTo>
                    <a:pt x="4" y="34"/>
                  </a:lnTo>
                  <a:lnTo>
                    <a:pt x="4" y="34"/>
                  </a:lnTo>
                  <a:lnTo>
                    <a:pt x="6" y="36"/>
                  </a:lnTo>
                  <a:lnTo>
                    <a:pt x="6" y="36"/>
                  </a:lnTo>
                  <a:lnTo>
                    <a:pt x="8" y="36"/>
                  </a:lnTo>
                  <a:lnTo>
                    <a:pt x="10" y="36"/>
                  </a:lnTo>
                  <a:lnTo>
                    <a:pt x="12" y="36"/>
                  </a:lnTo>
                  <a:lnTo>
                    <a:pt x="14" y="34"/>
                  </a:lnTo>
                  <a:lnTo>
                    <a:pt x="16" y="32"/>
                  </a:lnTo>
                  <a:lnTo>
                    <a:pt x="16" y="28"/>
                  </a:lnTo>
                  <a:lnTo>
                    <a:pt x="16" y="26"/>
                  </a:lnTo>
                  <a:lnTo>
                    <a:pt x="16" y="24"/>
                  </a:lnTo>
                  <a:lnTo>
                    <a:pt x="14" y="22"/>
                  </a:lnTo>
                  <a:lnTo>
                    <a:pt x="14" y="22"/>
                  </a:lnTo>
                  <a:lnTo>
                    <a:pt x="12" y="20"/>
                  </a:lnTo>
                  <a:lnTo>
                    <a:pt x="10" y="20"/>
                  </a:lnTo>
                  <a:lnTo>
                    <a:pt x="8" y="18"/>
                  </a:lnTo>
                  <a:lnTo>
                    <a:pt x="6" y="18"/>
                  </a:lnTo>
                  <a:lnTo>
                    <a:pt x="6" y="18"/>
                  </a:lnTo>
                  <a:lnTo>
                    <a:pt x="6" y="18"/>
                  </a:lnTo>
                  <a:lnTo>
                    <a:pt x="8" y="18"/>
                  </a:lnTo>
                  <a:lnTo>
                    <a:pt x="10" y="16"/>
                  </a:lnTo>
                  <a:lnTo>
                    <a:pt x="12" y="16"/>
                  </a:lnTo>
                  <a:lnTo>
                    <a:pt x="14" y="14"/>
                  </a:lnTo>
                  <a:lnTo>
                    <a:pt x="14" y="12"/>
                  </a:lnTo>
                  <a:lnTo>
                    <a:pt x="14" y="10"/>
                  </a:lnTo>
                  <a:lnTo>
                    <a:pt x="14" y="6"/>
                  </a:lnTo>
                  <a:lnTo>
                    <a:pt x="12" y="4"/>
                  </a:lnTo>
                  <a:lnTo>
                    <a:pt x="10" y="4"/>
                  </a:lnTo>
                  <a:lnTo>
                    <a:pt x="8" y="2"/>
                  </a:lnTo>
                  <a:lnTo>
                    <a:pt x="4" y="4"/>
                  </a:lnTo>
                  <a:lnTo>
                    <a:pt x="0" y="8"/>
                  </a:lnTo>
                  <a:lnTo>
                    <a:pt x="0" y="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76" name="Freeform 36"/>
            <p:cNvSpPr>
              <a:spLocks/>
            </p:cNvSpPr>
            <p:nvPr/>
          </p:nvSpPr>
          <p:spPr bwMode="auto">
            <a:xfrm>
              <a:off x="2694" y="2222"/>
              <a:ext cx="44" cy="48"/>
            </a:xfrm>
            <a:custGeom>
              <a:avLst/>
              <a:gdLst/>
              <a:ahLst/>
              <a:cxnLst>
                <a:cxn ang="0">
                  <a:pos x="20" y="48"/>
                </a:cxn>
                <a:cxn ang="0">
                  <a:pos x="0" y="0"/>
                </a:cxn>
                <a:cxn ang="0">
                  <a:pos x="6" y="0"/>
                </a:cxn>
                <a:cxn ang="0">
                  <a:pos x="20" y="34"/>
                </a:cxn>
                <a:cxn ang="0">
                  <a:pos x="22" y="38"/>
                </a:cxn>
                <a:cxn ang="0">
                  <a:pos x="22" y="42"/>
                </a:cxn>
                <a:cxn ang="0">
                  <a:pos x="24" y="38"/>
                </a:cxn>
                <a:cxn ang="0">
                  <a:pos x="24" y="34"/>
                </a:cxn>
                <a:cxn ang="0">
                  <a:pos x="38" y="0"/>
                </a:cxn>
                <a:cxn ang="0">
                  <a:pos x="44" y="0"/>
                </a:cxn>
                <a:cxn ang="0">
                  <a:pos x="26" y="48"/>
                </a:cxn>
                <a:cxn ang="0">
                  <a:pos x="20" y="48"/>
                </a:cxn>
              </a:cxnLst>
              <a:rect l="0" t="0" r="r" b="b"/>
              <a:pathLst>
                <a:path w="44" h="48">
                  <a:moveTo>
                    <a:pt x="20" y="48"/>
                  </a:moveTo>
                  <a:lnTo>
                    <a:pt x="0" y="0"/>
                  </a:lnTo>
                  <a:lnTo>
                    <a:pt x="6" y="0"/>
                  </a:lnTo>
                  <a:lnTo>
                    <a:pt x="20" y="34"/>
                  </a:lnTo>
                  <a:lnTo>
                    <a:pt x="22" y="38"/>
                  </a:lnTo>
                  <a:lnTo>
                    <a:pt x="22" y="42"/>
                  </a:lnTo>
                  <a:lnTo>
                    <a:pt x="24" y="38"/>
                  </a:lnTo>
                  <a:lnTo>
                    <a:pt x="24" y="34"/>
                  </a:lnTo>
                  <a:lnTo>
                    <a:pt x="38" y="0"/>
                  </a:lnTo>
                  <a:lnTo>
                    <a:pt x="44" y="0"/>
                  </a:lnTo>
                  <a:lnTo>
                    <a:pt x="26" y="48"/>
                  </a:lnTo>
                  <a:lnTo>
                    <a:pt x="20" y="4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77" name="Freeform 37"/>
            <p:cNvSpPr>
              <a:spLocks noEditPoints="1"/>
            </p:cNvSpPr>
            <p:nvPr/>
          </p:nvSpPr>
          <p:spPr bwMode="auto">
            <a:xfrm>
              <a:off x="2744" y="2222"/>
              <a:ext cx="34" cy="48"/>
            </a:xfrm>
            <a:custGeom>
              <a:avLst/>
              <a:gdLst/>
              <a:ahLst/>
              <a:cxnLst>
                <a:cxn ang="0">
                  <a:pos x="0" y="48"/>
                </a:cxn>
                <a:cxn ang="0">
                  <a:pos x="0" y="0"/>
                </a:cxn>
                <a:cxn ang="0">
                  <a:pos x="16" y="0"/>
                </a:cxn>
                <a:cxn ang="0">
                  <a:pos x="20" y="0"/>
                </a:cxn>
                <a:cxn ang="0">
                  <a:pos x="24" y="2"/>
                </a:cxn>
                <a:cxn ang="0">
                  <a:pos x="26" y="2"/>
                </a:cxn>
                <a:cxn ang="0">
                  <a:pos x="28" y="4"/>
                </a:cxn>
                <a:cxn ang="0">
                  <a:pos x="30" y="6"/>
                </a:cxn>
                <a:cxn ang="0">
                  <a:pos x="32" y="8"/>
                </a:cxn>
                <a:cxn ang="0">
                  <a:pos x="34" y="12"/>
                </a:cxn>
                <a:cxn ang="0">
                  <a:pos x="34" y="14"/>
                </a:cxn>
                <a:cxn ang="0">
                  <a:pos x="34" y="20"/>
                </a:cxn>
                <a:cxn ang="0">
                  <a:pos x="30" y="24"/>
                </a:cxn>
                <a:cxn ang="0">
                  <a:pos x="28" y="26"/>
                </a:cxn>
                <a:cxn ang="0">
                  <a:pos x="22" y="28"/>
                </a:cxn>
                <a:cxn ang="0">
                  <a:pos x="16" y="28"/>
                </a:cxn>
                <a:cxn ang="0">
                  <a:pos x="6" y="28"/>
                </a:cxn>
                <a:cxn ang="0">
                  <a:pos x="6" y="48"/>
                </a:cxn>
                <a:cxn ang="0">
                  <a:pos x="0" y="48"/>
                </a:cxn>
                <a:cxn ang="0">
                  <a:pos x="6" y="24"/>
                </a:cxn>
                <a:cxn ang="0">
                  <a:pos x="18" y="24"/>
                </a:cxn>
                <a:cxn ang="0">
                  <a:pos x="22" y="22"/>
                </a:cxn>
                <a:cxn ang="0">
                  <a:pos x="26" y="22"/>
                </a:cxn>
                <a:cxn ang="0">
                  <a:pos x="28" y="18"/>
                </a:cxn>
                <a:cxn ang="0">
                  <a:pos x="28" y="14"/>
                </a:cxn>
                <a:cxn ang="0">
                  <a:pos x="28" y="12"/>
                </a:cxn>
                <a:cxn ang="0">
                  <a:pos x="26" y="10"/>
                </a:cxn>
                <a:cxn ang="0">
                  <a:pos x="24" y="8"/>
                </a:cxn>
                <a:cxn ang="0">
                  <a:pos x="22" y="6"/>
                </a:cxn>
                <a:cxn ang="0">
                  <a:pos x="20" y="6"/>
                </a:cxn>
                <a:cxn ang="0">
                  <a:pos x="16" y="6"/>
                </a:cxn>
                <a:cxn ang="0">
                  <a:pos x="6" y="6"/>
                </a:cxn>
                <a:cxn ang="0">
                  <a:pos x="6" y="24"/>
                </a:cxn>
              </a:cxnLst>
              <a:rect l="0" t="0" r="r" b="b"/>
              <a:pathLst>
                <a:path w="34" h="48">
                  <a:moveTo>
                    <a:pt x="0" y="48"/>
                  </a:moveTo>
                  <a:lnTo>
                    <a:pt x="0" y="0"/>
                  </a:lnTo>
                  <a:lnTo>
                    <a:pt x="16" y="0"/>
                  </a:lnTo>
                  <a:lnTo>
                    <a:pt x="20" y="0"/>
                  </a:lnTo>
                  <a:lnTo>
                    <a:pt x="24" y="2"/>
                  </a:lnTo>
                  <a:lnTo>
                    <a:pt x="26" y="2"/>
                  </a:lnTo>
                  <a:lnTo>
                    <a:pt x="28" y="4"/>
                  </a:lnTo>
                  <a:lnTo>
                    <a:pt x="30" y="6"/>
                  </a:lnTo>
                  <a:lnTo>
                    <a:pt x="32" y="8"/>
                  </a:lnTo>
                  <a:lnTo>
                    <a:pt x="34" y="12"/>
                  </a:lnTo>
                  <a:lnTo>
                    <a:pt x="34" y="14"/>
                  </a:lnTo>
                  <a:lnTo>
                    <a:pt x="34" y="20"/>
                  </a:lnTo>
                  <a:lnTo>
                    <a:pt x="30" y="24"/>
                  </a:lnTo>
                  <a:lnTo>
                    <a:pt x="28" y="26"/>
                  </a:lnTo>
                  <a:lnTo>
                    <a:pt x="22" y="28"/>
                  </a:lnTo>
                  <a:lnTo>
                    <a:pt x="16" y="28"/>
                  </a:lnTo>
                  <a:lnTo>
                    <a:pt x="6" y="28"/>
                  </a:lnTo>
                  <a:lnTo>
                    <a:pt x="6" y="48"/>
                  </a:lnTo>
                  <a:lnTo>
                    <a:pt x="0" y="48"/>
                  </a:lnTo>
                  <a:close/>
                  <a:moveTo>
                    <a:pt x="6" y="24"/>
                  </a:moveTo>
                  <a:lnTo>
                    <a:pt x="18" y="24"/>
                  </a:lnTo>
                  <a:lnTo>
                    <a:pt x="22" y="22"/>
                  </a:lnTo>
                  <a:lnTo>
                    <a:pt x="26" y="22"/>
                  </a:lnTo>
                  <a:lnTo>
                    <a:pt x="28" y="18"/>
                  </a:lnTo>
                  <a:lnTo>
                    <a:pt x="28" y="14"/>
                  </a:lnTo>
                  <a:lnTo>
                    <a:pt x="28" y="12"/>
                  </a:lnTo>
                  <a:lnTo>
                    <a:pt x="26" y="10"/>
                  </a:lnTo>
                  <a:lnTo>
                    <a:pt x="24" y="8"/>
                  </a:lnTo>
                  <a:lnTo>
                    <a:pt x="22" y="6"/>
                  </a:lnTo>
                  <a:lnTo>
                    <a:pt x="20" y="6"/>
                  </a:lnTo>
                  <a:lnTo>
                    <a:pt x="16" y="6"/>
                  </a:lnTo>
                  <a:lnTo>
                    <a:pt x="6" y="6"/>
                  </a:lnTo>
                  <a:lnTo>
                    <a:pt x="6" y="2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78" name="Rectangle 38"/>
            <p:cNvSpPr>
              <a:spLocks noChangeArrowheads="1"/>
            </p:cNvSpPr>
            <p:nvPr/>
          </p:nvSpPr>
          <p:spPr bwMode="auto">
            <a:xfrm>
              <a:off x="2802" y="2250"/>
              <a:ext cx="18" cy="6"/>
            </a:xfrm>
            <a:prstGeom prst="rect">
              <a:avLst/>
            </a:prstGeom>
            <a:solidFill>
              <a:srgbClr val="000000"/>
            </a:solidFill>
            <a:ln w="0">
              <a:solidFill>
                <a:srgbClr val="000000"/>
              </a:solidFill>
              <a:miter lim="800000"/>
              <a:headEnd/>
              <a:tailEnd/>
            </a:ln>
          </p:spPr>
          <p:txBody>
            <a:bodyPr>
              <a:prstTxWarp prst="textNoShape">
                <a:avLst/>
              </a:prstTxWarp>
            </a:bodyPr>
            <a:lstStyle/>
            <a:p>
              <a:endParaRPr lang="en-US"/>
            </a:p>
          </p:txBody>
        </p:sp>
        <p:sp>
          <p:nvSpPr>
            <p:cNvPr id="1443879" name="Freeform 39"/>
            <p:cNvSpPr>
              <a:spLocks/>
            </p:cNvSpPr>
            <p:nvPr/>
          </p:nvSpPr>
          <p:spPr bwMode="auto">
            <a:xfrm>
              <a:off x="2826" y="2232"/>
              <a:ext cx="30" cy="30"/>
            </a:xfrm>
            <a:custGeom>
              <a:avLst/>
              <a:gdLst/>
              <a:ahLst/>
              <a:cxnLst>
                <a:cxn ang="0">
                  <a:pos x="30" y="18"/>
                </a:cxn>
                <a:cxn ang="0">
                  <a:pos x="0" y="30"/>
                </a:cxn>
                <a:cxn ang="0">
                  <a:pos x="0" y="24"/>
                </a:cxn>
                <a:cxn ang="0">
                  <a:pos x="24" y="16"/>
                </a:cxn>
                <a:cxn ang="0">
                  <a:pos x="0" y="6"/>
                </a:cxn>
                <a:cxn ang="0">
                  <a:pos x="0" y="0"/>
                </a:cxn>
                <a:cxn ang="0">
                  <a:pos x="30" y="12"/>
                </a:cxn>
                <a:cxn ang="0">
                  <a:pos x="30" y="18"/>
                </a:cxn>
              </a:cxnLst>
              <a:rect l="0" t="0" r="r" b="b"/>
              <a:pathLst>
                <a:path w="30" h="30">
                  <a:moveTo>
                    <a:pt x="30" y="18"/>
                  </a:moveTo>
                  <a:lnTo>
                    <a:pt x="0" y="30"/>
                  </a:lnTo>
                  <a:lnTo>
                    <a:pt x="0" y="24"/>
                  </a:lnTo>
                  <a:lnTo>
                    <a:pt x="24" y="16"/>
                  </a:lnTo>
                  <a:lnTo>
                    <a:pt x="0" y="6"/>
                  </a:lnTo>
                  <a:lnTo>
                    <a:pt x="0" y="0"/>
                  </a:lnTo>
                  <a:lnTo>
                    <a:pt x="30" y="12"/>
                  </a:lnTo>
                  <a:lnTo>
                    <a:pt x="30"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80" name="Freeform 40"/>
            <p:cNvSpPr>
              <a:spLocks/>
            </p:cNvSpPr>
            <p:nvPr/>
          </p:nvSpPr>
          <p:spPr bwMode="auto">
            <a:xfrm>
              <a:off x="2878" y="2222"/>
              <a:ext cx="44" cy="48"/>
            </a:xfrm>
            <a:custGeom>
              <a:avLst/>
              <a:gdLst/>
              <a:ahLst/>
              <a:cxnLst>
                <a:cxn ang="0">
                  <a:pos x="20" y="48"/>
                </a:cxn>
                <a:cxn ang="0">
                  <a:pos x="0" y="0"/>
                </a:cxn>
                <a:cxn ang="0">
                  <a:pos x="8" y="0"/>
                </a:cxn>
                <a:cxn ang="0">
                  <a:pos x="20" y="34"/>
                </a:cxn>
                <a:cxn ang="0">
                  <a:pos x="22" y="38"/>
                </a:cxn>
                <a:cxn ang="0">
                  <a:pos x="22" y="42"/>
                </a:cxn>
                <a:cxn ang="0">
                  <a:pos x="24" y="38"/>
                </a:cxn>
                <a:cxn ang="0">
                  <a:pos x="26" y="34"/>
                </a:cxn>
                <a:cxn ang="0">
                  <a:pos x="38" y="0"/>
                </a:cxn>
                <a:cxn ang="0">
                  <a:pos x="44" y="0"/>
                </a:cxn>
                <a:cxn ang="0">
                  <a:pos x="26" y="48"/>
                </a:cxn>
                <a:cxn ang="0">
                  <a:pos x="20" y="48"/>
                </a:cxn>
              </a:cxnLst>
              <a:rect l="0" t="0" r="r" b="b"/>
              <a:pathLst>
                <a:path w="44" h="48">
                  <a:moveTo>
                    <a:pt x="20" y="48"/>
                  </a:moveTo>
                  <a:lnTo>
                    <a:pt x="0" y="0"/>
                  </a:lnTo>
                  <a:lnTo>
                    <a:pt x="8" y="0"/>
                  </a:lnTo>
                  <a:lnTo>
                    <a:pt x="20" y="34"/>
                  </a:lnTo>
                  <a:lnTo>
                    <a:pt x="22" y="38"/>
                  </a:lnTo>
                  <a:lnTo>
                    <a:pt x="22" y="42"/>
                  </a:lnTo>
                  <a:lnTo>
                    <a:pt x="24" y="38"/>
                  </a:lnTo>
                  <a:lnTo>
                    <a:pt x="26" y="34"/>
                  </a:lnTo>
                  <a:lnTo>
                    <a:pt x="38" y="0"/>
                  </a:lnTo>
                  <a:lnTo>
                    <a:pt x="44" y="0"/>
                  </a:lnTo>
                  <a:lnTo>
                    <a:pt x="26" y="48"/>
                  </a:lnTo>
                  <a:lnTo>
                    <a:pt x="20" y="4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81" name="Freeform 41"/>
            <p:cNvSpPr>
              <a:spLocks/>
            </p:cNvSpPr>
            <p:nvPr/>
          </p:nvSpPr>
          <p:spPr bwMode="auto">
            <a:xfrm>
              <a:off x="2946" y="2222"/>
              <a:ext cx="36" cy="48"/>
            </a:xfrm>
            <a:custGeom>
              <a:avLst/>
              <a:gdLst/>
              <a:ahLst/>
              <a:cxnLst>
                <a:cxn ang="0">
                  <a:pos x="0" y="48"/>
                </a:cxn>
                <a:cxn ang="0">
                  <a:pos x="0" y="0"/>
                </a:cxn>
                <a:cxn ang="0">
                  <a:pos x="6" y="0"/>
                </a:cxn>
                <a:cxn ang="0">
                  <a:pos x="30" y="38"/>
                </a:cxn>
                <a:cxn ang="0">
                  <a:pos x="30" y="0"/>
                </a:cxn>
                <a:cxn ang="0">
                  <a:pos x="36" y="0"/>
                </a:cxn>
                <a:cxn ang="0">
                  <a:pos x="36" y="48"/>
                </a:cxn>
                <a:cxn ang="0">
                  <a:pos x="30" y="48"/>
                </a:cxn>
                <a:cxn ang="0">
                  <a:pos x="6" y="12"/>
                </a:cxn>
                <a:cxn ang="0">
                  <a:pos x="6" y="48"/>
                </a:cxn>
                <a:cxn ang="0">
                  <a:pos x="0" y="48"/>
                </a:cxn>
              </a:cxnLst>
              <a:rect l="0" t="0" r="r" b="b"/>
              <a:pathLst>
                <a:path w="36" h="48">
                  <a:moveTo>
                    <a:pt x="0" y="48"/>
                  </a:moveTo>
                  <a:lnTo>
                    <a:pt x="0" y="0"/>
                  </a:lnTo>
                  <a:lnTo>
                    <a:pt x="6" y="0"/>
                  </a:lnTo>
                  <a:lnTo>
                    <a:pt x="30" y="38"/>
                  </a:lnTo>
                  <a:lnTo>
                    <a:pt x="30" y="0"/>
                  </a:lnTo>
                  <a:lnTo>
                    <a:pt x="36" y="0"/>
                  </a:lnTo>
                  <a:lnTo>
                    <a:pt x="36" y="48"/>
                  </a:lnTo>
                  <a:lnTo>
                    <a:pt x="30" y="48"/>
                  </a:lnTo>
                  <a:lnTo>
                    <a:pt x="6" y="12"/>
                  </a:lnTo>
                  <a:lnTo>
                    <a:pt x="6" y="48"/>
                  </a:lnTo>
                  <a:lnTo>
                    <a:pt x="0" y="4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82" name="Freeform 42"/>
            <p:cNvSpPr>
              <a:spLocks noEditPoints="1"/>
            </p:cNvSpPr>
            <p:nvPr/>
          </p:nvSpPr>
          <p:spPr bwMode="auto">
            <a:xfrm>
              <a:off x="2994" y="2222"/>
              <a:ext cx="34" cy="48"/>
            </a:xfrm>
            <a:custGeom>
              <a:avLst/>
              <a:gdLst/>
              <a:ahLst/>
              <a:cxnLst>
                <a:cxn ang="0">
                  <a:pos x="0" y="48"/>
                </a:cxn>
                <a:cxn ang="0">
                  <a:pos x="0" y="0"/>
                </a:cxn>
                <a:cxn ang="0">
                  <a:pos x="16" y="0"/>
                </a:cxn>
                <a:cxn ang="0">
                  <a:pos x="20" y="0"/>
                </a:cxn>
                <a:cxn ang="0">
                  <a:pos x="24" y="2"/>
                </a:cxn>
                <a:cxn ang="0">
                  <a:pos x="26" y="2"/>
                </a:cxn>
                <a:cxn ang="0">
                  <a:pos x="28" y="4"/>
                </a:cxn>
                <a:cxn ang="0">
                  <a:pos x="30" y="6"/>
                </a:cxn>
                <a:cxn ang="0">
                  <a:pos x="32" y="8"/>
                </a:cxn>
                <a:cxn ang="0">
                  <a:pos x="34" y="12"/>
                </a:cxn>
                <a:cxn ang="0">
                  <a:pos x="34" y="14"/>
                </a:cxn>
                <a:cxn ang="0">
                  <a:pos x="34" y="20"/>
                </a:cxn>
                <a:cxn ang="0">
                  <a:pos x="30" y="24"/>
                </a:cxn>
                <a:cxn ang="0">
                  <a:pos x="28" y="26"/>
                </a:cxn>
                <a:cxn ang="0">
                  <a:pos x="22" y="28"/>
                </a:cxn>
                <a:cxn ang="0">
                  <a:pos x="16" y="28"/>
                </a:cxn>
                <a:cxn ang="0">
                  <a:pos x="6" y="28"/>
                </a:cxn>
                <a:cxn ang="0">
                  <a:pos x="6" y="48"/>
                </a:cxn>
                <a:cxn ang="0">
                  <a:pos x="0" y="48"/>
                </a:cxn>
                <a:cxn ang="0">
                  <a:pos x="6" y="24"/>
                </a:cxn>
                <a:cxn ang="0">
                  <a:pos x="18" y="24"/>
                </a:cxn>
                <a:cxn ang="0">
                  <a:pos x="22" y="22"/>
                </a:cxn>
                <a:cxn ang="0">
                  <a:pos x="26" y="22"/>
                </a:cxn>
                <a:cxn ang="0">
                  <a:pos x="28" y="18"/>
                </a:cxn>
                <a:cxn ang="0">
                  <a:pos x="28" y="14"/>
                </a:cxn>
                <a:cxn ang="0">
                  <a:pos x="28" y="12"/>
                </a:cxn>
                <a:cxn ang="0">
                  <a:pos x="26" y="10"/>
                </a:cxn>
                <a:cxn ang="0">
                  <a:pos x="24" y="8"/>
                </a:cxn>
                <a:cxn ang="0">
                  <a:pos x="22" y="6"/>
                </a:cxn>
                <a:cxn ang="0">
                  <a:pos x="20" y="6"/>
                </a:cxn>
                <a:cxn ang="0">
                  <a:pos x="16" y="6"/>
                </a:cxn>
                <a:cxn ang="0">
                  <a:pos x="6" y="6"/>
                </a:cxn>
                <a:cxn ang="0">
                  <a:pos x="6" y="24"/>
                </a:cxn>
              </a:cxnLst>
              <a:rect l="0" t="0" r="r" b="b"/>
              <a:pathLst>
                <a:path w="34" h="48">
                  <a:moveTo>
                    <a:pt x="0" y="48"/>
                  </a:moveTo>
                  <a:lnTo>
                    <a:pt x="0" y="0"/>
                  </a:lnTo>
                  <a:lnTo>
                    <a:pt x="16" y="0"/>
                  </a:lnTo>
                  <a:lnTo>
                    <a:pt x="20" y="0"/>
                  </a:lnTo>
                  <a:lnTo>
                    <a:pt x="24" y="2"/>
                  </a:lnTo>
                  <a:lnTo>
                    <a:pt x="26" y="2"/>
                  </a:lnTo>
                  <a:lnTo>
                    <a:pt x="28" y="4"/>
                  </a:lnTo>
                  <a:lnTo>
                    <a:pt x="30" y="6"/>
                  </a:lnTo>
                  <a:lnTo>
                    <a:pt x="32" y="8"/>
                  </a:lnTo>
                  <a:lnTo>
                    <a:pt x="34" y="12"/>
                  </a:lnTo>
                  <a:lnTo>
                    <a:pt x="34" y="14"/>
                  </a:lnTo>
                  <a:lnTo>
                    <a:pt x="34" y="20"/>
                  </a:lnTo>
                  <a:lnTo>
                    <a:pt x="30" y="24"/>
                  </a:lnTo>
                  <a:lnTo>
                    <a:pt x="28" y="26"/>
                  </a:lnTo>
                  <a:lnTo>
                    <a:pt x="22" y="28"/>
                  </a:lnTo>
                  <a:lnTo>
                    <a:pt x="16" y="28"/>
                  </a:lnTo>
                  <a:lnTo>
                    <a:pt x="6" y="28"/>
                  </a:lnTo>
                  <a:lnTo>
                    <a:pt x="6" y="48"/>
                  </a:lnTo>
                  <a:lnTo>
                    <a:pt x="0" y="48"/>
                  </a:lnTo>
                  <a:close/>
                  <a:moveTo>
                    <a:pt x="6" y="24"/>
                  </a:moveTo>
                  <a:lnTo>
                    <a:pt x="18" y="24"/>
                  </a:lnTo>
                  <a:lnTo>
                    <a:pt x="22" y="22"/>
                  </a:lnTo>
                  <a:lnTo>
                    <a:pt x="26" y="22"/>
                  </a:lnTo>
                  <a:lnTo>
                    <a:pt x="28" y="18"/>
                  </a:lnTo>
                  <a:lnTo>
                    <a:pt x="28" y="14"/>
                  </a:lnTo>
                  <a:lnTo>
                    <a:pt x="28" y="12"/>
                  </a:lnTo>
                  <a:lnTo>
                    <a:pt x="26" y="10"/>
                  </a:lnTo>
                  <a:lnTo>
                    <a:pt x="24" y="8"/>
                  </a:lnTo>
                  <a:lnTo>
                    <a:pt x="22" y="6"/>
                  </a:lnTo>
                  <a:lnTo>
                    <a:pt x="20" y="6"/>
                  </a:lnTo>
                  <a:lnTo>
                    <a:pt x="16" y="6"/>
                  </a:lnTo>
                  <a:lnTo>
                    <a:pt x="6" y="6"/>
                  </a:lnTo>
                  <a:lnTo>
                    <a:pt x="6" y="2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83" name="Rectangle 43"/>
            <p:cNvSpPr>
              <a:spLocks noChangeArrowheads="1"/>
            </p:cNvSpPr>
            <p:nvPr/>
          </p:nvSpPr>
          <p:spPr bwMode="auto">
            <a:xfrm>
              <a:off x="3056" y="2264"/>
              <a:ext cx="6" cy="6"/>
            </a:xfrm>
            <a:prstGeom prst="rect">
              <a:avLst/>
            </a:prstGeom>
            <a:solidFill>
              <a:srgbClr val="000000"/>
            </a:solidFill>
            <a:ln w="0">
              <a:solidFill>
                <a:srgbClr val="000000"/>
              </a:solidFill>
              <a:miter lim="800000"/>
              <a:headEnd/>
              <a:tailEnd/>
            </a:ln>
          </p:spPr>
          <p:txBody>
            <a:bodyPr>
              <a:prstTxWarp prst="textNoShape">
                <a:avLst/>
              </a:prstTxWarp>
            </a:bodyPr>
            <a:lstStyle/>
            <a:p>
              <a:endParaRPr lang="en-US"/>
            </a:p>
          </p:txBody>
        </p:sp>
        <p:sp>
          <p:nvSpPr>
            <p:cNvPr id="1443884" name="Freeform 44"/>
            <p:cNvSpPr>
              <a:spLocks/>
            </p:cNvSpPr>
            <p:nvPr/>
          </p:nvSpPr>
          <p:spPr bwMode="auto">
            <a:xfrm>
              <a:off x="2670" y="2574"/>
              <a:ext cx="36" cy="46"/>
            </a:xfrm>
            <a:custGeom>
              <a:avLst/>
              <a:gdLst/>
              <a:ahLst/>
              <a:cxnLst>
                <a:cxn ang="0">
                  <a:pos x="0" y="46"/>
                </a:cxn>
                <a:cxn ang="0">
                  <a:pos x="0" y="0"/>
                </a:cxn>
                <a:cxn ang="0">
                  <a:pos x="8" y="0"/>
                </a:cxn>
                <a:cxn ang="0">
                  <a:pos x="30" y="36"/>
                </a:cxn>
                <a:cxn ang="0">
                  <a:pos x="30" y="0"/>
                </a:cxn>
                <a:cxn ang="0">
                  <a:pos x="36" y="0"/>
                </a:cxn>
                <a:cxn ang="0">
                  <a:pos x="36" y="46"/>
                </a:cxn>
                <a:cxn ang="0">
                  <a:pos x="30" y="46"/>
                </a:cxn>
                <a:cxn ang="0">
                  <a:pos x="6" y="10"/>
                </a:cxn>
                <a:cxn ang="0">
                  <a:pos x="6" y="46"/>
                </a:cxn>
                <a:cxn ang="0">
                  <a:pos x="0" y="46"/>
                </a:cxn>
              </a:cxnLst>
              <a:rect l="0" t="0" r="r" b="b"/>
              <a:pathLst>
                <a:path w="36" h="46">
                  <a:moveTo>
                    <a:pt x="0" y="46"/>
                  </a:moveTo>
                  <a:lnTo>
                    <a:pt x="0" y="0"/>
                  </a:lnTo>
                  <a:lnTo>
                    <a:pt x="8" y="0"/>
                  </a:lnTo>
                  <a:lnTo>
                    <a:pt x="30" y="36"/>
                  </a:lnTo>
                  <a:lnTo>
                    <a:pt x="30" y="0"/>
                  </a:lnTo>
                  <a:lnTo>
                    <a:pt x="36" y="0"/>
                  </a:lnTo>
                  <a:lnTo>
                    <a:pt x="36" y="46"/>
                  </a:lnTo>
                  <a:lnTo>
                    <a:pt x="30" y="46"/>
                  </a:lnTo>
                  <a:lnTo>
                    <a:pt x="6" y="10"/>
                  </a:lnTo>
                  <a:lnTo>
                    <a:pt x="6" y="46"/>
                  </a:lnTo>
                  <a:lnTo>
                    <a:pt x="0" y="4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85" name="Freeform 45"/>
            <p:cNvSpPr>
              <a:spLocks noEditPoints="1"/>
            </p:cNvSpPr>
            <p:nvPr/>
          </p:nvSpPr>
          <p:spPr bwMode="auto">
            <a:xfrm>
              <a:off x="2718" y="2574"/>
              <a:ext cx="34" cy="46"/>
            </a:xfrm>
            <a:custGeom>
              <a:avLst/>
              <a:gdLst/>
              <a:ahLst/>
              <a:cxnLst>
                <a:cxn ang="0">
                  <a:pos x="0" y="46"/>
                </a:cxn>
                <a:cxn ang="0">
                  <a:pos x="0" y="0"/>
                </a:cxn>
                <a:cxn ang="0">
                  <a:pos x="18" y="0"/>
                </a:cxn>
                <a:cxn ang="0">
                  <a:pos x="22" y="0"/>
                </a:cxn>
                <a:cxn ang="0">
                  <a:pos x="24" y="0"/>
                </a:cxn>
                <a:cxn ang="0">
                  <a:pos x="28" y="2"/>
                </a:cxn>
                <a:cxn ang="0">
                  <a:pos x="30" y="2"/>
                </a:cxn>
                <a:cxn ang="0">
                  <a:pos x="32" y="4"/>
                </a:cxn>
                <a:cxn ang="0">
                  <a:pos x="34" y="6"/>
                </a:cxn>
                <a:cxn ang="0">
                  <a:pos x="34" y="10"/>
                </a:cxn>
                <a:cxn ang="0">
                  <a:pos x="34" y="14"/>
                </a:cxn>
                <a:cxn ang="0">
                  <a:pos x="34" y="18"/>
                </a:cxn>
                <a:cxn ang="0">
                  <a:pos x="32" y="24"/>
                </a:cxn>
                <a:cxn ang="0">
                  <a:pos x="28" y="26"/>
                </a:cxn>
                <a:cxn ang="0">
                  <a:pos x="24" y="28"/>
                </a:cxn>
                <a:cxn ang="0">
                  <a:pos x="18" y="28"/>
                </a:cxn>
                <a:cxn ang="0">
                  <a:pos x="6" y="28"/>
                </a:cxn>
                <a:cxn ang="0">
                  <a:pos x="6" y="46"/>
                </a:cxn>
                <a:cxn ang="0">
                  <a:pos x="0" y="46"/>
                </a:cxn>
                <a:cxn ang="0">
                  <a:pos x="6" y="22"/>
                </a:cxn>
                <a:cxn ang="0">
                  <a:pos x="18" y="22"/>
                </a:cxn>
                <a:cxn ang="0">
                  <a:pos x="22" y="22"/>
                </a:cxn>
                <a:cxn ang="0">
                  <a:pos x="26" y="20"/>
                </a:cxn>
                <a:cxn ang="0">
                  <a:pos x="28" y="18"/>
                </a:cxn>
                <a:cxn ang="0">
                  <a:pos x="28" y="14"/>
                </a:cxn>
                <a:cxn ang="0">
                  <a:pos x="28" y="10"/>
                </a:cxn>
                <a:cxn ang="0">
                  <a:pos x="28" y="8"/>
                </a:cxn>
                <a:cxn ang="0">
                  <a:pos x="26" y="6"/>
                </a:cxn>
                <a:cxn ang="0">
                  <a:pos x="24" y="6"/>
                </a:cxn>
                <a:cxn ang="0">
                  <a:pos x="22" y="6"/>
                </a:cxn>
                <a:cxn ang="0">
                  <a:pos x="18" y="6"/>
                </a:cxn>
                <a:cxn ang="0">
                  <a:pos x="6" y="6"/>
                </a:cxn>
                <a:cxn ang="0">
                  <a:pos x="6" y="22"/>
                </a:cxn>
              </a:cxnLst>
              <a:rect l="0" t="0" r="r" b="b"/>
              <a:pathLst>
                <a:path w="34" h="46">
                  <a:moveTo>
                    <a:pt x="0" y="46"/>
                  </a:moveTo>
                  <a:lnTo>
                    <a:pt x="0" y="0"/>
                  </a:lnTo>
                  <a:lnTo>
                    <a:pt x="18" y="0"/>
                  </a:lnTo>
                  <a:lnTo>
                    <a:pt x="22" y="0"/>
                  </a:lnTo>
                  <a:lnTo>
                    <a:pt x="24" y="0"/>
                  </a:lnTo>
                  <a:lnTo>
                    <a:pt x="28" y="2"/>
                  </a:lnTo>
                  <a:lnTo>
                    <a:pt x="30" y="2"/>
                  </a:lnTo>
                  <a:lnTo>
                    <a:pt x="32" y="4"/>
                  </a:lnTo>
                  <a:lnTo>
                    <a:pt x="34" y="6"/>
                  </a:lnTo>
                  <a:lnTo>
                    <a:pt x="34" y="10"/>
                  </a:lnTo>
                  <a:lnTo>
                    <a:pt x="34" y="14"/>
                  </a:lnTo>
                  <a:lnTo>
                    <a:pt x="34" y="18"/>
                  </a:lnTo>
                  <a:lnTo>
                    <a:pt x="32" y="24"/>
                  </a:lnTo>
                  <a:lnTo>
                    <a:pt x="28" y="26"/>
                  </a:lnTo>
                  <a:lnTo>
                    <a:pt x="24" y="28"/>
                  </a:lnTo>
                  <a:lnTo>
                    <a:pt x="18" y="28"/>
                  </a:lnTo>
                  <a:lnTo>
                    <a:pt x="6" y="28"/>
                  </a:lnTo>
                  <a:lnTo>
                    <a:pt x="6" y="46"/>
                  </a:lnTo>
                  <a:lnTo>
                    <a:pt x="0" y="46"/>
                  </a:lnTo>
                  <a:close/>
                  <a:moveTo>
                    <a:pt x="6" y="22"/>
                  </a:moveTo>
                  <a:lnTo>
                    <a:pt x="18" y="22"/>
                  </a:lnTo>
                  <a:lnTo>
                    <a:pt x="22" y="22"/>
                  </a:lnTo>
                  <a:lnTo>
                    <a:pt x="26" y="20"/>
                  </a:lnTo>
                  <a:lnTo>
                    <a:pt x="28" y="18"/>
                  </a:lnTo>
                  <a:lnTo>
                    <a:pt x="28" y="14"/>
                  </a:lnTo>
                  <a:lnTo>
                    <a:pt x="28" y="10"/>
                  </a:lnTo>
                  <a:lnTo>
                    <a:pt x="28" y="8"/>
                  </a:lnTo>
                  <a:lnTo>
                    <a:pt x="26" y="6"/>
                  </a:lnTo>
                  <a:lnTo>
                    <a:pt x="24" y="6"/>
                  </a:lnTo>
                  <a:lnTo>
                    <a:pt x="22" y="6"/>
                  </a:lnTo>
                  <a:lnTo>
                    <a:pt x="18" y="6"/>
                  </a:lnTo>
                  <a:lnTo>
                    <a:pt x="6" y="6"/>
                  </a:lnTo>
                  <a:lnTo>
                    <a:pt x="6" y="2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86" name="Rectangle 46"/>
            <p:cNvSpPr>
              <a:spLocks noChangeArrowheads="1"/>
            </p:cNvSpPr>
            <p:nvPr/>
          </p:nvSpPr>
          <p:spPr bwMode="auto">
            <a:xfrm>
              <a:off x="2776" y="2602"/>
              <a:ext cx="18" cy="4"/>
            </a:xfrm>
            <a:prstGeom prst="rect">
              <a:avLst/>
            </a:prstGeom>
            <a:solidFill>
              <a:srgbClr val="000000"/>
            </a:solidFill>
            <a:ln w="0">
              <a:solidFill>
                <a:srgbClr val="000000"/>
              </a:solidFill>
              <a:miter lim="800000"/>
              <a:headEnd/>
              <a:tailEnd/>
            </a:ln>
          </p:spPr>
          <p:txBody>
            <a:bodyPr>
              <a:prstTxWarp prst="textNoShape">
                <a:avLst/>
              </a:prstTxWarp>
            </a:bodyPr>
            <a:lstStyle/>
            <a:p>
              <a:endParaRPr lang="en-US"/>
            </a:p>
          </p:txBody>
        </p:sp>
        <p:sp>
          <p:nvSpPr>
            <p:cNvPr id="1443887" name="Freeform 47"/>
            <p:cNvSpPr>
              <a:spLocks/>
            </p:cNvSpPr>
            <p:nvPr/>
          </p:nvSpPr>
          <p:spPr bwMode="auto">
            <a:xfrm>
              <a:off x="2800" y="2582"/>
              <a:ext cx="30" cy="32"/>
            </a:xfrm>
            <a:custGeom>
              <a:avLst/>
              <a:gdLst/>
              <a:ahLst/>
              <a:cxnLst>
                <a:cxn ang="0">
                  <a:pos x="30" y="18"/>
                </a:cxn>
                <a:cxn ang="0">
                  <a:pos x="0" y="32"/>
                </a:cxn>
                <a:cxn ang="0">
                  <a:pos x="0" y="26"/>
                </a:cxn>
                <a:cxn ang="0">
                  <a:pos x="24" y="16"/>
                </a:cxn>
                <a:cxn ang="0">
                  <a:pos x="0" y="6"/>
                </a:cxn>
                <a:cxn ang="0">
                  <a:pos x="0" y="0"/>
                </a:cxn>
                <a:cxn ang="0">
                  <a:pos x="30" y="14"/>
                </a:cxn>
                <a:cxn ang="0">
                  <a:pos x="30" y="18"/>
                </a:cxn>
              </a:cxnLst>
              <a:rect l="0" t="0" r="r" b="b"/>
              <a:pathLst>
                <a:path w="30" h="32">
                  <a:moveTo>
                    <a:pt x="30" y="18"/>
                  </a:moveTo>
                  <a:lnTo>
                    <a:pt x="0" y="32"/>
                  </a:lnTo>
                  <a:lnTo>
                    <a:pt x="0" y="26"/>
                  </a:lnTo>
                  <a:lnTo>
                    <a:pt x="24" y="16"/>
                  </a:lnTo>
                  <a:lnTo>
                    <a:pt x="0" y="6"/>
                  </a:lnTo>
                  <a:lnTo>
                    <a:pt x="0" y="0"/>
                  </a:lnTo>
                  <a:lnTo>
                    <a:pt x="30" y="14"/>
                  </a:lnTo>
                  <a:lnTo>
                    <a:pt x="30"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88" name="Freeform 48"/>
            <p:cNvSpPr>
              <a:spLocks noEditPoints="1"/>
            </p:cNvSpPr>
            <p:nvPr/>
          </p:nvSpPr>
          <p:spPr bwMode="auto">
            <a:xfrm>
              <a:off x="2858" y="2574"/>
              <a:ext cx="38" cy="46"/>
            </a:xfrm>
            <a:custGeom>
              <a:avLst/>
              <a:gdLst/>
              <a:ahLst/>
              <a:cxnLst>
                <a:cxn ang="0">
                  <a:pos x="0" y="46"/>
                </a:cxn>
                <a:cxn ang="0">
                  <a:pos x="0" y="0"/>
                </a:cxn>
                <a:cxn ang="0">
                  <a:pos x="16" y="0"/>
                </a:cxn>
                <a:cxn ang="0">
                  <a:pos x="22" y="0"/>
                </a:cxn>
                <a:cxn ang="0">
                  <a:pos x="24" y="0"/>
                </a:cxn>
                <a:cxn ang="0">
                  <a:pos x="28" y="2"/>
                </a:cxn>
                <a:cxn ang="0">
                  <a:pos x="32" y="4"/>
                </a:cxn>
                <a:cxn ang="0">
                  <a:pos x="34" y="8"/>
                </a:cxn>
                <a:cxn ang="0">
                  <a:pos x="38" y="12"/>
                </a:cxn>
                <a:cxn ang="0">
                  <a:pos x="38" y="18"/>
                </a:cxn>
                <a:cxn ang="0">
                  <a:pos x="38" y="24"/>
                </a:cxn>
                <a:cxn ang="0">
                  <a:pos x="38" y="28"/>
                </a:cxn>
                <a:cxn ang="0">
                  <a:pos x="38" y="32"/>
                </a:cxn>
                <a:cxn ang="0">
                  <a:pos x="36" y="36"/>
                </a:cxn>
                <a:cxn ang="0">
                  <a:pos x="34" y="40"/>
                </a:cxn>
                <a:cxn ang="0">
                  <a:pos x="32" y="42"/>
                </a:cxn>
                <a:cxn ang="0">
                  <a:pos x="30" y="44"/>
                </a:cxn>
                <a:cxn ang="0">
                  <a:pos x="28" y="46"/>
                </a:cxn>
                <a:cxn ang="0">
                  <a:pos x="24" y="46"/>
                </a:cxn>
                <a:cxn ang="0">
                  <a:pos x="22" y="46"/>
                </a:cxn>
                <a:cxn ang="0">
                  <a:pos x="18" y="46"/>
                </a:cxn>
                <a:cxn ang="0">
                  <a:pos x="0" y="46"/>
                </a:cxn>
                <a:cxn ang="0">
                  <a:pos x="6" y="42"/>
                </a:cxn>
                <a:cxn ang="0">
                  <a:pos x="16" y="42"/>
                </a:cxn>
                <a:cxn ang="0">
                  <a:pos x="20" y="42"/>
                </a:cxn>
                <a:cxn ang="0">
                  <a:pos x="24" y="40"/>
                </a:cxn>
                <a:cxn ang="0">
                  <a:pos x="26" y="40"/>
                </a:cxn>
                <a:cxn ang="0">
                  <a:pos x="28" y="38"/>
                </a:cxn>
                <a:cxn ang="0">
                  <a:pos x="30" y="36"/>
                </a:cxn>
                <a:cxn ang="0">
                  <a:pos x="32" y="32"/>
                </a:cxn>
                <a:cxn ang="0">
                  <a:pos x="32" y="28"/>
                </a:cxn>
                <a:cxn ang="0">
                  <a:pos x="32" y="22"/>
                </a:cxn>
                <a:cxn ang="0">
                  <a:pos x="32" y="16"/>
                </a:cxn>
                <a:cxn ang="0">
                  <a:pos x="30" y="12"/>
                </a:cxn>
                <a:cxn ang="0">
                  <a:pos x="28" y="8"/>
                </a:cxn>
                <a:cxn ang="0">
                  <a:pos x="24" y="6"/>
                </a:cxn>
                <a:cxn ang="0">
                  <a:pos x="22" y="6"/>
                </a:cxn>
                <a:cxn ang="0">
                  <a:pos x="16" y="6"/>
                </a:cxn>
                <a:cxn ang="0">
                  <a:pos x="6" y="6"/>
                </a:cxn>
                <a:cxn ang="0">
                  <a:pos x="6" y="42"/>
                </a:cxn>
              </a:cxnLst>
              <a:rect l="0" t="0" r="r" b="b"/>
              <a:pathLst>
                <a:path w="38" h="46">
                  <a:moveTo>
                    <a:pt x="0" y="46"/>
                  </a:moveTo>
                  <a:lnTo>
                    <a:pt x="0" y="0"/>
                  </a:lnTo>
                  <a:lnTo>
                    <a:pt x="16" y="0"/>
                  </a:lnTo>
                  <a:lnTo>
                    <a:pt x="22" y="0"/>
                  </a:lnTo>
                  <a:lnTo>
                    <a:pt x="24" y="0"/>
                  </a:lnTo>
                  <a:lnTo>
                    <a:pt x="28" y="2"/>
                  </a:lnTo>
                  <a:lnTo>
                    <a:pt x="32" y="4"/>
                  </a:lnTo>
                  <a:lnTo>
                    <a:pt x="34" y="8"/>
                  </a:lnTo>
                  <a:lnTo>
                    <a:pt x="38" y="12"/>
                  </a:lnTo>
                  <a:lnTo>
                    <a:pt x="38" y="18"/>
                  </a:lnTo>
                  <a:lnTo>
                    <a:pt x="38" y="24"/>
                  </a:lnTo>
                  <a:lnTo>
                    <a:pt x="38" y="28"/>
                  </a:lnTo>
                  <a:lnTo>
                    <a:pt x="38" y="32"/>
                  </a:lnTo>
                  <a:lnTo>
                    <a:pt x="36" y="36"/>
                  </a:lnTo>
                  <a:lnTo>
                    <a:pt x="34" y="40"/>
                  </a:lnTo>
                  <a:lnTo>
                    <a:pt x="32" y="42"/>
                  </a:lnTo>
                  <a:lnTo>
                    <a:pt x="30" y="44"/>
                  </a:lnTo>
                  <a:lnTo>
                    <a:pt x="28" y="46"/>
                  </a:lnTo>
                  <a:lnTo>
                    <a:pt x="24" y="46"/>
                  </a:lnTo>
                  <a:lnTo>
                    <a:pt x="22" y="46"/>
                  </a:lnTo>
                  <a:lnTo>
                    <a:pt x="18" y="46"/>
                  </a:lnTo>
                  <a:lnTo>
                    <a:pt x="0" y="46"/>
                  </a:lnTo>
                  <a:close/>
                  <a:moveTo>
                    <a:pt x="6" y="42"/>
                  </a:moveTo>
                  <a:lnTo>
                    <a:pt x="16" y="42"/>
                  </a:lnTo>
                  <a:lnTo>
                    <a:pt x="20" y="42"/>
                  </a:lnTo>
                  <a:lnTo>
                    <a:pt x="24" y="40"/>
                  </a:lnTo>
                  <a:lnTo>
                    <a:pt x="26" y="40"/>
                  </a:lnTo>
                  <a:lnTo>
                    <a:pt x="28" y="38"/>
                  </a:lnTo>
                  <a:lnTo>
                    <a:pt x="30" y="36"/>
                  </a:lnTo>
                  <a:lnTo>
                    <a:pt x="32" y="32"/>
                  </a:lnTo>
                  <a:lnTo>
                    <a:pt x="32" y="28"/>
                  </a:lnTo>
                  <a:lnTo>
                    <a:pt x="32" y="22"/>
                  </a:lnTo>
                  <a:lnTo>
                    <a:pt x="32" y="16"/>
                  </a:lnTo>
                  <a:lnTo>
                    <a:pt x="30" y="12"/>
                  </a:lnTo>
                  <a:lnTo>
                    <a:pt x="28" y="8"/>
                  </a:lnTo>
                  <a:lnTo>
                    <a:pt x="24" y="6"/>
                  </a:lnTo>
                  <a:lnTo>
                    <a:pt x="22" y="6"/>
                  </a:lnTo>
                  <a:lnTo>
                    <a:pt x="16" y="6"/>
                  </a:lnTo>
                  <a:lnTo>
                    <a:pt x="6" y="6"/>
                  </a:lnTo>
                  <a:lnTo>
                    <a:pt x="6" y="4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89" name="Freeform 49"/>
            <p:cNvSpPr>
              <a:spLocks noEditPoints="1"/>
            </p:cNvSpPr>
            <p:nvPr/>
          </p:nvSpPr>
          <p:spPr bwMode="auto">
            <a:xfrm>
              <a:off x="2902" y="2586"/>
              <a:ext cx="32" cy="36"/>
            </a:xfrm>
            <a:custGeom>
              <a:avLst/>
              <a:gdLst/>
              <a:ahLst/>
              <a:cxnLst>
                <a:cxn ang="0">
                  <a:pos x="26" y="24"/>
                </a:cxn>
                <a:cxn ang="0">
                  <a:pos x="32" y="26"/>
                </a:cxn>
                <a:cxn ang="0">
                  <a:pos x="30" y="30"/>
                </a:cxn>
                <a:cxn ang="0">
                  <a:pos x="26" y="32"/>
                </a:cxn>
                <a:cxn ang="0">
                  <a:pos x="22" y="34"/>
                </a:cxn>
                <a:cxn ang="0">
                  <a:pos x="16" y="36"/>
                </a:cxn>
                <a:cxn ang="0">
                  <a:pos x="10" y="34"/>
                </a:cxn>
                <a:cxn ang="0">
                  <a:pos x="4" y="30"/>
                </a:cxn>
                <a:cxn ang="0">
                  <a:pos x="2" y="28"/>
                </a:cxn>
                <a:cxn ang="0">
                  <a:pos x="0" y="24"/>
                </a:cxn>
                <a:cxn ang="0">
                  <a:pos x="0" y="18"/>
                </a:cxn>
                <a:cxn ang="0">
                  <a:pos x="0" y="12"/>
                </a:cxn>
                <a:cxn ang="0">
                  <a:pos x="2" y="8"/>
                </a:cxn>
                <a:cxn ang="0">
                  <a:pos x="4" y="4"/>
                </a:cxn>
                <a:cxn ang="0">
                  <a:pos x="10" y="2"/>
                </a:cxn>
                <a:cxn ang="0">
                  <a:pos x="16" y="0"/>
                </a:cxn>
                <a:cxn ang="0">
                  <a:pos x="22" y="2"/>
                </a:cxn>
                <a:cxn ang="0">
                  <a:pos x="28" y="4"/>
                </a:cxn>
                <a:cxn ang="0">
                  <a:pos x="30" y="8"/>
                </a:cxn>
                <a:cxn ang="0">
                  <a:pos x="32" y="12"/>
                </a:cxn>
                <a:cxn ang="0">
                  <a:pos x="32" y="18"/>
                </a:cxn>
                <a:cxn ang="0">
                  <a:pos x="32" y="18"/>
                </a:cxn>
                <a:cxn ang="0">
                  <a:pos x="32" y="20"/>
                </a:cxn>
                <a:cxn ang="0">
                  <a:pos x="6" y="20"/>
                </a:cxn>
                <a:cxn ang="0">
                  <a:pos x="8" y="24"/>
                </a:cxn>
                <a:cxn ang="0">
                  <a:pos x="10" y="28"/>
                </a:cxn>
                <a:cxn ang="0">
                  <a:pos x="12" y="30"/>
                </a:cxn>
                <a:cxn ang="0">
                  <a:pos x="16" y="30"/>
                </a:cxn>
                <a:cxn ang="0">
                  <a:pos x="20" y="30"/>
                </a:cxn>
                <a:cxn ang="0">
                  <a:pos x="22" y="28"/>
                </a:cxn>
                <a:cxn ang="0">
                  <a:pos x="24" y="28"/>
                </a:cxn>
                <a:cxn ang="0">
                  <a:pos x="26" y="24"/>
                </a:cxn>
                <a:cxn ang="0">
                  <a:pos x="6" y="14"/>
                </a:cxn>
                <a:cxn ang="0">
                  <a:pos x="26" y="14"/>
                </a:cxn>
                <a:cxn ang="0">
                  <a:pos x="24" y="10"/>
                </a:cxn>
                <a:cxn ang="0">
                  <a:pos x="24" y="8"/>
                </a:cxn>
                <a:cxn ang="0">
                  <a:pos x="20" y="6"/>
                </a:cxn>
                <a:cxn ang="0">
                  <a:pos x="16" y="6"/>
                </a:cxn>
                <a:cxn ang="0">
                  <a:pos x="12" y="6"/>
                </a:cxn>
                <a:cxn ang="0">
                  <a:pos x="10" y="8"/>
                </a:cxn>
                <a:cxn ang="0">
                  <a:pos x="8" y="10"/>
                </a:cxn>
                <a:cxn ang="0">
                  <a:pos x="6" y="14"/>
                </a:cxn>
              </a:cxnLst>
              <a:rect l="0" t="0" r="r" b="b"/>
              <a:pathLst>
                <a:path w="32" h="36">
                  <a:moveTo>
                    <a:pt x="26" y="24"/>
                  </a:moveTo>
                  <a:lnTo>
                    <a:pt x="32" y="26"/>
                  </a:lnTo>
                  <a:lnTo>
                    <a:pt x="30" y="30"/>
                  </a:lnTo>
                  <a:lnTo>
                    <a:pt x="26" y="32"/>
                  </a:lnTo>
                  <a:lnTo>
                    <a:pt x="22" y="34"/>
                  </a:lnTo>
                  <a:lnTo>
                    <a:pt x="16" y="36"/>
                  </a:lnTo>
                  <a:lnTo>
                    <a:pt x="10" y="34"/>
                  </a:lnTo>
                  <a:lnTo>
                    <a:pt x="4" y="30"/>
                  </a:lnTo>
                  <a:lnTo>
                    <a:pt x="2" y="28"/>
                  </a:lnTo>
                  <a:lnTo>
                    <a:pt x="0" y="24"/>
                  </a:lnTo>
                  <a:lnTo>
                    <a:pt x="0" y="18"/>
                  </a:lnTo>
                  <a:lnTo>
                    <a:pt x="0" y="12"/>
                  </a:lnTo>
                  <a:lnTo>
                    <a:pt x="2" y="8"/>
                  </a:lnTo>
                  <a:lnTo>
                    <a:pt x="4" y="4"/>
                  </a:lnTo>
                  <a:lnTo>
                    <a:pt x="10" y="2"/>
                  </a:lnTo>
                  <a:lnTo>
                    <a:pt x="16" y="0"/>
                  </a:lnTo>
                  <a:lnTo>
                    <a:pt x="22" y="2"/>
                  </a:lnTo>
                  <a:lnTo>
                    <a:pt x="28" y="4"/>
                  </a:lnTo>
                  <a:lnTo>
                    <a:pt x="30" y="8"/>
                  </a:lnTo>
                  <a:lnTo>
                    <a:pt x="32" y="12"/>
                  </a:lnTo>
                  <a:lnTo>
                    <a:pt x="32" y="18"/>
                  </a:lnTo>
                  <a:lnTo>
                    <a:pt x="32" y="18"/>
                  </a:lnTo>
                  <a:lnTo>
                    <a:pt x="32" y="20"/>
                  </a:lnTo>
                  <a:lnTo>
                    <a:pt x="6" y="20"/>
                  </a:lnTo>
                  <a:lnTo>
                    <a:pt x="8" y="24"/>
                  </a:lnTo>
                  <a:lnTo>
                    <a:pt x="10" y="28"/>
                  </a:lnTo>
                  <a:lnTo>
                    <a:pt x="12" y="30"/>
                  </a:lnTo>
                  <a:lnTo>
                    <a:pt x="16" y="30"/>
                  </a:lnTo>
                  <a:lnTo>
                    <a:pt x="20" y="30"/>
                  </a:lnTo>
                  <a:lnTo>
                    <a:pt x="22" y="28"/>
                  </a:lnTo>
                  <a:lnTo>
                    <a:pt x="24" y="28"/>
                  </a:lnTo>
                  <a:lnTo>
                    <a:pt x="26" y="24"/>
                  </a:lnTo>
                  <a:close/>
                  <a:moveTo>
                    <a:pt x="6" y="14"/>
                  </a:moveTo>
                  <a:lnTo>
                    <a:pt x="26" y="14"/>
                  </a:lnTo>
                  <a:lnTo>
                    <a:pt x="24" y="10"/>
                  </a:lnTo>
                  <a:lnTo>
                    <a:pt x="24" y="8"/>
                  </a:lnTo>
                  <a:lnTo>
                    <a:pt x="20" y="6"/>
                  </a:lnTo>
                  <a:lnTo>
                    <a:pt x="16" y="6"/>
                  </a:lnTo>
                  <a:lnTo>
                    <a:pt x="12" y="6"/>
                  </a:lnTo>
                  <a:lnTo>
                    <a:pt x="10" y="8"/>
                  </a:lnTo>
                  <a:lnTo>
                    <a:pt x="8" y="10"/>
                  </a:lnTo>
                  <a:lnTo>
                    <a:pt x="6"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90" name="Freeform 50"/>
            <p:cNvSpPr>
              <a:spLocks/>
            </p:cNvSpPr>
            <p:nvPr/>
          </p:nvSpPr>
          <p:spPr bwMode="auto">
            <a:xfrm>
              <a:off x="2938" y="2574"/>
              <a:ext cx="16" cy="48"/>
            </a:xfrm>
            <a:custGeom>
              <a:avLst/>
              <a:gdLst/>
              <a:ahLst/>
              <a:cxnLst>
                <a:cxn ang="0">
                  <a:pos x="16" y="42"/>
                </a:cxn>
                <a:cxn ang="0">
                  <a:pos x="16" y="48"/>
                </a:cxn>
                <a:cxn ang="0">
                  <a:pos x="14" y="48"/>
                </a:cxn>
                <a:cxn ang="0">
                  <a:pos x="12" y="48"/>
                </a:cxn>
                <a:cxn ang="0">
                  <a:pos x="10" y="48"/>
                </a:cxn>
                <a:cxn ang="0">
                  <a:pos x="8" y="46"/>
                </a:cxn>
                <a:cxn ang="0">
                  <a:pos x="6" y="46"/>
                </a:cxn>
                <a:cxn ang="0">
                  <a:pos x="4" y="44"/>
                </a:cxn>
                <a:cxn ang="0">
                  <a:pos x="4" y="42"/>
                </a:cxn>
                <a:cxn ang="0">
                  <a:pos x="4" y="38"/>
                </a:cxn>
                <a:cxn ang="0">
                  <a:pos x="4" y="18"/>
                </a:cxn>
                <a:cxn ang="0">
                  <a:pos x="0" y="18"/>
                </a:cxn>
                <a:cxn ang="0">
                  <a:pos x="0" y="12"/>
                </a:cxn>
                <a:cxn ang="0">
                  <a:pos x="4" y="12"/>
                </a:cxn>
                <a:cxn ang="0">
                  <a:pos x="4" y="4"/>
                </a:cxn>
                <a:cxn ang="0">
                  <a:pos x="10" y="0"/>
                </a:cxn>
                <a:cxn ang="0">
                  <a:pos x="10" y="12"/>
                </a:cxn>
                <a:cxn ang="0">
                  <a:pos x="16" y="12"/>
                </a:cxn>
                <a:cxn ang="0">
                  <a:pos x="16" y="18"/>
                </a:cxn>
                <a:cxn ang="0">
                  <a:pos x="10" y="18"/>
                </a:cxn>
                <a:cxn ang="0">
                  <a:pos x="10" y="38"/>
                </a:cxn>
                <a:cxn ang="0">
                  <a:pos x="10" y="40"/>
                </a:cxn>
                <a:cxn ang="0">
                  <a:pos x="10" y="40"/>
                </a:cxn>
                <a:cxn ang="0">
                  <a:pos x="10" y="42"/>
                </a:cxn>
                <a:cxn ang="0">
                  <a:pos x="12" y="42"/>
                </a:cxn>
                <a:cxn ang="0">
                  <a:pos x="12" y="42"/>
                </a:cxn>
                <a:cxn ang="0">
                  <a:pos x="14" y="42"/>
                </a:cxn>
                <a:cxn ang="0">
                  <a:pos x="14" y="42"/>
                </a:cxn>
                <a:cxn ang="0">
                  <a:pos x="16" y="42"/>
                </a:cxn>
              </a:cxnLst>
              <a:rect l="0" t="0" r="r" b="b"/>
              <a:pathLst>
                <a:path w="16" h="48">
                  <a:moveTo>
                    <a:pt x="16" y="42"/>
                  </a:moveTo>
                  <a:lnTo>
                    <a:pt x="16" y="48"/>
                  </a:lnTo>
                  <a:lnTo>
                    <a:pt x="14" y="48"/>
                  </a:lnTo>
                  <a:lnTo>
                    <a:pt x="12" y="48"/>
                  </a:lnTo>
                  <a:lnTo>
                    <a:pt x="10" y="48"/>
                  </a:lnTo>
                  <a:lnTo>
                    <a:pt x="8" y="46"/>
                  </a:lnTo>
                  <a:lnTo>
                    <a:pt x="6" y="46"/>
                  </a:lnTo>
                  <a:lnTo>
                    <a:pt x="4" y="44"/>
                  </a:lnTo>
                  <a:lnTo>
                    <a:pt x="4" y="42"/>
                  </a:lnTo>
                  <a:lnTo>
                    <a:pt x="4" y="38"/>
                  </a:lnTo>
                  <a:lnTo>
                    <a:pt x="4" y="18"/>
                  </a:lnTo>
                  <a:lnTo>
                    <a:pt x="0" y="18"/>
                  </a:lnTo>
                  <a:lnTo>
                    <a:pt x="0" y="12"/>
                  </a:lnTo>
                  <a:lnTo>
                    <a:pt x="4" y="12"/>
                  </a:lnTo>
                  <a:lnTo>
                    <a:pt x="4" y="4"/>
                  </a:lnTo>
                  <a:lnTo>
                    <a:pt x="10" y="0"/>
                  </a:lnTo>
                  <a:lnTo>
                    <a:pt x="10" y="12"/>
                  </a:lnTo>
                  <a:lnTo>
                    <a:pt x="16" y="12"/>
                  </a:lnTo>
                  <a:lnTo>
                    <a:pt x="16" y="18"/>
                  </a:lnTo>
                  <a:lnTo>
                    <a:pt x="10" y="18"/>
                  </a:lnTo>
                  <a:lnTo>
                    <a:pt x="10" y="38"/>
                  </a:lnTo>
                  <a:lnTo>
                    <a:pt x="10" y="40"/>
                  </a:lnTo>
                  <a:lnTo>
                    <a:pt x="10" y="40"/>
                  </a:lnTo>
                  <a:lnTo>
                    <a:pt x="10" y="42"/>
                  </a:lnTo>
                  <a:lnTo>
                    <a:pt x="12" y="42"/>
                  </a:lnTo>
                  <a:lnTo>
                    <a:pt x="12" y="42"/>
                  </a:lnTo>
                  <a:lnTo>
                    <a:pt x="14" y="42"/>
                  </a:lnTo>
                  <a:lnTo>
                    <a:pt x="14" y="42"/>
                  </a:lnTo>
                  <a:lnTo>
                    <a:pt x="16" y="4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91" name="Rectangle 51"/>
            <p:cNvSpPr>
              <a:spLocks noChangeArrowheads="1"/>
            </p:cNvSpPr>
            <p:nvPr/>
          </p:nvSpPr>
          <p:spPr bwMode="auto">
            <a:xfrm>
              <a:off x="2980" y="2614"/>
              <a:ext cx="6" cy="6"/>
            </a:xfrm>
            <a:prstGeom prst="rect">
              <a:avLst/>
            </a:prstGeom>
            <a:solidFill>
              <a:srgbClr val="000000"/>
            </a:solidFill>
            <a:ln w="0">
              <a:solidFill>
                <a:srgbClr val="000000"/>
              </a:solidFill>
              <a:miter lim="800000"/>
              <a:headEnd/>
              <a:tailEnd/>
            </a:ln>
          </p:spPr>
          <p:txBody>
            <a:bodyPr>
              <a:prstTxWarp prst="textNoShape">
                <a:avLst/>
              </a:prstTxWarp>
            </a:bodyPr>
            <a:lstStyle/>
            <a:p>
              <a:endParaRPr lang="en-US"/>
            </a:p>
          </p:txBody>
        </p:sp>
        <p:sp>
          <p:nvSpPr>
            <p:cNvPr id="1443892" name="Freeform 52"/>
            <p:cNvSpPr>
              <a:spLocks/>
            </p:cNvSpPr>
            <p:nvPr/>
          </p:nvSpPr>
          <p:spPr bwMode="auto">
            <a:xfrm>
              <a:off x="3016" y="2574"/>
              <a:ext cx="36" cy="46"/>
            </a:xfrm>
            <a:custGeom>
              <a:avLst/>
              <a:gdLst/>
              <a:ahLst/>
              <a:cxnLst>
                <a:cxn ang="0">
                  <a:pos x="0" y="46"/>
                </a:cxn>
                <a:cxn ang="0">
                  <a:pos x="0" y="0"/>
                </a:cxn>
                <a:cxn ang="0">
                  <a:pos x="6" y="0"/>
                </a:cxn>
                <a:cxn ang="0">
                  <a:pos x="30" y="36"/>
                </a:cxn>
                <a:cxn ang="0">
                  <a:pos x="30" y="0"/>
                </a:cxn>
                <a:cxn ang="0">
                  <a:pos x="36" y="0"/>
                </a:cxn>
                <a:cxn ang="0">
                  <a:pos x="36" y="46"/>
                </a:cxn>
                <a:cxn ang="0">
                  <a:pos x="30" y="46"/>
                </a:cxn>
                <a:cxn ang="0">
                  <a:pos x="6" y="10"/>
                </a:cxn>
                <a:cxn ang="0">
                  <a:pos x="6" y="46"/>
                </a:cxn>
                <a:cxn ang="0">
                  <a:pos x="0" y="46"/>
                </a:cxn>
              </a:cxnLst>
              <a:rect l="0" t="0" r="r" b="b"/>
              <a:pathLst>
                <a:path w="36" h="46">
                  <a:moveTo>
                    <a:pt x="0" y="46"/>
                  </a:moveTo>
                  <a:lnTo>
                    <a:pt x="0" y="0"/>
                  </a:lnTo>
                  <a:lnTo>
                    <a:pt x="6" y="0"/>
                  </a:lnTo>
                  <a:lnTo>
                    <a:pt x="30" y="36"/>
                  </a:lnTo>
                  <a:lnTo>
                    <a:pt x="30" y="0"/>
                  </a:lnTo>
                  <a:lnTo>
                    <a:pt x="36" y="0"/>
                  </a:lnTo>
                  <a:lnTo>
                    <a:pt x="36" y="46"/>
                  </a:lnTo>
                  <a:lnTo>
                    <a:pt x="30" y="46"/>
                  </a:lnTo>
                  <a:lnTo>
                    <a:pt x="6" y="10"/>
                  </a:lnTo>
                  <a:lnTo>
                    <a:pt x="6" y="46"/>
                  </a:lnTo>
                  <a:lnTo>
                    <a:pt x="0" y="4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93" name="Freeform 53"/>
            <p:cNvSpPr>
              <a:spLocks noEditPoints="1"/>
            </p:cNvSpPr>
            <p:nvPr/>
          </p:nvSpPr>
          <p:spPr bwMode="auto">
            <a:xfrm>
              <a:off x="3060" y="2586"/>
              <a:ext cx="30" cy="36"/>
            </a:xfrm>
            <a:custGeom>
              <a:avLst/>
              <a:gdLst/>
              <a:ahLst/>
              <a:cxnLst>
                <a:cxn ang="0">
                  <a:pos x="0" y="18"/>
                </a:cxn>
                <a:cxn ang="0">
                  <a:pos x="0" y="12"/>
                </a:cxn>
                <a:cxn ang="0">
                  <a:pos x="2" y="8"/>
                </a:cxn>
                <a:cxn ang="0">
                  <a:pos x="6" y="4"/>
                </a:cxn>
                <a:cxn ang="0">
                  <a:pos x="10" y="0"/>
                </a:cxn>
                <a:cxn ang="0">
                  <a:pos x="16" y="0"/>
                </a:cxn>
                <a:cxn ang="0">
                  <a:pos x="22" y="2"/>
                </a:cxn>
                <a:cxn ang="0">
                  <a:pos x="26" y="4"/>
                </a:cxn>
                <a:cxn ang="0">
                  <a:pos x="30" y="10"/>
                </a:cxn>
                <a:cxn ang="0">
                  <a:pos x="30" y="18"/>
                </a:cxn>
                <a:cxn ang="0">
                  <a:pos x="30" y="24"/>
                </a:cxn>
                <a:cxn ang="0">
                  <a:pos x="28" y="28"/>
                </a:cxn>
                <a:cxn ang="0">
                  <a:pos x="26" y="30"/>
                </a:cxn>
                <a:cxn ang="0">
                  <a:pos x="24" y="34"/>
                </a:cxn>
                <a:cxn ang="0">
                  <a:pos x="20" y="36"/>
                </a:cxn>
                <a:cxn ang="0">
                  <a:pos x="16" y="36"/>
                </a:cxn>
                <a:cxn ang="0">
                  <a:pos x="10" y="34"/>
                </a:cxn>
                <a:cxn ang="0">
                  <a:pos x="4" y="30"/>
                </a:cxn>
                <a:cxn ang="0">
                  <a:pos x="2" y="28"/>
                </a:cxn>
                <a:cxn ang="0">
                  <a:pos x="0" y="24"/>
                </a:cxn>
                <a:cxn ang="0">
                  <a:pos x="0" y="18"/>
                </a:cxn>
                <a:cxn ang="0">
                  <a:pos x="6" y="18"/>
                </a:cxn>
                <a:cxn ang="0">
                  <a:pos x="6" y="24"/>
                </a:cxn>
                <a:cxn ang="0">
                  <a:pos x="8" y="28"/>
                </a:cxn>
                <a:cxn ang="0">
                  <a:pos x="12" y="30"/>
                </a:cxn>
                <a:cxn ang="0">
                  <a:pos x="16" y="30"/>
                </a:cxn>
                <a:cxn ang="0">
                  <a:pos x="20" y="30"/>
                </a:cxn>
                <a:cxn ang="0">
                  <a:pos x="22" y="28"/>
                </a:cxn>
                <a:cxn ang="0">
                  <a:pos x="24" y="24"/>
                </a:cxn>
                <a:cxn ang="0">
                  <a:pos x="24" y="18"/>
                </a:cxn>
                <a:cxn ang="0">
                  <a:pos x="24" y="12"/>
                </a:cxn>
                <a:cxn ang="0">
                  <a:pos x="22" y="8"/>
                </a:cxn>
                <a:cxn ang="0">
                  <a:pos x="20" y="6"/>
                </a:cxn>
                <a:cxn ang="0">
                  <a:pos x="16" y="6"/>
                </a:cxn>
                <a:cxn ang="0">
                  <a:pos x="12" y="6"/>
                </a:cxn>
                <a:cxn ang="0">
                  <a:pos x="8" y="8"/>
                </a:cxn>
                <a:cxn ang="0">
                  <a:pos x="6" y="12"/>
                </a:cxn>
                <a:cxn ang="0">
                  <a:pos x="6" y="18"/>
                </a:cxn>
              </a:cxnLst>
              <a:rect l="0" t="0" r="r" b="b"/>
              <a:pathLst>
                <a:path w="30" h="36">
                  <a:moveTo>
                    <a:pt x="0" y="18"/>
                  </a:moveTo>
                  <a:lnTo>
                    <a:pt x="0" y="12"/>
                  </a:lnTo>
                  <a:lnTo>
                    <a:pt x="2" y="8"/>
                  </a:lnTo>
                  <a:lnTo>
                    <a:pt x="6" y="4"/>
                  </a:lnTo>
                  <a:lnTo>
                    <a:pt x="10" y="0"/>
                  </a:lnTo>
                  <a:lnTo>
                    <a:pt x="16" y="0"/>
                  </a:lnTo>
                  <a:lnTo>
                    <a:pt x="22" y="2"/>
                  </a:lnTo>
                  <a:lnTo>
                    <a:pt x="26" y="4"/>
                  </a:lnTo>
                  <a:lnTo>
                    <a:pt x="30" y="10"/>
                  </a:lnTo>
                  <a:lnTo>
                    <a:pt x="30" y="18"/>
                  </a:lnTo>
                  <a:lnTo>
                    <a:pt x="30" y="24"/>
                  </a:lnTo>
                  <a:lnTo>
                    <a:pt x="28" y="28"/>
                  </a:lnTo>
                  <a:lnTo>
                    <a:pt x="26" y="30"/>
                  </a:lnTo>
                  <a:lnTo>
                    <a:pt x="24" y="34"/>
                  </a:lnTo>
                  <a:lnTo>
                    <a:pt x="20" y="36"/>
                  </a:lnTo>
                  <a:lnTo>
                    <a:pt x="16" y="36"/>
                  </a:lnTo>
                  <a:lnTo>
                    <a:pt x="10" y="34"/>
                  </a:lnTo>
                  <a:lnTo>
                    <a:pt x="4" y="30"/>
                  </a:lnTo>
                  <a:lnTo>
                    <a:pt x="2" y="28"/>
                  </a:lnTo>
                  <a:lnTo>
                    <a:pt x="0" y="24"/>
                  </a:lnTo>
                  <a:lnTo>
                    <a:pt x="0" y="18"/>
                  </a:lnTo>
                  <a:close/>
                  <a:moveTo>
                    <a:pt x="6" y="18"/>
                  </a:moveTo>
                  <a:lnTo>
                    <a:pt x="6" y="24"/>
                  </a:lnTo>
                  <a:lnTo>
                    <a:pt x="8" y="28"/>
                  </a:lnTo>
                  <a:lnTo>
                    <a:pt x="12" y="30"/>
                  </a:lnTo>
                  <a:lnTo>
                    <a:pt x="16" y="30"/>
                  </a:lnTo>
                  <a:lnTo>
                    <a:pt x="20" y="30"/>
                  </a:lnTo>
                  <a:lnTo>
                    <a:pt x="22" y="28"/>
                  </a:lnTo>
                  <a:lnTo>
                    <a:pt x="24" y="24"/>
                  </a:lnTo>
                  <a:lnTo>
                    <a:pt x="24" y="18"/>
                  </a:lnTo>
                  <a:lnTo>
                    <a:pt x="24" y="12"/>
                  </a:lnTo>
                  <a:lnTo>
                    <a:pt x="22" y="8"/>
                  </a:lnTo>
                  <a:lnTo>
                    <a:pt x="20" y="6"/>
                  </a:lnTo>
                  <a:lnTo>
                    <a:pt x="16" y="6"/>
                  </a:lnTo>
                  <a:lnTo>
                    <a:pt x="12" y="6"/>
                  </a:lnTo>
                  <a:lnTo>
                    <a:pt x="8" y="8"/>
                  </a:lnTo>
                  <a:lnTo>
                    <a:pt x="6" y="12"/>
                  </a:lnTo>
                  <a:lnTo>
                    <a:pt x="6"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94" name="Freeform 54"/>
            <p:cNvSpPr>
              <a:spLocks/>
            </p:cNvSpPr>
            <p:nvPr/>
          </p:nvSpPr>
          <p:spPr bwMode="auto">
            <a:xfrm>
              <a:off x="3098" y="2586"/>
              <a:ext cx="46" cy="34"/>
            </a:xfrm>
            <a:custGeom>
              <a:avLst/>
              <a:gdLst/>
              <a:ahLst/>
              <a:cxnLst>
                <a:cxn ang="0">
                  <a:pos x="0" y="34"/>
                </a:cxn>
                <a:cxn ang="0">
                  <a:pos x="0" y="0"/>
                </a:cxn>
                <a:cxn ang="0">
                  <a:pos x="6" y="0"/>
                </a:cxn>
                <a:cxn ang="0">
                  <a:pos x="6" y="6"/>
                </a:cxn>
                <a:cxn ang="0">
                  <a:pos x="8" y="4"/>
                </a:cxn>
                <a:cxn ang="0">
                  <a:pos x="10" y="2"/>
                </a:cxn>
                <a:cxn ang="0">
                  <a:pos x="12" y="0"/>
                </a:cxn>
                <a:cxn ang="0">
                  <a:pos x="16" y="0"/>
                </a:cxn>
                <a:cxn ang="0">
                  <a:pos x="20" y="0"/>
                </a:cxn>
                <a:cxn ang="0">
                  <a:pos x="22" y="2"/>
                </a:cxn>
                <a:cxn ang="0">
                  <a:pos x="24" y="4"/>
                </a:cxn>
                <a:cxn ang="0">
                  <a:pos x="26" y="6"/>
                </a:cxn>
                <a:cxn ang="0">
                  <a:pos x="28" y="2"/>
                </a:cxn>
                <a:cxn ang="0">
                  <a:pos x="32" y="0"/>
                </a:cxn>
                <a:cxn ang="0">
                  <a:pos x="36" y="0"/>
                </a:cxn>
                <a:cxn ang="0">
                  <a:pos x="40" y="0"/>
                </a:cxn>
                <a:cxn ang="0">
                  <a:pos x="44" y="2"/>
                </a:cxn>
                <a:cxn ang="0">
                  <a:pos x="46" y="6"/>
                </a:cxn>
                <a:cxn ang="0">
                  <a:pos x="46" y="12"/>
                </a:cxn>
                <a:cxn ang="0">
                  <a:pos x="46" y="34"/>
                </a:cxn>
                <a:cxn ang="0">
                  <a:pos x="40" y="34"/>
                </a:cxn>
                <a:cxn ang="0">
                  <a:pos x="40" y="14"/>
                </a:cxn>
                <a:cxn ang="0">
                  <a:pos x="40" y="10"/>
                </a:cxn>
                <a:cxn ang="0">
                  <a:pos x="40" y="8"/>
                </a:cxn>
                <a:cxn ang="0">
                  <a:pos x="40" y="8"/>
                </a:cxn>
                <a:cxn ang="0">
                  <a:pos x="38" y="6"/>
                </a:cxn>
                <a:cxn ang="0">
                  <a:pos x="36" y="6"/>
                </a:cxn>
                <a:cxn ang="0">
                  <a:pos x="34" y="6"/>
                </a:cxn>
                <a:cxn ang="0">
                  <a:pos x="32" y="6"/>
                </a:cxn>
                <a:cxn ang="0">
                  <a:pos x="28" y="8"/>
                </a:cxn>
                <a:cxn ang="0">
                  <a:pos x="26" y="10"/>
                </a:cxn>
                <a:cxn ang="0">
                  <a:pos x="26" y="16"/>
                </a:cxn>
                <a:cxn ang="0">
                  <a:pos x="26" y="34"/>
                </a:cxn>
                <a:cxn ang="0">
                  <a:pos x="20" y="34"/>
                </a:cxn>
                <a:cxn ang="0">
                  <a:pos x="20" y="14"/>
                </a:cxn>
                <a:cxn ang="0">
                  <a:pos x="20" y="10"/>
                </a:cxn>
                <a:cxn ang="0">
                  <a:pos x="18" y="8"/>
                </a:cxn>
                <a:cxn ang="0">
                  <a:pos x="16" y="6"/>
                </a:cxn>
                <a:cxn ang="0">
                  <a:pos x="14" y="6"/>
                </a:cxn>
                <a:cxn ang="0">
                  <a:pos x="12" y="6"/>
                </a:cxn>
                <a:cxn ang="0">
                  <a:pos x="10" y="6"/>
                </a:cxn>
                <a:cxn ang="0">
                  <a:pos x="8" y="8"/>
                </a:cxn>
                <a:cxn ang="0">
                  <a:pos x="6" y="10"/>
                </a:cxn>
                <a:cxn ang="0">
                  <a:pos x="6" y="14"/>
                </a:cxn>
                <a:cxn ang="0">
                  <a:pos x="6" y="18"/>
                </a:cxn>
                <a:cxn ang="0">
                  <a:pos x="6" y="34"/>
                </a:cxn>
                <a:cxn ang="0">
                  <a:pos x="0" y="34"/>
                </a:cxn>
              </a:cxnLst>
              <a:rect l="0" t="0" r="r" b="b"/>
              <a:pathLst>
                <a:path w="46" h="34">
                  <a:moveTo>
                    <a:pt x="0" y="34"/>
                  </a:moveTo>
                  <a:lnTo>
                    <a:pt x="0" y="0"/>
                  </a:lnTo>
                  <a:lnTo>
                    <a:pt x="6" y="0"/>
                  </a:lnTo>
                  <a:lnTo>
                    <a:pt x="6" y="6"/>
                  </a:lnTo>
                  <a:lnTo>
                    <a:pt x="8" y="4"/>
                  </a:lnTo>
                  <a:lnTo>
                    <a:pt x="10" y="2"/>
                  </a:lnTo>
                  <a:lnTo>
                    <a:pt x="12" y="0"/>
                  </a:lnTo>
                  <a:lnTo>
                    <a:pt x="16" y="0"/>
                  </a:lnTo>
                  <a:lnTo>
                    <a:pt x="20" y="0"/>
                  </a:lnTo>
                  <a:lnTo>
                    <a:pt x="22" y="2"/>
                  </a:lnTo>
                  <a:lnTo>
                    <a:pt x="24" y="4"/>
                  </a:lnTo>
                  <a:lnTo>
                    <a:pt x="26" y="6"/>
                  </a:lnTo>
                  <a:lnTo>
                    <a:pt x="28" y="2"/>
                  </a:lnTo>
                  <a:lnTo>
                    <a:pt x="32" y="0"/>
                  </a:lnTo>
                  <a:lnTo>
                    <a:pt x="36" y="0"/>
                  </a:lnTo>
                  <a:lnTo>
                    <a:pt x="40" y="0"/>
                  </a:lnTo>
                  <a:lnTo>
                    <a:pt x="44" y="2"/>
                  </a:lnTo>
                  <a:lnTo>
                    <a:pt x="46" y="6"/>
                  </a:lnTo>
                  <a:lnTo>
                    <a:pt x="46" y="12"/>
                  </a:lnTo>
                  <a:lnTo>
                    <a:pt x="46" y="34"/>
                  </a:lnTo>
                  <a:lnTo>
                    <a:pt x="40" y="34"/>
                  </a:lnTo>
                  <a:lnTo>
                    <a:pt x="40" y="14"/>
                  </a:lnTo>
                  <a:lnTo>
                    <a:pt x="40" y="10"/>
                  </a:lnTo>
                  <a:lnTo>
                    <a:pt x="40" y="8"/>
                  </a:lnTo>
                  <a:lnTo>
                    <a:pt x="40" y="8"/>
                  </a:lnTo>
                  <a:lnTo>
                    <a:pt x="38" y="6"/>
                  </a:lnTo>
                  <a:lnTo>
                    <a:pt x="36" y="6"/>
                  </a:lnTo>
                  <a:lnTo>
                    <a:pt x="34" y="6"/>
                  </a:lnTo>
                  <a:lnTo>
                    <a:pt x="32" y="6"/>
                  </a:lnTo>
                  <a:lnTo>
                    <a:pt x="28" y="8"/>
                  </a:lnTo>
                  <a:lnTo>
                    <a:pt x="26" y="10"/>
                  </a:lnTo>
                  <a:lnTo>
                    <a:pt x="26" y="16"/>
                  </a:lnTo>
                  <a:lnTo>
                    <a:pt x="26" y="34"/>
                  </a:lnTo>
                  <a:lnTo>
                    <a:pt x="20" y="34"/>
                  </a:lnTo>
                  <a:lnTo>
                    <a:pt x="20" y="14"/>
                  </a:lnTo>
                  <a:lnTo>
                    <a:pt x="20" y="10"/>
                  </a:lnTo>
                  <a:lnTo>
                    <a:pt x="18" y="8"/>
                  </a:lnTo>
                  <a:lnTo>
                    <a:pt x="16" y="6"/>
                  </a:lnTo>
                  <a:lnTo>
                    <a:pt x="14" y="6"/>
                  </a:lnTo>
                  <a:lnTo>
                    <a:pt x="12" y="6"/>
                  </a:lnTo>
                  <a:lnTo>
                    <a:pt x="10" y="6"/>
                  </a:lnTo>
                  <a:lnTo>
                    <a:pt x="8" y="8"/>
                  </a:lnTo>
                  <a:lnTo>
                    <a:pt x="6" y="10"/>
                  </a:lnTo>
                  <a:lnTo>
                    <a:pt x="6" y="14"/>
                  </a:lnTo>
                  <a:lnTo>
                    <a:pt x="6" y="18"/>
                  </a:lnTo>
                  <a:lnTo>
                    <a:pt x="6" y="34"/>
                  </a:lnTo>
                  <a:lnTo>
                    <a:pt x="0" y="3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95" name="Freeform 55"/>
            <p:cNvSpPr>
              <a:spLocks noEditPoints="1"/>
            </p:cNvSpPr>
            <p:nvPr/>
          </p:nvSpPr>
          <p:spPr bwMode="auto">
            <a:xfrm>
              <a:off x="3154" y="2574"/>
              <a:ext cx="6" cy="46"/>
            </a:xfrm>
            <a:custGeom>
              <a:avLst/>
              <a:gdLst/>
              <a:ahLst/>
              <a:cxnLst>
                <a:cxn ang="0">
                  <a:pos x="0" y="6"/>
                </a:cxn>
                <a:cxn ang="0">
                  <a:pos x="0" y="0"/>
                </a:cxn>
                <a:cxn ang="0">
                  <a:pos x="6" y="0"/>
                </a:cxn>
                <a:cxn ang="0">
                  <a:pos x="6" y="6"/>
                </a:cxn>
                <a:cxn ang="0">
                  <a:pos x="0" y="6"/>
                </a:cxn>
                <a:cxn ang="0">
                  <a:pos x="0" y="46"/>
                </a:cxn>
                <a:cxn ang="0">
                  <a:pos x="0" y="12"/>
                </a:cxn>
                <a:cxn ang="0">
                  <a:pos x="6" y="12"/>
                </a:cxn>
                <a:cxn ang="0">
                  <a:pos x="6" y="46"/>
                </a:cxn>
                <a:cxn ang="0">
                  <a:pos x="0" y="46"/>
                </a:cxn>
              </a:cxnLst>
              <a:rect l="0" t="0" r="r" b="b"/>
              <a:pathLst>
                <a:path w="6" h="46">
                  <a:moveTo>
                    <a:pt x="0" y="6"/>
                  </a:moveTo>
                  <a:lnTo>
                    <a:pt x="0" y="0"/>
                  </a:lnTo>
                  <a:lnTo>
                    <a:pt x="6" y="0"/>
                  </a:lnTo>
                  <a:lnTo>
                    <a:pt x="6" y="6"/>
                  </a:lnTo>
                  <a:lnTo>
                    <a:pt x="0" y="6"/>
                  </a:lnTo>
                  <a:close/>
                  <a:moveTo>
                    <a:pt x="0" y="46"/>
                  </a:moveTo>
                  <a:lnTo>
                    <a:pt x="0" y="12"/>
                  </a:lnTo>
                  <a:lnTo>
                    <a:pt x="6" y="12"/>
                  </a:lnTo>
                  <a:lnTo>
                    <a:pt x="6" y="46"/>
                  </a:lnTo>
                  <a:lnTo>
                    <a:pt x="0" y="4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96" name="Freeform 56"/>
            <p:cNvSpPr>
              <a:spLocks/>
            </p:cNvSpPr>
            <p:nvPr/>
          </p:nvSpPr>
          <p:spPr bwMode="auto">
            <a:xfrm>
              <a:off x="3168" y="2586"/>
              <a:ext cx="28" cy="34"/>
            </a:xfrm>
            <a:custGeom>
              <a:avLst/>
              <a:gdLst/>
              <a:ahLst/>
              <a:cxnLst>
                <a:cxn ang="0">
                  <a:pos x="0" y="34"/>
                </a:cxn>
                <a:cxn ang="0">
                  <a:pos x="0" y="0"/>
                </a:cxn>
                <a:cxn ang="0">
                  <a:pos x="6" y="0"/>
                </a:cxn>
                <a:cxn ang="0">
                  <a:pos x="6" y="6"/>
                </a:cxn>
                <a:cxn ang="0">
                  <a:pos x="10" y="2"/>
                </a:cxn>
                <a:cxn ang="0">
                  <a:pos x="12" y="0"/>
                </a:cxn>
                <a:cxn ang="0">
                  <a:pos x="16" y="0"/>
                </a:cxn>
                <a:cxn ang="0">
                  <a:pos x="20" y="0"/>
                </a:cxn>
                <a:cxn ang="0">
                  <a:pos x="22" y="2"/>
                </a:cxn>
                <a:cxn ang="0">
                  <a:pos x="24" y="2"/>
                </a:cxn>
                <a:cxn ang="0">
                  <a:pos x="26" y="4"/>
                </a:cxn>
                <a:cxn ang="0">
                  <a:pos x="26" y="6"/>
                </a:cxn>
                <a:cxn ang="0">
                  <a:pos x="28" y="8"/>
                </a:cxn>
                <a:cxn ang="0">
                  <a:pos x="28" y="10"/>
                </a:cxn>
                <a:cxn ang="0">
                  <a:pos x="28" y="14"/>
                </a:cxn>
                <a:cxn ang="0">
                  <a:pos x="28" y="34"/>
                </a:cxn>
                <a:cxn ang="0">
                  <a:pos x="22" y="34"/>
                </a:cxn>
                <a:cxn ang="0">
                  <a:pos x="22" y="14"/>
                </a:cxn>
                <a:cxn ang="0">
                  <a:pos x="22" y="12"/>
                </a:cxn>
                <a:cxn ang="0">
                  <a:pos x="20" y="10"/>
                </a:cxn>
                <a:cxn ang="0">
                  <a:pos x="20" y="8"/>
                </a:cxn>
                <a:cxn ang="0">
                  <a:pos x="18" y="6"/>
                </a:cxn>
                <a:cxn ang="0">
                  <a:pos x="16" y="6"/>
                </a:cxn>
                <a:cxn ang="0">
                  <a:pos x="14" y="6"/>
                </a:cxn>
                <a:cxn ang="0">
                  <a:pos x="12" y="6"/>
                </a:cxn>
                <a:cxn ang="0">
                  <a:pos x="10" y="8"/>
                </a:cxn>
                <a:cxn ang="0">
                  <a:pos x="8" y="12"/>
                </a:cxn>
                <a:cxn ang="0">
                  <a:pos x="6" y="16"/>
                </a:cxn>
                <a:cxn ang="0">
                  <a:pos x="6" y="34"/>
                </a:cxn>
                <a:cxn ang="0">
                  <a:pos x="0" y="34"/>
                </a:cxn>
              </a:cxnLst>
              <a:rect l="0" t="0" r="r" b="b"/>
              <a:pathLst>
                <a:path w="28" h="34">
                  <a:moveTo>
                    <a:pt x="0" y="34"/>
                  </a:moveTo>
                  <a:lnTo>
                    <a:pt x="0" y="0"/>
                  </a:lnTo>
                  <a:lnTo>
                    <a:pt x="6" y="0"/>
                  </a:lnTo>
                  <a:lnTo>
                    <a:pt x="6" y="6"/>
                  </a:lnTo>
                  <a:lnTo>
                    <a:pt x="10" y="2"/>
                  </a:lnTo>
                  <a:lnTo>
                    <a:pt x="12" y="0"/>
                  </a:lnTo>
                  <a:lnTo>
                    <a:pt x="16" y="0"/>
                  </a:lnTo>
                  <a:lnTo>
                    <a:pt x="20" y="0"/>
                  </a:lnTo>
                  <a:lnTo>
                    <a:pt x="22" y="2"/>
                  </a:lnTo>
                  <a:lnTo>
                    <a:pt x="24" y="2"/>
                  </a:lnTo>
                  <a:lnTo>
                    <a:pt x="26" y="4"/>
                  </a:lnTo>
                  <a:lnTo>
                    <a:pt x="26" y="6"/>
                  </a:lnTo>
                  <a:lnTo>
                    <a:pt x="28" y="8"/>
                  </a:lnTo>
                  <a:lnTo>
                    <a:pt x="28" y="10"/>
                  </a:lnTo>
                  <a:lnTo>
                    <a:pt x="28" y="14"/>
                  </a:lnTo>
                  <a:lnTo>
                    <a:pt x="28" y="34"/>
                  </a:lnTo>
                  <a:lnTo>
                    <a:pt x="22" y="34"/>
                  </a:lnTo>
                  <a:lnTo>
                    <a:pt x="22" y="14"/>
                  </a:lnTo>
                  <a:lnTo>
                    <a:pt x="22" y="12"/>
                  </a:lnTo>
                  <a:lnTo>
                    <a:pt x="20" y="10"/>
                  </a:lnTo>
                  <a:lnTo>
                    <a:pt x="20" y="8"/>
                  </a:lnTo>
                  <a:lnTo>
                    <a:pt x="18" y="6"/>
                  </a:lnTo>
                  <a:lnTo>
                    <a:pt x="16" y="6"/>
                  </a:lnTo>
                  <a:lnTo>
                    <a:pt x="14" y="6"/>
                  </a:lnTo>
                  <a:lnTo>
                    <a:pt x="12" y="6"/>
                  </a:lnTo>
                  <a:lnTo>
                    <a:pt x="10" y="8"/>
                  </a:lnTo>
                  <a:lnTo>
                    <a:pt x="8" y="12"/>
                  </a:lnTo>
                  <a:lnTo>
                    <a:pt x="6" y="16"/>
                  </a:lnTo>
                  <a:lnTo>
                    <a:pt x="6" y="34"/>
                  </a:lnTo>
                  <a:lnTo>
                    <a:pt x="0" y="3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97" name="Freeform 57"/>
            <p:cNvSpPr>
              <a:spLocks noEditPoints="1"/>
            </p:cNvSpPr>
            <p:nvPr/>
          </p:nvSpPr>
          <p:spPr bwMode="auto">
            <a:xfrm>
              <a:off x="3202" y="2586"/>
              <a:ext cx="32" cy="36"/>
            </a:xfrm>
            <a:custGeom>
              <a:avLst/>
              <a:gdLst/>
              <a:ahLst/>
              <a:cxnLst>
                <a:cxn ang="0">
                  <a:pos x="20" y="34"/>
                </a:cxn>
                <a:cxn ang="0">
                  <a:pos x="14" y="36"/>
                </a:cxn>
                <a:cxn ang="0">
                  <a:pos x="8" y="34"/>
                </a:cxn>
                <a:cxn ang="0">
                  <a:pos x="2" y="30"/>
                </a:cxn>
                <a:cxn ang="0">
                  <a:pos x="2" y="24"/>
                </a:cxn>
                <a:cxn ang="0">
                  <a:pos x="4" y="20"/>
                </a:cxn>
                <a:cxn ang="0">
                  <a:pos x="6" y="16"/>
                </a:cxn>
                <a:cxn ang="0">
                  <a:pos x="10" y="16"/>
                </a:cxn>
                <a:cxn ang="0">
                  <a:pos x="18" y="14"/>
                </a:cxn>
                <a:cxn ang="0">
                  <a:pos x="22" y="12"/>
                </a:cxn>
                <a:cxn ang="0">
                  <a:pos x="22" y="10"/>
                </a:cxn>
                <a:cxn ang="0">
                  <a:pos x="18" y="6"/>
                </a:cxn>
                <a:cxn ang="0">
                  <a:pos x="12" y="6"/>
                </a:cxn>
                <a:cxn ang="0">
                  <a:pos x="8" y="8"/>
                </a:cxn>
                <a:cxn ang="0">
                  <a:pos x="2" y="10"/>
                </a:cxn>
                <a:cxn ang="0">
                  <a:pos x="4" y="4"/>
                </a:cxn>
                <a:cxn ang="0">
                  <a:pos x="10" y="2"/>
                </a:cxn>
                <a:cxn ang="0">
                  <a:pos x="16" y="0"/>
                </a:cxn>
                <a:cxn ang="0">
                  <a:pos x="24" y="2"/>
                </a:cxn>
                <a:cxn ang="0">
                  <a:pos x="28" y="4"/>
                </a:cxn>
                <a:cxn ang="0">
                  <a:pos x="30" y="8"/>
                </a:cxn>
                <a:cxn ang="0">
                  <a:pos x="30" y="12"/>
                </a:cxn>
                <a:cxn ang="0">
                  <a:pos x="30" y="26"/>
                </a:cxn>
                <a:cxn ang="0">
                  <a:pos x="30" y="32"/>
                </a:cxn>
                <a:cxn ang="0">
                  <a:pos x="26" y="34"/>
                </a:cxn>
                <a:cxn ang="0">
                  <a:pos x="24" y="30"/>
                </a:cxn>
                <a:cxn ang="0">
                  <a:pos x="20" y="20"/>
                </a:cxn>
                <a:cxn ang="0">
                  <a:pos x="12" y="20"/>
                </a:cxn>
                <a:cxn ang="0">
                  <a:pos x="8" y="22"/>
                </a:cxn>
                <a:cxn ang="0">
                  <a:pos x="8" y="24"/>
                </a:cxn>
                <a:cxn ang="0">
                  <a:pos x="8" y="28"/>
                </a:cxn>
                <a:cxn ang="0">
                  <a:pos x="10" y="30"/>
                </a:cxn>
                <a:cxn ang="0">
                  <a:pos x="16" y="30"/>
                </a:cxn>
                <a:cxn ang="0">
                  <a:pos x="20" y="28"/>
                </a:cxn>
                <a:cxn ang="0">
                  <a:pos x="22" y="24"/>
                </a:cxn>
                <a:cxn ang="0">
                  <a:pos x="22" y="18"/>
                </a:cxn>
              </a:cxnLst>
              <a:rect l="0" t="0" r="r" b="b"/>
              <a:pathLst>
                <a:path w="32" h="36">
                  <a:moveTo>
                    <a:pt x="24" y="30"/>
                  </a:moveTo>
                  <a:lnTo>
                    <a:pt x="20" y="34"/>
                  </a:lnTo>
                  <a:lnTo>
                    <a:pt x="18" y="34"/>
                  </a:lnTo>
                  <a:lnTo>
                    <a:pt x="14" y="36"/>
                  </a:lnTo>
                  <a:lnTo>
                    <a:pt x="12" y="36"/>
                  </a:lnTo>
                  <a:lnTo>
                    <a:pt x="8" y="34"/>
                  </a:lnTo>
                  <a:lnTo>
                    <a:pt x="4" y="32"/>
                  </a:lnTo>
                  <a:lnTo>
                    <a:pt x="2" y="30"/>
                  </a:lnTo>
                  <a:lnTo>
                    <a:pt x="0" y="26"/>
                  </a:lnTo>
                  <a:lnTo>
                    <a:pt x="2" y="24"/>
                  </a:lnTo>
                  <a:lnTo>
                    <a:pt x="2" y="22"/>
                  </a:lnTo>
                  <a:lnTo>
                    <a:pt x="4" y="20"/>
                  </a:lnTo>
                  <a:lnTo>
                    <a:pt x="4" y="18"/>
                  </a:lnTo>
                  <a:lnTo>
                    <a:pt x="6" y="16"/>
                  </a:lnTo>
                  <a:lnTo>
                    <a:pt x="8" y="16"/>
                  </a:lnTo>
                  <a:lnTo>
                    <a:pt x="10" y="16"/>
                  </a:lnTo>
                  <a:lnTo>
                    <a:pt x="14" y="16"/>
                  </a:lnTo>
                  <a:lnTo>
                    <a:pt x="18" y="14"/>
                  </a:lnTo>
                  <a:lnTo>
                    <a:pt x="22" y="14"/>
                  </a:lnTo>
                  <a:lnTo>
                    <a:pt x="22" y="12"/>
                  </a:lnTo>
                  <a:lnTo>
                    <a:pt x="22" y="12"/>
                  </a:lnTo>
                  <a:lnTo>
                    <a:pt x="22" y="10"/>
                  </a:lnTo>
                  <a:lnTo>
                    <a:pt x="22" y="8"/>
                  </a:lnTo>
                  <a:lnTo>
                    <a:pt x="18" y="6"/>
                  </a:lnTo>
                  <a:lnTo>
                    <a:pt x="16" y="6"/>
                  </a:lnTo>
                  <a:lnTo>
                    <a:pt x="12" y="6"/>
                  </a:lnTo>
                  <a:lnTo>
                    <a:pt x="10" y="6"/>
                  </a:lnTo>
                  <a:lnTo>
                    <a:pt x="8" y="8"/>
                  </a:lnTo>
                  <a:lnTo>
                    <a:pt x="8" y="10"/>
                  </a:lnTo>
                  <a:lnTo>
                    <a:pt x="2" y="10"/>
                  </a:lnTo>
                  <a:lnTo>
                    <a:pt x="2" y="8"/>
                  </a:lnTo>
                  <a:lnTo>
                    <a:pt x="4" y="4"/>
                  </a:lnTo>
                  <a:lnTo>
                    <a:pt x="6" y="2"/>
                  </a:lnTo>
                  <a:lnTo>
                    <a:pt x="10" y="2"/>
                  </a:lnTo>
                  <a:lnTo>
                    <a:pt x="12" y="0"/>
                  </a:lnTo>
                  <a:lnTo>
                    <a:pt x="16" y="0"/>
                  </a:lnTo>
                  <a:lnTo>
                    <a:pt x="20" y="0"/>
                  </a:lnTo>
                  <a:lnTo>
                    <a:pt x="24" y="2"/>
                  </a:lnTo>
                  <a:lnTo>
                    <a:pt x="26" y="2"/>
                  </a:lnTo>
                  <a:lnTo>
                    <a:pt x="28" y="4"/>
                  </a:lnTo>
                  <a:lnTo>
                    <a:pt x="28" y="6"/>
                  </a:lnTo>
                  <a:lnTo>
                    <a:pt x="30" y="8"/>
                  </a:lnTo>
                  <a:lnTo>
                    <a:pt x="30" y="10"/>
                  </a:lnTo>
                  <a:lnTo>
                    <a:pt x="30" y="12"/>
                  </a:lnTo>
                  <a:lnTo>
                    <a:pt x="30" y="20"/>
                  </a:lnTo>
                  <a:lnTo>
                    <a:pt x="30" y="26"/>
                  </a:lnTo>
                  <a:lnTo>
                    <a:pt x="30" y="30"/>
                  </a:lnTo>
                  <a:lnTo>
                    <a:pt x="30" y="32"/>
                  </a:lnTo>
                  <a:lnTo>
                    <a:pt x="32" y="34"/>
                  </a:lnTo>
                  <a:lnTo>
                    <a:pt x="26" y="34"/>
                  </a:lnTo>
                  <a:lnTo>
                    <a:pt x="24" y="32"/>
                  </a:lnTo>
                  <a:lnTo>
                    <a:pt x="24" y="30"/>
                  </a:lnTo>
                  <a:close/>
                  <a:moveTo>
                    <a:pt x="22" y="18"/>
                  </a:moveTo>
                  <a:lnTo>
                    <a:pt x="20" y="20"/>
                  </a:lnTo>
                  <a:lnTo>
                    <a:pt x="14" y="20"/>
                  </a:lnTo>
                  <a:lnTo>
                    <a:pt x="12" y="20"/>
                  </a:lnTo>
                  <a:lnTo>
                    <a:pt x="10" y="22"/>
                  </a:lnTo>
                  <a:lnTo>
                    <a:pt x="8" y="22"/>
                  </a:lnTo>
                  <a:lnTo>
                    <a:pt x="8" y="24"/>
                  </a:lnTo>
                  <a:lnTo>
                    <a:pt x="8" y="24"/>
                  </a:lnTo>
                  <a:lnTo>
                    <a:pt x="6" y="26"/>
                  </a:lnTo>
                  <a:lnTo>
                    <a:pt x="8" y="28"/>
                  </a:lnTo>
                  <a:lnTo>
                    <a:pt x="8" y="28"/>
                  </a:lnTo>
                  <a:lnTo>
                    <a:pt x="10" y="30"/>
                  </a:lnTo>
                  <a:lnTo>
                    <a:pt x="14" y="30"/>
                  </a:lnTo>
                  <a:lnTo>
                    <a:pt x="16" y="30"/>
                  </a:lnTo>
                  <a:lnTo>
                    <a:pt x="18" y="28"/>
                  </a:lnTo>
                  <a:lnTo>
                    <a:pt x="20" y="28"/>
                  </a:lnTo>
                  <a:lnTo>
                    <a:pt x="22" y="26"/>
                  </a:lnTo>
                  <a:lnTo>
                    <a:pt x="22" y="24"/>
                  </a:lnTo>
                  <a:lnTo>
                    <a:pt x="22" y="20"/>
                  </a:lnTo>
                  <a:lnTo>
                    <a:pt x="22"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898" name="Rectangle 58"/>
            <p:cNvSpPr>
              <a:spLocks noChangeArrowheads="1"/>
            </p:cNvSpPr>
            <p:nvPr/>
          </p:nvSpPr>
          <p:spPr bwMode="auto">
            <a:xfrm>
              <a:off x="3242" y="2574"/>
              <a:ext cx="6" cy="46"/>
            </a:xfrm>
            <a:prstGeom prst="rect">
              <a:avLst/>
            </a:prstGeom>
            <a:solidFill>
              <a:srgbClr val="000000"/>
            </a:solidFill>
            <a:ln w="0">
              <a:solidFill>
                <a:srgbClr val="000000"/>
              </a:solidFill>
              <a:miter lim="800000"/>
              <a:headEnd/>
              <a:tailEnd/>
            </a:ln>
          </p:spPr>
          <p:txBody>
            <a:bodyPr>
              <a:prstTxWarp prst="textNoShape">
                <a:avLst/>
              </a:prstTxWarp>
            </a:bodyPr>
            <a:lstStyle/>
            <a:p>
              <a:endParaRPr lang="en-US"/>
            </a:p>
          </p:txBody>
        </p:sp>
        <p:sp>
          <p:nvSpPr>
            <p:cNvPr id="1443899" name="Freeform 59"/>
            <p:cNvSpPr>
              <a:spLocks/>
            </p:cNvSpPr>
            <p:nvPr/>
          </p:nvSpPr>
          <p:spPr bwMode="auto">
            <a:xfrm>
              <a:off x="2174" y="2396"/>
              <a:ext cx="38" cy="48"/>
            </a:xfrm>
            <a:custGeom>
              <a:avLst/>
              <a:gdLst/>
              <a:ahLst/>
              <a:cxnLst>
                <a:cxn ang="0">
                  <a:pos x="6" y="30"/>
                </a:cxn>
                <a:cxn ang="0">
                  <a:pos x="8" y="36"/>
                </a:cxn>
                <a:cxn ang="0">
                  <a:pos x="12" y="40"/>
                </a:cxn>
                <a:cxn ang="0">
                  <a:pos x="20" y="42"/>
                </a:cxn>
                <a:cxn ang="0">
                  <a:pos x="26" y="40"/>
                </a:cxn>
                <a:cxn ang="0">
                  <a:pos x="30" y="38"/>
                </a:cxn>
                <a:cxn ang="0">
                  <a:pos x="30" y="34"/>
                </a:cxn>
                <a:cxn ang="0">
                  <a:pos x="30" y="30"/>
                </a:cxn>
                <a:cxn ang="0">
                  <a:pos x="26" y="28"/>
                </a:cxn>
                <a:cxn ang="0">
                  <a:pos x="18" y="26"/>
                </a:cxn>
                <a:cxn ang="0">
                  <a:pos x="8" y="22"/>
                </a:cxn>
                <a:cxn ang="0">
                  <a:pos x="4" y="18"/>
                </a:cxn>
                <a:cxn ang="0">
                  <a:pos x="2" y="12"/>
                </a:cxn>
                <a:cxn ang="0">
                  <a:pos x="4" y="6"/>
                </a:cxn>
                <a:cxn ang="0">
                  <a:pos x="10" y="0"/>
                </a:cxn>
                <a:cxn ang="0">
                  <a:pos x="18" y="0"/>
                </a:cxn>
                <a:cxn ang="0">
                  <a:pos x="28" y="0"/>
                </a:cxn>
                <a:cxn ang="0">
                  <a:pos x="34" y="6"/>
                </a:cxn>
                <a:cxn ang="0">
                  <a:pos x="36" y="14"/>
                </a:cxn>
                <a:cxn ang="0">
                  <a:pos x="28" y="10"/>
                </a:cxn>
                <a:cxn ang="0">
                  <a:pos x="24" y="6"/>
                </a:cxn>
                <a:cxn ang="0">
                  <a:pos x="14" y="6"/>
                </a:cxn>
                <a:cxn ang="0">
                  <a:pos x="10" y="8"/>
                </a:cxn>
                <a:cxn ang="0">
                  <a:pos x="8" y="14"/>
                </a:cxn>
                <a:cxn ang="0">
                  <a:pos x="14" y="18"/>
                </a:cxn>
                <a:cxn ang="0">
                  <a:pos x="26" y="20"/>
                </a:cxn>
                <a:cxn ang="0">
                  <a:pos x="32" y="24"/>
                </a:cxn>
                <a:cxn ang="0">
                  <a:pos x="36" y="30"/>
                </a:cxn>
                <a:cxn ang="0">
                  <a:pos x="36" y="38"/>
                </a:cxn>
                <a:cxn ang="0">
                  <a:pos x="32" y="44"/>
                </a:cxn>
                <a:cxn ang="0">
                  <a:pos x="24" y="48"/>
                </a:cxn>
                <a:cxn ang="0">
                  <a:pos x="14" y="48"/>
                </a:cxn>
                <a:cxn ang="0">
                  <a:pos x="6" y="44"/>
                </a:cxn>
                <a:cxn ang="0">
                  <a:pos x="0" y="36"/>
                </a:cxn>
              </a:cxnLst>
              <a:rect l="0" t="0" r="r" b="b"/>
              <a:pathLst>
                <a:path w="38" h="48">
                  <a:moveTo>
                    <a:pt x="0" y="30"/>
                  </a:moveTo>
                  <a:lnTo>
                    <a:pt x="6" y="30"/>
                  </a:lnTo>
                  <a:lnTo>
                    <a:pt x="8" y="34"/>
                  </a:lnTo>
                  <a:lnTo>
                    <a:pt x="8" y="36"/>
                  </a:lnTo>
                  <a:lnTo>
                    <a:pt x="10" y="38"/>
                  </a:lnTo>
                  <a:lnTo>
                    <a:pt x="12" y="40"/>
                  </a:lnTo>
                  <a:lnTo>
                    <a:pt x="16" y="42"/>
                  </a:lnTo>
                  <a:lnTo>
                    <a:pt x="20" y="42"/>
                  </a:lnTo>
                  <a:lnTo>
                    <a:pt x="22" y="42"/>
                  </a:lnTo>
                  <a:lnTo>
                    <a:pt x="26" y="40"/>
                  </a:lnTo>
                  <a:lnTo>
                    <a:pt x="28" y="40"/>
                  </a:lnTo>
                  <a:lnTo>
                    <a:pt x="30" y="38"/>
                  </a:lnTo>
                  <a:lnTo>
                    <a:pt x="30" y="36"/>
                  </a:lnTo>
                  <a:lnTo>
                    <a:pt x="30" y="34"/>
                  </a:lnTo>
                  <a:lnTo>
                    <a:pt x="30" y="32"/>
                  </a:lnTo>
                  <a:lnTo>
                    <a:pt x="30" y="30"/>
                  </a:lnTo>
                  <a:lnTo>
                    <a:pt x="28" y="28"/>
                  </a:lnTo>
                  <a:lnTo>
                    <a:pt x="26" y="28"/>
                  </a:lnTo>
                  <a:lnTo>
                    <a:pt x="22" y="26"/>
                  </a:lnTo>
                  <a:lnTo>
                    <a:pt x="18" y="26"/>
                  </a:lnTo>
                  <a:lnTo>
                    <a:pt x="12" y="24"/>
                  </a:lnTo>
                  <a:lnTo>
                    <a:pt x="8" y="22"/>
                  </a:lnTo>
                  <a:lnTo>
                    <a:pt x="6" y="20"/>
                  </a:lnTo>
                  <a:lnTo>
                    <a:pt x="4" y="18"/>
                  </a:lnTo>
                  <a:lnTo>
                    <a:pt x="2" y="16"/>
                  </a:lnTo>
                  <a:lnTo>
                    <a:pt x="2" y="12"/>
                  </a:lnTo>
                  <a:lnTo>
                    <a:pt x="2" y="8"/>
                  </a:lnTo>
                  <a:lnTo>
                    <a:pt x="4" y="6"/>
                  </a:lnTo>
                  <a:lnTo>
                    <a:pt x="6" y="2"/>
                  </a:lnTo>
                  <a:lnTo>
                    <a:pt x="10" y="0"/>
                  </a:lnTo>
                  <a:lnTo>
                    <a:pt x="14" y="0"/>
                  </a:lnTo>
                  <a:lnTo>
                    <a:pt x="18" y="0"/>
                  </a:lnTo>
                  <a:lnTo>
                    <a:pt x="24" y="0"/>
                  </a:lnTo>
                  <a:lnTo>
                    <a:pt x="28" y="0"/>
                  </a:lnTo>
                  <a:lnTo>
                    <a:pt x="30" y="2"/>
                  </a:lnTo>
                  <a:lnTo>
                    <a:pt x="34" y="6"/>
                  </a:lnTo>
                  <a:lnTo>
                    <a:pt x="36" y="10"/>
                  </a:lnTo>
                  <a:lnTo>
                    <a:pt x="36" y="14"/>
                  </a:lnTo>
                  <a:lnTo>
                    <a:pt x="30" y="14"/>
                  </a:lnTo>
                  <a:lnTo>
                    <a:pt x="28" y="10"/>
                  </a:lnTo>
                  <a:lnTo>
                    <a:pt x="26" y="6"/>
                  </a:lnTo>
                  <a:lnTo>
                    <a:pt x="24" y="6"/>
                  </a:lnTo>
                  <a:lnTo>
                    <a:pt x="18" y="4"/>
                  </a:lnTo>
                  <a:lnTo>
                    <a:pt x="14" y="6"/>
                  </a:lnTo>
                  <a:lnTo>
                    <a:pt x="10" y="6"/>
                  </a:lnTo>
                  <a:lnTo>
                    <a:pt x="10" y="8"/>
                  </a:lnTo>
                  <a:lnTo>
                    <a:pt x="8" y="12"/>
                  </a:lnTo>
                  <a:lnTo>
                    <a:pt x="8" y="14"/>
                  </a:lnTo>
                  <a:lnTo>
                    <a:pt x="10" y="16"/>
                  </a:lnTo>
                  <a:lnTo>
                    <a:pt x="14" y="18"/>
                  </a:lnTo>
                  <a:lnTo>
                    <a:pt x="20" y="20"/>
                  </a:lnTo>
                  <a:lnTo>
                    <a:pt x="26" y="20"/>
                  </a:lnTo>
                  <a:lnTo>
                    <a:pt x="30" y="22"/>
                  </a:lnTo>
                  <a:lnTo>
                    <a:pt x="32" y="24"/>
                  </a:lnTo>
                  <a:lnTo>
                    <a:pt x="36" y="26"/>
                  </a:lnTo>
                  <a:lnTo>
                    <a:pt x="36" y="30"/>
                  </a:lnTo>
                  <a:lnTo>
                    <a:pt x="38" y="34"/>
                  </a:lnTo>
                  <a:lnTo>
                    <a:pt x="36" y="38"/>
                  </a:lnTo>
                  <a:lnTo>
                    <a:pt x="34" y="40"/>
                  </a:lnTo>
                  <a:lnTo>
                    <a:pt x="32" y="44"/>
                  </a:lnTo>
                  <a:lnTo>
                    <a:pt x="28" y="46"/>
                  </a:lnTo>
                  <a:lnTo>
                    <a:pt x="24" y="48"/>
                  </a:lnTo>
                  <a:lnTo>
                    <a:pt x="20" y="48"/>
                  </a:lnTo>
                  <a:lnTo>
                    <a:pt x="14" y="48"/>
                  </a:lnTo>
                  <a:lnTo>
                    <a:pt x="10" y="46"/>
                  </a:lnTo>
                  <a:lnTo>
                    <a:pt x="6" y="44"/>
                  </a:lnTo>
                  <a:lnTo>
                    <a:pt x="2" y="40"/>
                  </a:lnTo>
                  <a:lnTo>
                    <a:pt x="0" y="36"/>
                  </a:lnTo>
                  <a:lnTo>
                    <a:pt x="0" y="3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900" name="Rectangle 60"/>
            <p:cNvSpPr>
              <a:spLocks noChangeArrowheads="1"/>
            </p:cNvSpPr>
            <p:nvPr/>
          </p:nvSpPr>
          <p:spPr bwMode="auto">
            <a:xfrm>
              <a:off x="2236" y="2424"/>
              <a:ext cx="16" cy="4"/>
            </a:xfrm>
            <a:prstGeom prst="rect">
              <a:avLst/>
            </a:prstGeom>
            <a:solidFill>
              <a:srgbClr val="000000"/>
            </a:solidFill>
            <a:ln w="0">
              <a:solidFill>
                <a:srgbClr val="000000"/>
              </a:solidFill>
              <a:miter lim="800000"/>
              <a:headEnd/>
              <a:tailEnd/>
            </a:ln>
          </p:spPr>
          <p:txBody>
            <a:bodyPr>
              <a:prstTxWarp prst="textNoShape">
                <a:avLst/>
              </a:prstTxWarp>
            </a:bodyPr>
            <a:lstStyle/>
            <a:p>
              <a:endParaRPr lang="en-US"/>
            </a:p>
          </p:txBody>
        </p:sp>
        <p:sp>
          <p:nvSpPr>
            <p:cNvPr id="1443901" name="Freeform 61"/>
            <p:cNvSpPr>
              <a:spLocks/>
            </p:cNvSpPr>
            <p:nvPr/>
          </p:nvSpPr>
          <p:spPr bwMode="auto">
            <a:xfrm>
              <a:off x="2258" y="2404"/>
              <a:ext cx="30" cy="32"/>
            </a:xfrm>
            <a:custGeom>
              <a:avLst/>
              <a:gdLst/>
              <a:ahLst/>
              <a:cxnLst>
                <a:cxn ang="0">
                  <a:pos x="30" y="18"/>
                </a:cxn>
                <a:cxn ang="0">
                  <a:pos x="0" y="32"/>
                </a:cxn>
                <a:cxn ang="0">
                  <a:pos x="0" y="26"/>
                </a:cxn>
                <a:cxn ang="0">
                  <a:pos x="24" y="16"/>
                </a:cxn>
                <a:cxn ang="0">
                  <a:pos x="0" y="6"/>
                </a:cxn>
                <a:cxn ang="0">
                  <a:pos x="0" y="0"/>
                </a:cxn>
                <a:cxn ang="0">
                  <a:pos x="30" y="14"/>
                </a:cxn>
                <a:cxn ang="0">
                  <a:pos x="30" y="18"/>
                </a:cxn>
              </a:cxnLst>
              <a:rect l="0" t="0" r="r" b="b"/>
              <a:pathLst>
                <a:path w="30" h="32">
                  <a:moveTo>
                    <a:pt x="30" y="18"/>
                  </a:moveTo>
                  <a:lnTo>
                    <a:pt x="0" y="32"/>
                  </a:lnTo>
                  <a:lnTo>
                    <a:pt x="0" y="26"/>
                  </a:lnTo>
                  <a:lnTo>
                    <a:pt x="24" y="16"/>
                  </a:lnTo>
                  <a:lnTo>
                    <a:pt x="0" y="6"/>
                  </a:lnTo>
                  <a:lnTo>
                    <a:pt x="0" y="0"/>
                  </a:lnTo>
                  <a:lnTo>
                    <a:pt x="30" y="14"/>
                  </a:lnTo>
                  <a:lnTo>
                    <a:pt x="30"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902" name="Rectangle 62"/>
            <p:cNvSpPr>
              <a:spLocks noChangeArrowheads="1"/>
            </p:cNvSpPr>
            <p:nvPr/>
          </p:nvSpPr>
          <p:spPr bwMode="auto">
            <a:xfrm>
              <a:off x="2318" y="2436"/>
              <a:ext cx="6" cy="6"/>
            </a:xfrm>
            <a:prstGeom prst="rect">
              <a:avLst/>
            </a:prstGeom>
            <a:solidFill>
              <a:srgbClr val="000000"/>
            </a:solidFill>
            <a:ln w="0">
              <a:solidFill>
                <a:srgbClr val="000000"/>
              </a:solidFill>
              <a:miter lim="800000"/>
              <a:headEnd/>
              <a:tailEnd/>
            </a:ln>
          </p:spPr>
          <p:txBody>
            <a:bodyPr>
              <a:prstTxWarp prst="textNoShape">
                <a:avLst/>
              </a:prstTxWarp>
            </a:bodyPr>
            <a:lstStyle/>
            <a:p>
              <a:endParaRPr lang="en-US"/>
            </a:p>
          </p:txBody>
        </p:sp>
        <p:sp>
          <p:nvSpPr>
            <p:cNvPr id="1443903" name="Freeform 63"/>
            <p:cNvSpPr>
              <a:spLocks/>
            </p:cNvSpPr>
            <p:nvPr/>
          </p:nvSpPr>
          <p:spPr bwMode="auto">
            <a:xfrm>
              <a:off x="2330" y="2396"/>
              <a:ext cx="44" cy="46"/>
            </a:xfrm>
            <a:custGeom>
              <a:avLst/>
              <a:gdLst/>
              <a:ahLst/>
              <a:cxnLst>
                <a:cxn ang="0">
                  <a:pos x="20" y="46"/>
                </a:cxn>
                <a:cxn ang="0">
                  <a:pos x="0" y="0"/>
                </a:cxn>
                <a:cxn ang="0">
                  <a:pos x="6" y="0"/>
                </a:cxn>
                <a:cxn ang="0">
                  <a:pos x="20" y="34"/>
                </a:cxn>
                <a:cxn ang="0">
                  <a:pos x="20" y="38"/>
                </a:cxn>
                <a:cxn ang="0">
                  <a:pos x="22" y="42"/>
                </a:cxn>
                <a:cxn ang="0">
                  <a:pos x="24" y="38"/>
                </a:cxn>
                <a:cxn ang="0">
                  <a:pos x="24" y="34"/>
                </a:cxn>
                <a:cxn ang="0">
                  <a:pos x="38" y="0"/>
                </a:cxn>
                <a:cxn ang="0">
                  <a:pos x="44" y="0"/>
                </a:cxn>
                <a:cxn ang="0">
                  <a:pos x="26" y="46"/>
                </a:cxn>
                <a:cxn ang="0">
                  <a:pos x="20" y="46"/>
                </a:cxn>
              </a:cxnLst>
              <a:rect l="0" t="0" r="r" b="b"/>
              <a:pathLst>
                <a:path w="44" h="46">
                  <a:moveTo>
                    <a:pt x="20" y="46"/>
                  </a:moveTo>
                  <a:lnTo>
                    <a:pt x="0" y="0"/>
                  </a:lnTo>
                  <a:lnTo>
                    <a:pt x="6" y="0"/>
                  </a:lnTo>
                  <a:lnTo>
                    <a:pt x="20" y="34"/>
                  </a:lnTo>
                  <a:lnTo>
                    <a:pt x="20" y="38"/>
                  </a:lnTo>
                  <a:lnTo>
                    <a:pt x="22" y="42"/>
                  </a:lnTo>
                  <a:lnTo>
                    <a:pt x="24" y="38"/>
                  </a:lnTo>
                  <a:lnTo>
                    <a:pt x="24" y="34"/>
                  </a:lnTo>
                  <a:lnTo>
                    <a:pt x="38" y="0"/>
                  </a:lnTo>
                  <a:lnTo>
                    <a:pt x="44" y="0"/>
                  </a:lnTo>
                  <a:lnTo>
                    <a:pt x="26" y="46"/>
                  </a:lnTo>
                  <a:lnTo>
                    <a:pt x="20" y="4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904" name="Freeform 64"/>
            <p:cNvSpPr>
              <a:spLocks noEditPoints="1"/>
            </p:cNvSpPr>
            <p:nvPr/>
          </p:nvSpPr>
          <p:spPr bwMode="auto">
            <a:xfrm>
              <a:off x="2380" y="2396"/>
              <a:ext cx="34" cy="46"/>
            </a:xfrm>
            <a:custGeom>
              <a:avLst/>
              <a:gdLst/>
              <a:ahLst/>
              <a:cxnLst>
                <a:cxn ang="0">
                  <a:pos x="0" y="46"/>
                </a:cxn>
                <a:cxn ang="0">
                  <a:pos x="0" y="0"/>
                </a:cxn>
                <a:cxn ang="0">
                  <a:pos x="16" y="0"/>
                </a:cxn>
                <a:cxn ang="0">
                  <a:pos x="20" y="0"/>
                </a:cxn>
                <a:cxn ang="0">
                  <a:pos x="24" y="0"/>
                </a:cxn>
                <a:cxn ang="0">
                  <a:pos x="26" y="2"/>
                </a:cxn>
                <a:cxn ang="0">
                  <a:pos x="28" y="2"/>
                </a:cxn>
                <a:cxn ang="0">
                  <a:pos x="30" y="4"/>
                </a:cxn>
                <a:cxn ang="0">
                  <a:pos x="32" y="6"/>
                </a:cxn>
                <a:cxn ang="0">
                  <a:pos x="34" y="10"/>
                </a:cxn>
                <a:cxn ang="0">
                  <a:pos x="34" y="14"/>
                </a:cxn>
                <a:cxn ang="0">
                  <a:pos x="34" y="18"/>
                </a:cxn>
                <a:cxn ang="0">
                  <a:pos x="30" y="24"/>
                </a:cxn>
                <a:cxn ang="0">
                  <a:pos x="28" y="26"/>
                </a:cxn>
                <a:cxn ang="0">
                  <a:pos x="22" y="28"/>
                </a:cxn>
                <a:cxn ang="0">
                  <a:pos x="16" y="28"/>
                </a:cxn>
                <a:cxn ang="0">
                  <a:pos x="6" y="28"/>
                </a:cxn>
                <a:cxn ang="0">
                  <a:pos x="6" y="46"/>
                </a:cxn>
                <a:cxn ang="0">
                  <a:pos x="0" y="46"/>
                </a:cxn>
                <a:cxn ang="0">
                  <a:pos x="6" y="22"/>
                </a:cxn>
                <a:cxn ang="0">
                  <a:pos x="18" y="22"/>
                </a:cxn>
                <a:cxn ang="0">
                  <a:pos x="22" y="22"/>
                </a:cxn>
                <a:cxn ang="0">
                  <a:pos x="26" y="20"/>
                </a:cxn>
                <a:cxn ang="0">
                  <a:pos x="28" y="18"/>
                </a:cxn>
                <a:cxn ang="0">
                  <a:pos x="28" y="14"/>
                </a:cxn>
                <a:cxn ang="0">
                  <a:pos x="28" y="10"/>
                </a:cxn>
                <a:cxn ang="0">
                  <a:pos x="26" y="8"/>
                </a:cxn>
                <a:cxn ang="0">
                  <a:pos x="24" y="6"/>
                </a:cxn>
                <a:cxn ang="0">
                  <a:pos x="22" y="6"/>
                </a:cxn>
                <a:cxn ang="0">
                  <a:pos x="20" y="6"/>
                </a:cxn>
                <a:cxn ang="0">
                  <a:pos x="16" y="6"/>
                </a:cxn>
                <a:cxn ang="0">
                  <a:pos x="6" y="6"/>
                </a:cxn>
                <a:cxn ang="0">
                  <a:pos x="6" y="22"/>
                </a:cxn>
              </a:cxnLst>
              <a:rect l="0" t="0" r="r" b="b"/>
              <a:pathLst>
                <a:path w="34" h="46">
                  <a:moveTo>
                    <a:pt x="0" y="46"/>
                  </a:moveTo>
                  <a:lnTo>
                    <a:pt x="0" y="0"/>
                  </a:lnTo>
                  <a:lnTo>
                    <a:pt x="16" y="0"/>
                  </a:lnTo>
                  <a:lnTo>
                    <a:pt x="20" y="0"/>
                  </a:lnTo>
                  <a:lnTo>
                    <a:pt x="24" y="0"/>
                  </a:lnTo>
                  <a:lnTo>
                    <a:pt x="26" y="2"/>
                  </a:lnTo>
                  <a:lnTo>
                    <a:pt x="28" y="2"/>
                  </a:lnTo>
                  <a:lnTo>
                    <a:pt x="30" y="4"/>
                  </a:lnTo>
                  <a:lnTo>
                    <a:pt x="32" y="6"/>
                  </a:lnTo>
                  <a:lnTo>
                    <a:pt x="34" y="10"/>
                  </a:lnTo>
                  <a:lnTo>
                    <a:pt x="34" y="14"/>
                  </a:lnTo>
                  <a:lnTo>
                    <a:pt x="34" y="18"/>
                  </a:lnTo>
                  <a:lnTo>
                    <a:pt x="30" y="24"/>
                  </a:lnTo>
                  <a:lnTo>
                    <a:pt x="28" y="26"/>
                  </a:lnTo>
                  <a:lnTo>
                    <a:pt x="22" y="28"/>
                  </a:lnTo>
                  <a:lnTo>
                    <a:pt x="16" y="28"/>
                  </a:lnTo>
                  <a:lnTo>
                    <a:pt x="6" y="28"/>
                  </a:lnTo>
                  <a:lnTo>
                    <a:pt x="6" y="46"/>
                  </a:lnTo>
                  <a:lnTo>
                    <a:pt x="0" y="46"/>
                  </a:lnTo>
                  <a:close/>
                  <a:moveTo>
                    <a:pt x="6" y="22"/>
                  </a:moveTo>
                  <a:lnTo>
                    <a:pt x="18" y="22"/>
                  </a:lnTo>
                  <a:lnTo>
                    <a:pt x="22" y="22"/>
                  </a:lnTo>
                  <a:lnTo>
                    <a:pt x="26" y="20"/>
                  </a:lnTo>
                  <a:lnTo>
                    <a:pt x="28" y="18"/>
                  </a:lnTo>
                  <a:lnTo>
                    <a:pt x="28" y="14"/>
                  </a:lnTo>
                  <a:lnTo>
                    <a:pt x="28" y="10"/>
                  </a:lnTo>
                  <a:lnTo>
                    <a:pt x="26" y="8"/>
                  </a:lnTo>
                  <a:lnTo>
                    <a:pt x="24" y="6"/>
                  </a:lnTo>
                  <a:lnTo>
                    <a:pt x="22" y="6"/>
                  </a:lnTo>
                  <a:lnTo>
                    <a:pt x="20" y="6"/>
                  </a:lnTo>
                  <a:lnTo>
                    <a:pt x="16" y="6"/>
                  </a:lnTo>
                  <a:lnTo>
                    <a:pt x="6" y="6"/>
                  </a:lnTo>
                  <a:lnTo>
                    <a:pt x="6" y="2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43905" name="Freeform 65"/>
            <p:cNvSpPr>
              <a:spLocks/>
            </p:cNvSpPr>
            <p:nvPr/>
          </p:nvSpPr>
          <p:spPr bwMode="auto">
            <a:xfrm>
              <a:off x="2278" y="2312"/>
              <a:ext cx="1292" cy="476"/>
            </a:xfrm>
            <a:custGeom>
              <a:avLst/>
              <a:gdLst/>
              <a:ahLst/>
              <a:cxnLst>
                <a:cxn ang="0">
                  <a:pos x="0" y="476"/>
                </a:cxn>
                <a:cxn ang="0">
                  <a:pos x="2" y="476"/>
                </a:cxn>
                <a:cxn ang="0">
                  <a:pos x="2" y="474"/>
                </a:cxn>
                <a:cxn ang="0">
                  <a:pos x="4" y="470"/>
                </a:cxn>
                <a:cxn ang="0">
                  <a:pos x="10" y="464"/>
                </a:cxn>
                <a:cxn ang="0">
                  <a:pos x="18" y="452"/>
                </a:cxn>
                <a:cxn ang="0">
                  <a:pos x="30" y="436"/>
                </a:cxn>
                <a:cxn ang="0">
                  <a:pos x="48" y="414"/>
                </a:cxn>
                <a:cxn ang="0">
                  <a:pos x="70" y="384"/>
                </a:cxn>
                <a:cxn ang="0">
                  <a:pos x="96" y="348"/>
                </a:cxn>
                <a:cxn ang="0">
                  <a:pos x="128" y="308"/>
                </a:cxn>
                <a:cxn ang="0">
                  <a:pos x="162" y="266"/>
                </a:cxn>
                <a:cxn ang="0">
                  <a:pos x="196" y="224"/>
                </a:cxn>
                <a:cxn ang="0">
                  <a:pos x="234" y="184"/>
                </a:cxn>
                <a:cxn ang="0">
                  <a:pos x="270" y="148"/>
                </a:cxn>
                <a:cxn ang="0">
                  <a:pos x="320" y="104"/>
                </a:cxn>
                <a:cxn ang="0">
                  <a:pos x="368" y="70"/>
                </a:cxn>
                <a:cxn ang="0">
                  <a:pos x="416" y="44"/>
                </a:cxn>
                <a:cxn ang="0">
                  <a:pos x="462" y="24"/>
                </a:cxn>
                <a:cxn ang="0">
                  <a:pos x="512" y="10"/>
                </a:cxn>
                <a:cxn ang="0">
                  <a:pos x="546" y="2"/>
                </a:cxn>
                <a:cxn ang="0">
                  <a:pos x="584" y="0"/>
                </a:cxn>
                <a:cxn ang="0">
                  <a:pos x="622" y="0"/>
                </a:cxn>
                <a:cxn ang="0">
                  <a:pos x="664" y="6"/>
                </a:cxn>
                <a:cxn ang="0">
                  <a:pos x="708" y="18"/>
                </a:cxn>
                <a:cxn ang="0">
                  <a:pos x="758" y="38"/>
                </a:cxn>
                <a:cxn ang="0">
                  <a:pos x="812" y="66"/>
                </a:cxn>
                <a:cxn ang="0">
                  <a:pos x="862" y="98"/>
                </a:cxn>
                <a:cxn ang="0">
                  <a:pos x="916" y="134"/>
                </a:cxn>
                <a:cxn ang="0">
                  <a:pos x="970" y="174"/>
                </a:cxn>
                <a:cxn ang="0">
                  <a:pos x="1024" y="216"/>
                </a:cxn>
                <a:cxn ang="0">
                  <a:pos x="1076" y="258"/>
                </a:cxn>
                <a:cxn ang="0">
                  <a:pos x="1124" y="298"/>
                </a:cxn>
                <a:cxn ang="0">
                  <a:pos x="1168" y="334"/>
                </a:cxn>
                <a:cxn ang="0">
                  <a:pos x="1204" y="366"/>
                </a:cxn>
                <a:cxn ang="0">
                  <a:pos x="1234" y="390"/>
                </a:cxn>
                <a:cxn ang="0">
                  <a:pos x="1254" y="410"/>
                </a:cxn>
                <a:cxn ang="0">
                  <a:pos x="1270" y="422"/>
                </a:cxn>
                <a:cxn ang="0">
                  <a:pos x="1280" y="432"/>
                </a:cxn>
                <a:cxn ang="0">
                  <a:pos x="1288" y="436"/>
                </a:cxn>
                <a:cxn ang="0">
                  <a:pos x="1290" y="440"/>
                </a:cxn>
                <a:cxn ang="0">
                  <a:pos x="1292" y="440"/>
                </a:cxn>
                <a:cxn ang="0">
                  <a:pos x="1292" y="440"/>
                </a:cxn>
              </a:cxnLst>
              <a:rect l="0" t="0" r="r" b="b"/>
              <a:pathLst>
                <a:path w="1292" h="476">
                  <a:moveTo>
                    <a:pt x="0" y="476"/>
                  </a:moveTo>
                  <a:lnTo>
                    <a:pt x="2" y="476"/>
                  </a:lnTo>
                  <a:lnTo>
                    <a:pt x="2" y="474"/>
                  </a:lnTo>
                  <a:lnTo>
                    <a:pt x="4" y="470"/>
                  </a:lnTo>
                  <a:lnTo>
                    <a:pt x="10" y="464"/>
                  </a:lnTo>
                  <a:lnTo>
                    <a:pt x="18" y="452"/>
                  </a:lnTo>
                  <a:lnTo>
                    <a:pt x="30" y="436"/>
                  </a:lnTo>
                  <a:lnTo>
                    <a:pt x="48" y="414"/>
                  </a:lnTo>
                  <a:lnTo>
                    <a:pt x="70" y="384"/>
                  </a:lnTo>
                  <a:lnTo>
                    <a:pt x="96" y="348"/>
                  </a:lnTo>
                  <a:lnTo>
                    <a:pt x="128" y="308"/>
                  </a:lnTo>
                  <a:lnTo>
                    <a:pt x="162" y="266"/>
                  </a:lnTo>
                  <a:lnTo>
                    <a:pt x="196" y="224"/>
                  </a:lnTo>
                  <a:lnTo>
                    <a:pt x="234" y="184"/>
                  </a:lnTo>
                  <a:lnTo>
                    <a:pt x="270" y="148"/>
                  </a:lnTo>
                  <a:lnTo>
                    <a:pt x="320" y="104"/>
                  </a:lnTo>
                  <a:lnTo>
                    <a:pt x="368" y="70"/>
                  </a:lnTo>
                  <a:lnTo>
                    <a:pt x="416" y="44"/>
                  </a:lnTo>
                  <a:lnTo>
                    <a:pt x="462" y="24"/>
                  </a:lnTo>
                  <a:lnTo>
                    <a:pt x="512" y="10"/>
                  </a:lnTo>
                  <a:lnTo>
                    <a:pt x="546" y="2"/>
                  </a:lnTo>
                  <a:lnTo>
                    <a:pt x="584" y="0"/>
                  </a:lnTo>
                  <a:lnTo>
                    <a:pt x="622" y="0"/>
                  </a:lnTo>
                  <a:lnTo>
                    <a:pt x="664" y="6"/>
                  </a:lnTo>
                  <a:lnTo>
                    <a:pt x="708" y="18"/>
                  </a:lnTo>
                  <a:lnTo>
                    <a:pt x="758" y="38"/>
                  </a:lnTo>
                  <a:lnTo>
                    <a:pt x="812" y="66"/>
                  </a:lnTo>
                  <a:lnTo>
                    <a:pt x="862" y="98"/>
                  </a:lnTo>
                  <a:lnTo>
                    <a:pt x="916" y="134"/>
                  </a:lnTo>
                  <a:lnTo>
                    <a:pt x="970" y="174"/>
                  </a:lnTo>
                  <a:lnTo>
                    <a:pt x="1024" y="216"/>
                  </a:lnTo>
                  <a:lnTo>
                    <a:pt x="1076" y="258"/>
                  </a:lnTo>
                  <a:lnTo>
                    <a:pt x="1124" y="298"/>
                  </a:lnTo>
                  <a:lnTo>
                    <a:pt x="1168" y="334"/>
                  </a:lnTo>
                  <a:lnTo>
                    <a:pt x="1204" y="366"/>
                  </a:lnTo>
                  <a:lnTo>
                    <a:pt x="1234" y="390"/>
                  </a:lnTo>
                  <a:lnTo>
                    <a:pt x="1254" y="410"/>
                  </a:lnTo>
                  <a:lnTo>
                    <a:pt x="1270" y="422"/>
                  </a:lnTo>
                  <a:lnTo>
                    <a:pt x="1280" y="432"/>
                  </a:lnTo>
                  <a:lnTo>
                    <a:pt x="1288" y="436"/>
                  </a:lnTo>
                  <a:lnTo>
                    <a:pt x="1290" y="440"/>
                  </a:lnTo>
                  <a:lnTo>
                    <a:pt x="1292" y="440"/>
                  </a:lnTo>
                  <a:lnTo>
                    <a:pt x="1292" y="440"/>
                  </a:lnTo>
                </a:path>
              </a:pathLst>
            </a:custGeom>
            <a:noFill/>
            <a:ln w="6350">
              <a:solidFill>
                <a:srgbClr val="000000"/>
              </a:solidFill>
              <a:prstDash val="solid"/>
              <a:round/>
              <a:headEnd/>
              <a:tailEnd/>
            </a:ln>
          </p:spPr>
          <p:txBody>
            <a:bodyPr>
              <a:prstTxWarp prst="textNoShape">
                <a:avLst/>
              </a:prstTxWarp>
            </a:bodyPr>
            <a:lstStyle/>
            <a:p>
              <a:endParaRPr lang="en-US"/>
            </a:p>
          </p:txBody>
        </p:sp>
        <p:sp>
          <p:nvSpPr>
            <p:cNvPr id="1443906" name="Freeform 66"/>
            <p:cNvSpPr>
              <a:spLocks/>
            </p:cNvSpPr>
            <p:nvPr/>
          </p:nvSpPr>
          <p:spPr bwMode="auto">
            <a:xfrm>
              <a:off x="3524" y="2712"/>
              <a:ext cx="46" cy="40"/>
            </a:xfrm>
            <a:custGeom>
              <a:avLst/>
              <a:gdLst/>
              <a:ahLst/>
              <a:cxnLst>
                <a:cxn ang="0">
                  <a:pos x="16" y="0"/>
                </a:cxn>
                <a:cxn ang="0">
                  <a:pos x="46" y="40"/>
                </a:cxn>
                <a:cxn ang="0">
                  <a:pos x="0" y="18"/>
                </a:cxn>
              </a:cxnLst>
              <a:rect l="0" t="0" r="r" b="b"/>
              <a:pathLst>
                <a:path w="46" h="40">
                  <a:moveTo>
                    <a:pt x="16" y="0"/>
                  </a:moveTo>
                  <a:lnTo>
                    <a:pt x="46" y="40"/>
                  </a:lnTo>
                  <a:lnTo>
                    <a:pt x="0" y="18"/>
                  </a:lnTo>
                </a:path>
              </a:pathLst>
            </a:custGeom>
            <a:noFill/>
            <a:ln w="6350">
              <a:solidFill>
                <a:srgbClr val="000000"/>
              </a:solidFill>
              <a:prstDash val="solid"/>
              <a:round/>
              <a:headEnd/>
              <a:tailEnd/>
            </a:ln>
          </p:spPr>
          <p:txBody>
            <a:bodyPr>
              <a:prstTxWarp prst="textNoShape">
                <a:avLst/>
              </a:prstTxWarp>
            </a:bodyPr>
            <a:lstStyle/>
            <a:p>
              <a:endParaRPr lang="en-US"/>
            </a:p>
          </p:txBody>
        </p:sp>
        <p:sp>
          <p:nvSpPr>
            <p:cNvPr id="1443907" name="Freeform 67"/>
            <p:cNvSpPr>
              <a:spLocks/>
            </p:cNvSpPr>
            <p:nvPr/>
          </p:nvSpPr>
          <p:spPr bwMode="auto">
            <a:xfrm>
              <a:off x="2200" y="2470"/>
              <a:ext cx="126" cy="302"/>
            </a:xfrm>
            <a:custGeom>
              <a:avLst/>
              <a:gdLst/>
              <a:ahLst/>
              <a:cxnLst>
                <a:cxn ang="0">
                  <a:pos x="40" y="298"/>
                </a:cxn>
                <a:cxn ang="0">
                  <a:pos x="40" y="298"/>
                </a:cxn>
                <a:cxn ang="0">
                  <a:pos x="40" y="298"/>
                </a:cxn>
                <a:cxn ang="0">
                  <a:pos x="38" y="296"/>
                </a:cxn>
                <a:cxn ang="0">
                  <a:pos x="38" y="294"/>
                </a:cxn>
                <a:cxn ang="0">
                  <a:pos x="36" y="290"/>
                </a:cxn>
                <a:cxn ang="0">
                  <a:pos x="34" y="284"/>
                </a:cxn>
                <a:cxn ang="0">
                  <a:pos x="30" y="278"/>
                </a:cxn>
                <a:cxn ang="0">
                  <a:pos x="22" y="258"/>
                </a:cxn>
                <a:cxn ang="0">
                  <a:pos x="14" y="232"/>
                </a:cxn>
                <a:cxn ang="0">
                  <a:pos x="6" y="200"/>
                </a:cxn>
                <a:cxn ang="0">
                  <a:pos x="0" y="164"/>
                </a:cxn>
                <a:cxn ang="0">
                  <a:pos x="0" y="132"/>
                </a:cxn>
                <a:cxn ang="0">
                  <a:pos x="4" y="98"/>
                </a:cxn>
                <a:cxn ang="0">
                  <a:pos x="12" y="68"/>
                </a:cxn>
                <a:cxn ang="0">
                  <a:pos x="22" y="40"/>
                </a:cxn>
                <a:cxn ang="0">
                  <a:pos x="34" y="20"/>
                </a:cxn>
                <a:cxn ang="0">
                  <a:pos x="50" y="6"/>
                </a:cxn>
                <a:cxn ang="0">
                  <a:pos x="66" y="0"/>
                </a:cxn>
                <a:cxn ang="0">
                  <a:pos x="82" y="0"/>
                </a:cxn>
                <a:cxn ang="0">
                  <a:pos x="96" y="10"/>
                </a:cxn>
                <a:cxn ang="0">
                  <a:pos x="108" y="24"/>
                </a:cxn>
                <a:cxn ang="0">
                  <a:pos x="118" y="48"/>
                </a:cxn>
                <a:cxn ang="0">
                  <a:pos x="124" y="74"/>
                </a:cxn>
                <a:cxn ang="0">
                  <a:pos x="126" y="106"/>
                </a:cxn>
                <a:cxn ang="0">
                  <a:pos x="124" y="138"/>
                </a:cxn>
                <a:cxn ang="0">
                  <a:pos x="120" y="170"/>
                </a:cxn>
                <a:cxn ang="0">
                  <a:pos x="110" y="206"/>
                </a:cxn>
                <a:cxn ang="0">
                  <a:pos x="98" y="236"/>
                </a:cxn>
                <a:cxn ang="0">
                  <a:pos x="86" y="262"/>
                </a:cxn>
                <a:cxn ang="0">
                  <a:pos x="76" y="282"/>
                </a:cxn>
                <a:cxn ang="0">
                  <a:pos x="72" y="290"/>
                </a:cxn>
                <a:cxn ang="0">
                  <a:pos x="68" y="296"/>
                </a:cxn>
                <a:cxn ang="0">
                  <a:pos x="66" y="298"/>
                </a:cxn>
                <a:cxn ang="0">
                  <a:pos x="66" y="300"/>
                </a:cxn>
                <a:cxn ang="0">
                  <a:pos x="64" y="302"/>
                </a:cxn>
                <a:cxn ang="0">
                  <a:pos x="64" y="302"/>
                </a:cxn>
                <a:cxn ang="0">
                  <a:pos x="64" y="302"/>
                </a:cxn>
              </a:cxnLst>
              <a:rect l="0" t="0" r="r" b="b"/>
              <a:pathLst>
                <a:path w="126" h="302">
                  <a:moveTo>
                    <a:pt x="40" y="298"/>
                  </a:moveTo>
                  <a:lnTo>
                    <a:pt x="40" y="298"/>
                  </a:lnTo>
                  <a:lnTo>
                    <a:pt x="40" y="298"/>
                  </a:lnTo>
                  <a:lnTo>
                    <a:pt x="38" y="296"/>
                  </a:lnTo>
                  <a:lnTo>
                    <a:pt x="38" y="294"/>
                  </a:lnTo>
                  <a:lnTo>
                    <a:pt x="36" y="290"/>
                  </a:lnTo>
                  <a:lnTo>
                    <a:pt x="34" y="284"/>
                  </a:lnTo>
                  <a:lnTo>
                    <a:pt x="30" y="278"/>
                  </a:lnTo>
                  <a:lnTo>
                    <a:pt x="22" y="258"/>
                  </a:lnTo>
                  <a:lnTo>
                    <a:pt x="14" y="232"/>
                  </a:lnTo>
                  <a:lnTo>
                    <a:pt x="6" y="200"/>
                  </a:lnTo>
                  <a:lnTo>
                    <a:pt x="0" y="164"/>
                  </a:lnTo>
                  <a:lnTo>
                    <a:pt x="0" y="132"/>
                  </a:lnTo>
                  <a:lnTo>
                    <a:pt x="4" y="98"/>
                  </a:lnTo>
                  <a:lnTo>
                    <a:pt x="12" y="68"/>
                  </a:lnTo>
                  <a:lnTo>
                    <a:pt x="22" y="40"/>
                  </a:lnTo>
                  <a:lnTo>
                    <a:pt x="34" y="20"/>
                  </a:lnTo>
                  <a:lnTo>
                    <a:pt x="50" y="6"/>
                  </a:lnTo>
                  <a:lnTo>
                    <a:pt x="66" y="0"/>
                  </a:lnTo>
                  <a:lnTo>
                    <a:pt x="82" y="0"/>
                  </a:lnTo>
                  <a:lnTo>
                    <a:pt x="96" y="10"/>
                  </a:lnTo>
                  <a:lnTo>
                    <a:pt x="108" y="24"/>
                  </a:lnTo>
                  <a:lnTo>
                    <a:pt x="118" y="48"/>
                  </a:lnTo>
                  <a:lnTo>
                    <a:pt x="124" y="74"/>
                  </a:lnTo>
                  <a:lnTo>
                    <a:pt x="126" y="106"/>
                  </a:lnTo>
                  <a:lnTo>
                    <a:pt x="124" y="138"/>
                  </a:lnTo>
                  <a:lnTo>
                    <a:pt x="120" y="170"/>
                  </a:lnTo>
                  <a:lnTo>
                    <a:pt x="110" y="206"/>
                  </a:lnTo>
                  <a:lnTo>
                    <a:pt x="98" y="236"/>
                  </a:lnTo>
                  <a:lnTo>
                    <a:pt x="86" y="262"/>
                  </a:lnTo>
                  <a:lnTo>
                    <a:pt x="76" y="282"/>
                  </a:lnTo>
                  <a:lnTo>
                    <a:pt x="72" y="290"/>
                  </a:lnTo>
                  <a:lnTo>
                    <a:pt x="68" y="296"/>
                  </a:lnTo>
                  <a:lnTo>
                    <a:pt x="66" y="298"/>
                  </a:lnTo>
                  <a:lnTo>
                    <a:pt x="66" y="300"/>
                  </a:lnTo>
                  <a:lnTo>
                    <a:pt x="64" y="302"/>
                  </a:lnTo>
                  <a:lnTo>
                    <a:pt x="64" y="302"/>
                  </a:lnTo>
                  <a:lnTo>
                    <a:pt x="64" y="302"/>
                  </a:lnTo>
                </a:path>
              </a:pathLst>
            </a:custGeom>
            <a:noFill/>
            <a:ln w="6350">
              <a:solidFill>
                <a:srgbClr val="000000"/>
              </a:solidFill>
              <a:prstDash val="solid"/>
              <a:round/>
              <a:headEnd/>
              <a:tailEnd/>
            </a:ln>
          </p:spPr>
          <p:txBody>
            <a:bodyPr>
              <a:prstTxWarp prst="textNoShape">
                <a:avLst/>
              </a:prstTxWarp>
            </a:bodyPr>
            <a:lstStyle/>
            <a:p>
              <a:endParaRPr lang="en-US"/>
            </a:p>
          </p:txBody>
        </p:sp>
        <p:sp>
          <p:nvSpPr>
            <p:cNvPr id="1443908" name="Freeform 68"/>
            <p:cNvSpPr>
              <a:spLocks/>
            </p:cNvSpPr>
            <p:nvPr/>
          </p:nvSpPr>
          <p:spPr bwMode="auto">
            <a:xfrm>
              <a:off x="2264" y="2724"/>
              <a:ext cx="36" cy="48"/>
            </a:xfrm>
            <a:custGeom>
              <a:avLst/>
              <a:gdLst/>
              <a:ahLst/>
              <a:cxnLst>
                <a:cxn ang="0">
                  <a:pos x="36" y="12"/>
                </a:cxn>
                <a:cxn ang="0">
                  <a:pos x="0" y="48"/>
                </a:cxn>
                <a:cxn ang="0">
                  <a:pos x="14" y="0"/>
                </a:cxn>
              </a:cxnLst>
              <a:rect l="0" t="0" r="r" b="b"/>
              <a:pathLst>
                <a:path w="36" h="48">
                  <a:moveTo>
                    <a:pt x="36" y="12"/>
                  </a:moveTo>
                  <a:lnTo>
                    <a:pt x="0" y="48"/>
                  </a:lnTo>
                  <a:lnTo>
                    <a:pt x="14" y="0"/>
                  </a:lnTo>
                </a:path>
              </a:pathLst>
            </a:custGeom>
            <a:noFill/>
            <a:ln w="6350">
              <a:solidFill>
                <a:srgbClr val="000000"/>
              </a:solidFill>
              <a:prstDash val="solid"/>
              <a:round/>
              <a:headEnd/>
              <a:tailEnd/>
            </a:ln>
          </p:spPr>
          <p:txBody>
            <a:bodyPr>
              <a:prstTxWarp prst="textNoShape">
                <a:avLst/>
              </a:prstTxWarp>
            </a:bodyPr>
            <a:lstStyle/>
            <a:p>
              <a:endParaRPr lang="en-US"/>
            </a:p>
          </p:txBody>
        </p:sp>
        <p:sp>
          <p:nvSpPr>
            <p:cNvPr id="1443909" name="Rectangle 69"/>
            <p:cNvSpPr>
              <a:spLocks noChangeArrowheads="1"/>
            </p:cNvSpPr>
            <p:nvPr/>
          </p:nvSpPr>
          <p:spPr bwMode="auto">
            <a:xfrm>
              <a:off x="4200" y="2156"/>
              <a:ext cx="4" cy="764"/>
            </a:xfrm>
            <a:prstGeom prst="rect">
              <a:avLst/>
            </a:prstGeom>
            <a:solidFill>
              <a:srgbClr val="000000"/>
            </a:solidFill>
            <a:ln w="0">
              <a:solidFill>
                <a:srgbClr val="000000"/>
              </a:solidFill>
              <a:miter lim="800000"/>
              <a:headEnd/>
              <a:tailEnd/>
            </a:ln>
          </p:spPr>
          <p:txBody>
            <a:bodyPr>
              <a:prstTxWarp prst="textNoShape">
                <a:avLst/>
              </a:prstTxWarp>
            </a:bodyPr>
            <a:lstStyle/>
            <a:p>
              <a:endParaRPr lang="en-US"/>
            </a:p>
          </p:txBody>
        </p:sp>
        <p:sp>
          <p:nvSpPr>
            <p:cNvPr id="1443910" name="Rectangle 70"/>
            <p:cNvSpPr>
              <a:spLocks noChangeArrowheads="1"/>
            </p:cNvSpPr>
            <p:nvPr/>
          </p:nvSpPr>
          <p:spPr bwMode="auto">
            <a:xfrm>
              <a:off x="1552" y="2924"/>
              <a:ext cx="2650" cy="4"/>
            </a:xfrm>
            <a:prstGeom prst="rect">
              <a:avLst/>
            </a:prstGeom>
            <a:solidFill>
              <a:srgbClr val="000000"/>
            </a:solidFill>
            <a:ln w="0">
              <a:solidFill>
                <a:srgbClr val="000000"/>
              </a:solidFill>
              <a:miter lim="800000"/>
              <a:headEnd/>
              <a:tailEnd/>
            </a:ln>
          </p:spPr>
          <p:txBody>
            <a:bodyPr>
              <a:prstTxWarp prst="textNoShape">
                <a:avLst/>
              </a:prstTxWarp>
            </a:bodyPr>
            <a:lstStyle/>
            <a:p>
              <a:endParaRPr lang="en-US"/>
            </a:p>
          </p:txBody>
        </p:sp>
      </p:grpSp>
    </p:spTree>
    <p:extLst>
      <p:ext uri="{BB962C8B-B14F-4D97-AF65-F5344CB8AC3E}">
        <p14:creationId xmlns:p14="http://schemas.microsoft.com/office/powerpoint/2010/main" val="16971568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p:cNvSpPr>
            <a:spLocks noGrp="1" noChangeArrowheads="1"/>
          </p:cNvSpPr>
          <p:nvPr>
            <p:ph type="title"/>
          </p:nvPr>
        </p:nvSpPr>
        <p:spPr/>
        <p:txBody>
          <a:bodyPr/>
          <a:lstStyle/>
          <a:p>
            <a:r>
              <a:rPr lang="en-US"/>
              <a:t>Earley</a:t>
            </a:r>
          </a:p>
        </p:txBody>
      </p:sp>
      <p:sp>
        <p:nvSpPr>
          <p:cNvPr id="1445891" name="Rectangle 3"/>
          <p:cNvSpPr>
            <a:spLocks noGrp="1" noChangeArrowheads="1"/>
          </p:cNvSpPr>
          <p:nvPr>
            <p:ph type="body" idx="1"/>
          </p:nvPr>
        </p:nvSpPr>
        <p:spPr/>
        <p:txBody>
          <a:bodyPr/>
          <a:lstStyle/>
          <a:p>
            <a:r>
              <a:rPr lang="en-US"/>
              <a:t>As with most dynamic programming approaches, the answer is found by looking in the table in the right place.</a:t>
            </a:r>
          </a:p>
          <a:p>
            <a:r>
              <a:rPr lang="en-US"/>
              <a:t>In this case, there should be an S state in the final column that spans from 0 to n+1 and is complete.</a:t>
            </a:r>
          </a:p>
          <a:p>
            <a:r>
              <a:rPr lang="en-US"/>
              <a:t>If that’s the case you’re done.</a:t>
            </a:r>
          </a:p>
          <a:p>
            <a:pPr lvl="1"/>
            <a:r>
              <a:rPr lang="en-US"/>
              <a:t>S –&gt; </a:t>
            </a:r>
            <a:r>
              <a:rPr lang="el-GR">
                <a:latin typeface="Lucida Grande" charset="0"/>
              </a:rPr>
              <a:t>α</a:t>
            </a:r>
            <a:r>
              <a:rPr lang="en-US"/>
              <a:t> </a:t>
            </a:r>
            <a:r>
              <a:rPr lang="el-GR">
                <a:latin typeface="Lucida Grande" charset="0"/>
              </a:rPr>
              <a:t>·</a:t>
            </a:r>
            <a:r>
              <a:rPr lang="en-US"/>
              <a:t> [0,n+1]</a:t>
            </a:r>
            <a:endParaRPr lang="el-GR"/>
          </a:p>
        </p:txBody>
      </p:sp>
    </p:spTree>
    <p:extLst>
      <p:ext uri="{BB962C8B-B14F-4D97-AF65-F5344CB8AC3E}">
        <p14:creationId xmlns:p14="http://schemas.microsoft.com/office/powerpoint/2010/main" val="20833290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Rectangle 2"/>
          <p:cNvSpPr>
            <a:spLocks noGrp="1" noChangeArrowheads="1"/>
          </p:cNvSpPr>
          <p:nvPr>
            <p:ph type="title"/>
          </p:nvPr>
        </p:nvSpPr>
        <p:spPr/>
        <p:txBody>
          <a:bodyPr/>
          <a:lstStyle/>
          <a:p>
            <a:r>
              <a:rPr lang="en-US"/>
              <a:t>Earley Algorithm</a:t>
            </a:r>
          </a:p>
        </p:txBody>
      </p:sp>
      <p:sp>
        <p:nvSpPr>
          <p:cNvPr id="1447939" name="Rectangle 3"/>
          <p:cNvSpPr>
            <a:spLocks noGrp="1" noChangeArrowheads="1"/>
          </p:cNvSpPr>
          <p:nvPr>
            <p:ph type="body" idx="1"/>
          </p:nvPr>
        </p:nvSpPr>
        <p:spPr/>
        <p:txBody>
          <a:bodyPr>
            <a:normAutofit lnSpcReduction="10000"/>
          </a:bodyPr>
          <a:lstStyle/>
          <a:p>
            <a:r>
              <a:rPr lang="en-US"/>
              <a:t>March through chart left-to-right.</a:t>
            </a:r>
          </a:p>
          <a:p>
            <a:r>
              <a:rPr lang="en-US"/>
              <a:t>At each step, apply 1 of 3 operators</a:t>
            </a:r>
          </a:p>
          <a:p>
            <a:pPr lvl="1"/>
            <a:r>
              <a:rPr lang="en-US"/>
              <a:t>Predictor</a:t>
            </a:r>
          </a:p>
          <a:p>
            <a:pPr lvl="2"/>
            <a:r>
              <a:rPr lang="en-US"/>
              <a:t>Create new states representing top-down expectations</a:t>
            </a:r>
          </a:p>
          <a:p>
            <a:pPr lvl="1"/>
            <a:r>
              <a:rPr lang="en-US"/>
              <a:t>Scanner</a:t>
            </a:r>
          </a:p>
          <a:p>
            <a:pPr lvl="2"/>
            <a:r>
              <a:rPr lang="en-US"/>
              <a:t>Match word predictions (rule with word after dot) to words</a:t>
            </a:r>
          </a:p>
          <a:p>
            <a:pPr lvl="1"/>
            <a:r>
              <a:rPr lang="en-US"/>
              <a:t>Completer</a:t>
            </a:r>
          </a:p>
          <a:p>
            <a:pPr lvl="2"/>
            <a:r>
              <a:rPr lang="en-US"/>
              <a:t>When a state is complete, see what rules were looking for that completed constituent</a:t>
            </a:r>
          </a:p>
        </p:txBody>
      </p:sp>
    </p:spTree>
    <p:extLst>
      <p:ext uri="{BB962C8B-B14F-4D97-AF65-F5344CB8AC3E}">
        <p14:creationId xmlns:p14="http://schemas.microsoft.com/office/powerpoint/2010/main" val="2307587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258" y="0"/>
            <a:ext cx="8229600" cy="1055711"/>
          </a:xfrm>
        </p:spPr>
        <p:txBody>
          <a:bodyPr>
            <a:normAutofit fontScale="90000"/>
          </a:bodyPr>
          <a:lstStyle/>
          <a:p>
            <a:r>
              <a:rPr lang="en-US" dirty="0" err="1"/>
              <a:t>Earley’s</a:t>
            </a:r>
            <a:r>
              <a:rPr lang="en-US" dirty="0"/>
              <a:t> example 1</a:t>
            </a:r>
            <a:br>
              <a:rPr lang="en-US" dirty="0"/>
            </a:br>
            <a:r>
              <a:rPr lang="en-US" dirty="0"/>
              <a:t>Predict - Scan- Complete</a:t>
            </a:r>
          </a:p>
        </p:txBody>
      </p:sp>
      <p:sp>
        <p:nvSpPr>
          <p:cNvPr id="5" name="Rectangle 4"/>
          <p:cNvSpPr/>
          <p:nvPr/>
        </p:nvSpPr>
        <p:spPr>
          <a:xfrm>
            <a:off x="6312993" y="1624291"/>
            <a:ext cx="2482176" cy="4832093"/>
          </a:xfrm>
          <a:prstGeom prst="rect">
            <a:avLst/>
          </a:prstGeom>
        </p:spPr>
        <p:txBody>
          <a:bodyPr wrap="square">
            <a:spAutoFit/>
          </a:bodyPr>
          <a:lstStyle/>
          <a:p>
            <a:r>
              <a:rPr lang="en-US" sz="2800" dirty="0">
                <a:solidFill>
                  <a:srgbClr val="FF0000"/>
                </a:solidFill>
              </a:rPr>
              <a:t>S -&gt; NP . VP</a:t>
            </a:r>
          </a:p>
          <a:p>
            <a:r>
              <a:rPr lang="en-US" sz="2800" dirty="0">
                <a:solidFill>
                  <a:srgbClr val="FF0000"/>
                </a:solidFill>
              </a:rPr>
              <a:t>NP -&gt; NP . PP</a:t>
            </a:r>
            <a:endParaRPr lang="en-US" sz="2800" dirty="0">
              <a:ln>
                <a:solidFill>
                  <a:srgbClr val="008000"/>
                </a:solidFill>
              </a:ln>
              <a:solidFill>
                <a:srgbClr val="FF0000"/>
              </a:solidFill>
            </a:endParaRPr>
          </a:p>
          <a:p>
            <a:r>
              <a:rPr lang="en-US" sz="2800" dirty="0"/>
              <a:t>VP -&gt; . V NP</a:t>
            </a:r>
            <a:endParaRPr lang="en-US" sz="2800" dirty="0">
              <a:ln>
                <a:solidFill>
                  <a:srgbClr val="FF0000"/>
                </a:solidFill>
              </a:ln>
              <a:solidFill>
                <a:srgbClr val="FF0000"/>
              </a:solidFill>
            </a:endParaRPr>
          </a:p>
          <a:p>
            <a:r>
              <a:rPr lang="en-US" sz="2800" dirty="0"/>
              <a:t>VP -&gt; . VP PP</a:t>
            </a:r>
          </a:p>
          <a:p>
            <a:r>
              <a:rPr lang="en-US" sz="2800" dirty="0">
                <a:solidFill>
                  <a:srgbClr val="000000"/>
                </a:solidFill>
              </a:rPr>
              <a:t>PP -&gt; . P NP</a:t>
            </a:r>
            <a:endParaRPr lang="en-US" sz="2800" dirty="0">
              <a:solidFill>
                <a:srgbClr val="0000FF"/>
              </a:solidFill>
            </a:endParaRPr>
          </a:p>
          <a:p>
            <a:r>
              <a:rPr lang="en-US" sz="2800" dirty="0">
                <a:solidFill>
                  <a:srgbClr val="008000"/>
                </a:solidFill>
              </a:rPr>
              <a:t>NP -&gt; John .</a:t>
            </a:r>
          </a:p>
          <a:p>
            <a:r>
              <a:rPr lang="en-US" sz="2800" dirty="0">
                <a:solidFill>
                  <a:schemeClr val="tx1">
                    <a:lumMod val="95000"/>
                    <a:lumOff val="5000"/>
                  </a:schemeClr>
                </a:solidFill>
              </a:rPr>
              <a:t>NP -&gt; . Sue</a:t>
            </a:r>
          </a:p>
          <a:p>
            <a:r>
              <a:rPr lang="en-US" sz="2800" dirty="0">
                <a:solidFill>
                  <a:schemeClr val="tx1">
                    <a:lumMod val="95000"/>
                    <a:lumOff val="5000"/>
                  </a:schemeClr>
                </a:solidFill>
              </a:rPr>
              <a:t>NP -&gt; . Denver</a:t>
            </a:r>
          </a:p>
          <a:p>
            <a:r>
              <a:rPr lang="en-US" sz="2800" dirty="0"/>
              <a:t>V -&gt; . called</a:t>
            </a:r>
          </a:p>
          <a:p>
            <a:r>
              <a:rPr lang="en-US" sz="2800" dirty="0"/>
              <a:t>V -&gt;.  sue</a:t>
            </a:r>
          </a:p>
          <a:p>
            <a:r>
              <a:rPr lang="en-US" sz="2800" dirty="0"/>
              <a:t>P -&gt; . from</a:t>
            </a:r>
          </a:p>
        </p:txBody>
      </p:sp>
      <p:sp>
        <p:nvSpPr>
          <p:cNvPr id="6" name="TextBox 5"/>
          <p:cNvSpPr txBox="1"/>
          <p:nvPr/>
        </p:nvSpPr>
        <p:spPr>
          <a:xfrm>
            <a:off x="2482175" y="1241058"/>
            <a:ext cx="3734165" cy="461665"/>
          </a:xfrm>
          <a:prstGeom prst="rect">
            <a:avLst/>
          </a:prstGeom>
          <a:noFill/>
        </p:spPr>
        <p:txBody>
          <a:bodyPr wrap="none" rtlCol="0">
            <a:spAutoFit/>
          </a:bodyPr>
          <a:lstStyle/>
          <a:p>
            <a:r>
              <a:rPr lang="en-US" sz="2400" b="1" dirty="0">
                <a:solidFill>
                  <a:srgbClr val="008000"/>
                </a:solidFill>
              </a:rPr>
              <a:t>John </a:t>
            </a:r>
            <a:r>
              <a:rPr lang="en-US" sz="2400" dirty="0"/>
              <a:t>called Sue from Denver</a:t>
            </a:r>
          </a:p>
        </p:txBody>
      </p:sp>
      <p:sp>
        <p:nvSpPr>
          <p:cNvPr id="7" name="Rectangle 6"/>
          <p:cNvSpPr/>
          <p:nvPr/>
        </p:nvSpPr>
        <p:spPr>
          <a:xfrm>
            <a:off x="664031" y="1624291"/>
            <a:ext cx="2482176" cy="4832093"/>
          </a:xfrm>
          <a:prstGeom prst="rect">
            <a:avLst/>
          </a:prstGeom>
        </p:spPr>
        <p:txBody>
          <a:bodyPr wrap="square">
            <a:spAutoFit/>
          </a:bodyPr>
          <a:lstStyle/>
          <a:p>
            <a:r>
              <a:rPr lang="en-US" sz="2800" dirty="0">
                <a:solidFill>
                  <a:srgbClr val="FF0000"/>
                </a:solidFill>
              </a:rPr>
              <a:t>S -&gt; . NP VP</a:t>
            </a:r>
          </a:p>
          <a:p>
            <a:r>
              <a:rPr lang="en-US" sz="2800" dirty="0">
                <a:solidFill>
                  <a:srgbClr val="FF0000"/>
                </a:solidFill>
              </a:rPr>
              <a:t>NP -&gt; . NP PP</a:t>
            </a:r>
            <a:endParaRPr lang="en-US" sz="2800" dirty="0">
              <a:ln>
                <a:solidFill>
                  <a:srgbClr val="008000"/>
                </a:solidFill>
              </a:ln>
              <a:solidFill>
                <a:srgbClr val="FF0000"/>
              </a:solidFill>
            </a:endParaRPr>
          </a:p>
          <a:p>
            <a:r>
              <a:rPr lang="en-US" sz="2800" dirty="0"/>
              <a:t>P -&gt; . V NP</a:t>
            </a:r>
            <a:endParaRPr lang="en-US" sz="2800" dirty="0">
              <a:ln>
                <a:solidFill>
                  <a:srgbClr val="FF0000"/>
                </a:solidFill>
              </a:ln>
              <a:solidFill>
                <a:srgbClr val="FF0000"/>
              </a:solidFill>
            </a:endParaRPr>
          </a:p>
          <a:p>
            <a:r>
              <a:rPr lang="en-US" sz="2800" dirty="0"/>
              <a:t>VP -&gt; . VP PP</a:t>
            </a:r>
          </a:p>
          <a:p>
            <a:r>
              <a:rPr lang="en-US" sz="2800" dirty="0">
                <a:solidFill>
                  <a:srgbClr val="000000"/>
                </a:solidFill>
              </a:rPr>
              <a:t>PP -&gt; . P NP</a:t>
            </a:r>
            <a:endParaRPr lang="en-US" sz="2800" dirty="0">
              <a:solidFill>
                <a:srgbClr val="0000FF"/>
              </a:solidFill>
            </a:endParaRPr>
          </a:p>
          <a:p>
            <a:r>
              <a:rPr lang="en-US" sz="2800" dirty="0">
                <a:solidFill>
                  <a:srgbClr val="FF0000"/>
                </a:solidFill>
              </a:rPr>
              <a:t>NP -&gt; . John</a:t>
            </a:r>
          </a:p>
          <a:p>
            <a:r>
              <a:rPr lang="en-US" sz="2800" dirty="0">
                <a:solidFill>
                  <a:srgbClr val="FF0000"/>
                </a:solidFill>
              </a:rPr>
              <a:t>NP -&gt; . Sue</a:t>
            </a:r>
          </a:p>
          <a:p>
            <a:r>
              <a:rPr lang="en-US" sz="2800" dirty="0">
                <a:solidFill>
                  <a:srgbClr val="FF0000"/>
                </a:solidFill>
              </a:rPr>
              <a:t>NP -&gt; . Denver</a:t>
            </a:r>
          </a:p>
          <a:p>
            <a:r>
              <a:rPr lang="en-US" sz="2800" dirty="0"/>
              <a:t>V -&gt; . called</a:t>
            </a:r>
          </a:p>
          <a:p>
            <a:r>
              <a:rPr lang="en-US" sz="2800" dirty="0"/>
              <a:t>V -&gt;.  sue</a:t>
            </a:r>
          </a:p>
          <a:p>
            <a:r>
              <a:rPr lang="en-US" sz="2800" dirty="0"/>
              <a:t>P -&gt; . from</a:t>
            </a:r>
          </a:p>
        </p:txBody>
      </p:sp>
      <p:sp>
        <p:nvSpPr>
          <p:cNvPr id="8" name="Rectangle 7"/>
          <p:cNvSpPr/>
          <p:nvPr/>
        </p:nvSpPr>
        <p:spPr>
          <a:xfrm>
            <a:off x="3298607" y="1855123"/>
            <a:ext cx="2482176" cy="2246769"/>
          </a:xfrm>
          <a:prstGeom prst="rect">
            <a:avLst/>
          </a:prstGeom>
        </p:spPr>
        <p:txBody>
          <a:bodyPr wrap="square">
            <a:spAutoFit/>
          </a:bodyPr>
          <a:lstStyle/>
          <a:p>
            <a:r>
              <a:rPr lang="en-US" sz="2800" dirty="0">
                <a:solidFill>
                  <a:srgbClr val="FF0000"/>
                </a:solidFill>
              </a:rPr>
              <a:t>S -&gt; . NP VP</a:t>
            </a:r>
          </a:p>
          <a:p>
            <a:r>
              <a:rPr lang="en-US" sz="2800" dirty="0">
                <a:solidFill>
                  <a:srgbClr val="FF0000"/>
                </a:solidFill>
              </a:rPr>
              <a:t>NP -&gt; . NP PP</a:t>
            </a:r>
            <a:endParaRPr lang="en-US" sz="2800" dirty="0">
              <a:ln>
                <a:solidFill>
                  <a:srgbClr val="008000"/>
                </a:solidFill>
              </a:ln>
              <a:solidFill>
                <a:srgbClr val="FF0000"/>
              </a:solidFill>
            </a:endParaRPr>
          </a:p>
          <a:p>
            <a:r>
              <a:rPr lang="en-US" sz="2800" dirty="0">
                <a:solidFill>
                  <a:srgbClr val="008000"/>
                </a:solidFill>
              </a:rPr>
              <a:t>NP -&gt; . John</a:t>
            </a:r>
          </a:p>
          <a:p>
            <a:r>
              <a:rPr lang="en-US" sz="2800" dirty="0">
                <a:solidFill>
                  <a:srgbClr val="FF0000"/>
                </a:solidFill>
              </a:rPr>
              <a:t>NP -&gt; . Sue</a:t>
            </a:r>
          </a:p>
          <a:p>
            <a:r>
              <a:rPr lang="en-US" sz="2800" dirty="0">
                <a:solidFill>
                  <a:srgbClr val="FF0000"/>
                </a:solidFill>
              </a:rPr>
              <a:t>NP -&gt; . Denver</a:t>
            </a:r>
          </a:p>
        </p:txBody>
      </p:sp>
    </p:spTree>
    <p:extLst>
      <p:ext uri="{BB962C8B-B14F-4D97-AF65-F5344CB8AC3E}">
        <p14:creationId xmlns:p14="http://schemas.microsoft.com/office/powerpoint/2010/main" val="12243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940C7BC-8388-1349-B435-55660F40BE81}" type="datetime1">
              <a:rPr lang="en-US" sz="1400">
                <a:solidFill>
                  <a:srgbClr val="590A0E"/>
                </a:solidFill>
              </a:rPr>
              <a:pPr/>
              <a:t>4/1/21</a:t>
            </a:fld>
            <a:endParaRPr lang="en-US" sz="1400">
              <a:solidFill>
                <a:srgbClr val="590A0E"/>
              </a:solidFill>
            </a:endParaRPr>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EFFCC3C-E384-DE47-8C1C-71569F2A45E6}" type="slidenum">
              <a:rPr lang="en-US" sz="1400">
                <a:solidFill>
                  <a:srgbClr val="590A0E"/>
                </a:solidFill>
              </a:rPr>
              <a:pPr/>
              <a:t>11</a:t>
            </a:fld>
            <a:endParaRPr lang="en-US" sz="1400">
              <a:solidFill>
                <a:srgbClr val="590A0E"/>
              </a:solidFill>
            </a:endParaRPr>
          </a:p>
        </p:txBody>
      </p:sp>
      <p:sp>
        <p:nvSpPr>
          <p:cNvPr id="36868"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Treebanks</a:t>
            </a:r>
          </a:p>
        </p:txBody>
      </p:sp>
      <p:sp>
        <p:nvSpPr>
          <p:cNvPr id="36869" name="Rectangle 3"/>
          <p:cNvSpPr>
            <a:spLocks noGrp="1" noChangeArrowheads="1"/>
          </p:cNvSpPr>
          <p:nvPr>
            <p:ph type="body" idx="1"/>
          </p:nvPr>
        </p:nvSpPr>
        <p:spPr/>
        <p:txBody>
          <a:bodyPr/>
          <a:lstStyle/>
          <a:p>
            <a:pPr>
              <a:lnSpc>
                <a:spcPct val="90000"/>
              </a:lnSpc>
            </a:pPr>
            <a:r>
              <a:rPr lang="en-US" sz="2800" dirty="0" err="1">
                <a:latin typeface="Tahoma" charset="0"/>
                <a:ea typeface="ＭＳ Ｐゴシック" charset="0"/>
                <a:cs typeface="ＭＳ Ｐゴシック" charset="0"/>
              </a:rPr>
              <a:t>Treebanks</a:t>
            </a:r>
            <a:r>
              <a:rPr lang="en-US" sz="2800" dirty="0">
                <a:latin typeface="Tahoma" charset="0"/>
                <a:ea typeface="ＭＳ Ｐゴシック" charset="0"/>
                <a:cs typeface="ＭＳ Ｐゴシック" charset="0"/>
              </a:rPr>
              <a:t> are corpora in which each sentence has been paired with a parse structure (presumably the correct one).</a:t>
            </a:r>
          </a:p>
          <a:p>
            <a:pPr>
              <a:lnSpc>
                <a:spcPct val="90000"/>
              </a:lnSpc>
            </a:pPr>
            <a:r>
              <a:rPr lang="en-US" sz="2800" dirty="0">
                <a:latin typeface="Tahoma" charset="0"/>
                <a:ea typeface="ＭＳ Ｐゴシック" charset="0"/>
                <a:cs typeface="ＭＳ Ｐゴシック" charset="0"/>
              </a:rPr>
              <a:t>These are generally created </a:t>
            </a:r>
          </a:p>
          <a:p>
            <a:pPr marL="914400" lvl="1" indent="-457200">
              <a:lnSpc>
                <a:spcPct val="90000"/>
              </a:lnSpc>
              <a:buFont typeface="Verdana" charset="0"/>
              <a:buAutoNum type="arabicPeriod"/>
            </a:pPr>
            <a:r>
              <a:rPr lang="en-US" sz="2400" dirty="0">
                <a:latin typeface="Tahoma" charset="0"/>
              </a:rPr>
              <a:t>By first parsing the collection with an automatic parser</a:t>
            </a:r>
          </a:p>
          <a:p>
            <a:pPr marL="914400" lvl="1" indent="-457200">
              <a:lnSpc>
                <a:spcPct val="90000"/>
              </a:lnSpc>
              <a:buFont typeface="Verdana" charset="0"/>
              <a:buAutoNum type="arabicPeriod"/>
            </a:pPr>
            <a:r>
              <a:rPr lang="en-US" sz="2400" dirty="0">
                <a:latin typeface="Tahoma" charset="0"/>
              </a:rPr>
              <a:t>And then having human annotators hand correct each parse as necessary.</a:t>
            </a:r>
          </a:p>
          <a:p>
            <a:pPr>
              <a:lnSpc>
                <a:spcPct val="90000"/>
              </a:lnSpc>
            </a:pPr>
            <a:r>
              <a:rPr lang="en-US" sz="2800" dirty="0">
                <a:latin typeface="Tahoma" charset="0"/>
                <a:ea typeface="ＭＳ Ｐゴシック" charset="0"/>
                <a:cs typeface="ＭＳ Ｐゴシック" charset="0"/>
              </a:rPr>
              <a:t>This generally requires detailed annotation guidelines that provide a POS </a:t>
            </a:r>
            <a:r>
              <a:rPr lang="en-US" sz="2800" dirty="0" err="1">
                <a:latin typeface="Tahoma" charset="0"/>
                <a:ea typeface="ＭＳ Ｐゴシック" charset="0"/>
                <a:cs typeface="ＭＳ Ｐゴシック" charset="0"/>
              </a:rPr>
              <a:t>tagset</a:t>
            </a:r>
            <a:r>
              <a:rPr lang="en-US" sz="2800" dirty="0">
                <a:latin typeface="Tahoma" charset="0"/>
                <a:ea typeface="ＭＳ Ｐゴシック" charset="0"/>
                <a:cs typeface="ＭＳ Ｐゴシック" charset="0"/>
              </a:rPr>
              <a:t>, a grammar, and instructions for how to deal with particular grammatical constructions.</a:t>
            </a:r>
          </a:p>
        </p:txBody>
      </p:sp>
    </p:spTree>
    <p:extLst>
      <p:ext uri="{BB962C8B-B14F-4D97-AF65-F5344CB8AC3E}">
        <p14:creationId xmlns:p14="http://schemas.microsoft.com/office/powerpoint/2010/main" val="42503079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Earley’s</a:t>
            </a:r>
            <a:r>
              <a:rPr lang="en-US" dirty="0"/>
              <a:t> example 2</a:t>
            </a:r>
          </a:p>
        </p:txBody>
      </p:sp>
      <p:sp>
        <p:nvSpPr>
          <p:cNvPr id="6" name="TextBox 5"/>
          <p:cNvSpPr txBox="1"/>
          <p:nvPr/>
        </p:nvSpPr>
        <p:spPr>
          <a:xfrm>
            <a:off x="2482175" y="1055712"/>
            <a:ext cx="4038368" cy="461665"/>
          </a:xfrm>
          <a:prstGeom prst="rect">
            <a:avLst/>
          </a:prstGeom>
          <a:noFill/>
        </p:spPr>
        <p:txBody>
          <a:bodyPr wrap="square" rtlCol="0">
            <a:spAutoFit/>
          </a:bodyPr>
          <a:lstStyle/>
          <a:p>
            <a:r>
              <a:rPr lang="en-US" sz="2400" b="1" dirty="0"/>
              <a:t>John </a:t>
            </a:r>
            <a:r>
              <a:rPr lang="en-US" sz="2400" b="1" dirty="0">
                <a:solidFill>
                  <a:srgbClr val="008000"/>
                </a:solidFill>
              </a:rPr>
              <a:t>called </a:t>
            </a:r>
            <a:r>
              <a:rPr lang="en-US" sz="2400" dirty="0"/>
              <a:t>Sue from Denver</a:t>
            </a:r>
          </a:p>
        </p:txBody>
      </p:sp>
      <p:sp>
        <p:nvSpPr>
          <p:cNvPr id="9" name="Rectangle 8"/>
          <p:cNvSpPr/>
          <p:nvPr/>
        </p:nvSpPr>
        <p:spPr>
          <a:xfrm>
            <a:off x="870857" y="1702723"/>
            <a:ext cx="2482176" cy="3539431"/>
          </a:xfrm>
          <a:prstGeom prst="rect">
            <a:avLst/>
          </a:prstGeom>
        </p:spPr>
        <p:txBody>
          <a:bodyPr wrap="square">
            <a:spAutoFit/>
          </a:bodyPr>
          <a:lstStyle/>
          <a:p>
            <a:r>
              <a:rPr lang="en-US" sz="2800" dirty="0"/>
              <a:t>S -&gt; NP . VP</a:t>
            </a:r>
          </a:p>
          <a:p>
            <a:r>
              <a:rPr lang="en-US" sz="2800" dirty="0"/>
              <a:t>NP -&gt; NP . PP</a:t>
            </a:r>
            <a:endParaRPr lang="en-US" sz="2800" dirty="0">
              <a:ln>
                <a:solidFill>
                  <a:srgbClr val="008000"/>
                </a:solidFill>
              </a:ln>
            </a:endParaRPr>
          </a:p>
          <a:p>
            <a:r>
              <a:rPr lang="en-US" sz="2800" dirty="0">
                <a:solidFill>
                  <a:srgbClr val="FF0000"/>
                </a:solidFill>
              </a:rPr>
              <a:t>VP -&gt; . V NP</a:t>
            </a:r>
            <a:endParaRPr lang="en-US" sz="2800" dirty="0">
              <a:ln>
                <a:solidFill>
                  <a:srgbClr val="FF0000"/>
                </a:solidFill>
              </a:ln>
              <a:solidFill>
                <a:srgbClr val="FF0000"/>
              </a:solidFill>
            </a:endParaRPr>
          </a:p>
          <a:p>
            <a:r>
              <a:rPr lang="en-US" sz="2800" dirty="0">
                <a:solidFill>
                  <a:srgbClr val="FF0000"/>
                </a:solidFill>
              </a:rPr>
              <a:t>VP -&gt; . VP PP</a:t>
            </a:r>
          </a:p>
          <a:p>
            <a:r>
              <a:rPr lang="en-US" sz="2800" dirty="0">
                <a:solidFill>
                  <a:srgbClr val="FF0000"/>
                </a:solidFill>
              </a:rPr>
              <a:t>PP -&gt; . P NP</a:t>
            </a:r>
            <a:endParaRPr lang="en-US" sz="2800" dirty="0"/>
          </a:p>
          <a:p>
            <a:r>
              <a:rPr lang="en-US" sz="2800" dirty="0">
                <a:solidFill>
                  <a:srgbClr val="FF0000"/>
                </a:solidFill>
              </a:rPr>
              <a:t>V -&gt; . called</a:t>
            </a:r>
          </a:p>
          <a:p>
            <a:r>
              <a:rPr lang="en-US" sz="2800" dirty="0">
                <a:solidFill>
                  <a:srgbClr val="FF0000"/>
                </a:solidFill>
              </a:rPr>
              <a:t>V -&gt;.  sue</a:t>
            </a:r>
          </a:p>
          <a:p>
            <a:r>
              <a:rPr lang="en-US" sz="2800" dirty="0">
                <a:solidFill>
                  <a:srgbClr val="FF0000"/>
                </a:solidFill>
              </a:rPr>
              <a:t>P -&gt; . from</a:t>
            </a:r>
          </a:p>
        </p:txBody>
      </p:sp>
      <p:sp>
        <p:nvSpPr>
          <p:cNvPr id="10" name="Rectangle 9"/>
          <p:cNvSpPr/>
          <p:nvPr/>
        </p:nvSpPr>
        <p:spPr>
          <a:xfrm>
            <a:off x="3505433" y="1702723"/>
            <a:ext cx="2482176" cy="3539431"/>
          </a:xfrm>
          <a:prstGeom prst="rect">
            <a:avLst/>
          </a:prstGeom>
        </p:spPr>
        <p:txBody>
          <a:bodyPr wrap="square">
            <a:spAutoFit/>
          </a:bodyPr>
          <a:lstStyle/>
          <a:p>
            <a:r>
              <a:rPr lang="en-US" sz="2800" dirty="0"/>
              <a:t>S -&gt; NP . VP</a:t>
            </a:r>
          </a:p>
          <a:p>
            <a:r>
              <a:rPr lang="en-US" sz="2800" dirty="0"/>
              <a:t>NP -&gt; NP . PP</a:t>
            </a:r>
            <a:endParaRPr lang="en-US" sz="2800" dirty="0">
              <a:ln>
                <a:solidFill>
                  <a:srgbClr val="008000"/>
                </a:solidFill>
              </a:ln>
            </a:endParaRPr>
          </a:p>
          <a:p>
            <a:r>
              <a:rPr lang="en-US" sz="2800" dirty="0">
                <a:solidFill>
                  <a:srgbClr val="FF0000"/>
                </a:solidFill>
              </a:rPr>
              <a:t>VP -&gt; . V NP</a:t>
            </a:r>
            <a:endParaRPr lang="en-US" sz="2800" dirty="0">
              <a:ln>
                <a:solidFill>
                  <a:srgbClr val="FF0000"/>
                </a:solidFill>
              </a:ln>
              <a:solidFill>
                <a:srgbClr val="FF0000"/>
              </a:solidFill>
            </a:endParaRPr>
          </a:p>
          <a:p>
            <a:r>
              <a:rPr lang="en-US" sz="2800" dirty="0">
                <a:solidFill>
                  <a:srgbClr val="FF0000"/>
                </a:solidFill>
              </a:rPr>
              <a:t>VP -&gt; . VP PP</a:t>
            </a:r>
          </a:p>
          <a:p>
            <a:r>
              <a:rPr lang="en-US" sz="2800" dirty="0">
                <a:solidFill>
                  <a:srgbClr val="FF0000"/>
                </a:solidFill>
              </a:rPr>
              <a:t>PP -&gt; . P NP</a:t>
            </a:r>
          </a:p>
          <a:p>
            <a:r>
              <a:rPr lang="en-US" sz="2800" b="1" dirty="0">
                <a:solidFill>
                  <a:srgbClr val="008000"/>
                </a:solidFill>
              </a:rPr>
              <a:t>V -&gt; . called</a:t>
            </a:r>
          </a:p>
          <a:p>
            <a:r>
              <a:rPr lang="en-US" sz="2800" dirty="0">
                <a:solidFill>
                  <a:srgbClr val="FF0000"/>
                </a:solidFill>
              </a:rPr>
              <a:t>V -&gt;.  sue</a:t>
            </a:r>
          </a:p>
          <a:p>
            <a:r>
              <a:rPr lang="en-US" sz="2800" dirty="0">
                <a:solidFill>
                  <a:srgbClr val="FF0000"/>
                </a:solidFill>
              </a:rPr>
              <a:t>P -&gt; . from</a:t>
            </a:r>
          </a:p>
        </p:txBody>
      </p:sp>
      <p:sp>
        <p:nvSpPr>
          <p:cNvPr id="11" name="Rectangle 10"/>
          <p:cNvSpPr/>
          <p:nvPr/>
        </p:nvSpPr>
        <p:spPr>
          <a:xfrm>
            <a:off x="6204624" y="1702723"/>
            <a:ext cx="2482176" cy="2246769"/>
          </a:xfrm>
          <a:prstGeom prst="rect">
            <a:avLst/>
          </a:prstGeom>
        </p:spPr>
        <p:txBody>
          <a:bodyPr wrap="square">
            <a:spAutoFit/>
          </a:bodyPr>
          <a:lstStyle/>
          <a:p>
            <a:r>
              <a:rPr lang="en-US" sz="2800" dirty="0"/>
              <a:t>S -&gt; NP . VP</a:t>
            </a:r>
          </a:p>
          <a:p>
            <a:r>
              <a:rPr lang="en-US" sz="2800" dirty="0"/>
              <a:t>NP -&gt; NP . PP</a:t>
            </a:r>
            <a:endParaRPr lang="en-US" sz="2800" dirty="0">
              <a:ln>
                <a:solidFill>
                  <a:srgbClr val="008000"/>
                </a:solidFill>
              </a:ln>
            </a:endParaRPr>
          </a:p>
          <a:p>
            <a:r>
              <a:rPr lang="en-US" sz="2800" b="1" dirty="0">
                <a:solidFill>
                  <a:srgbClr val="008000"/>
                </a:solidFill>
              </a:rPr>
              <a:t>VP -&gt;  V . NP</a:t>
            </a:r>
            <a:endParaRPr lang="en-US" sz="2800" b="1" dirty="0">
              <a:ln>
                <a:solidFill>
                  <a:srgbClr val="FF0000"/>
                </a:solidFill>
              </a:ln>
              <a:solidFill>
                <a:srgbClr val="008000"/>
              </a:solidFill>
            </a:endParaRPr>
          </a:p>
          <a:p>
            <a:endParaRPr lang="en-US" sz="2800" dirty="0"/>
          </a:p>
          <a:p>
            <a:r>
              <a:rPr lang="en-US" sz="2800" b="1" dirty="0">
                <a:solidFill>
                  <a:srgbClr val="008000"/>
                </a:solidFill>
              </a:rPr>
              <a:t>V -&gt;  called .</a:t>
            </a:r>
          </a:p>
        </p:txBody>
      </p:sp>
    </p:spTree>
    <p:extLst>
      <p:ext uri="{BB962C8B-B14F-4D97-AF65-F5344CB8AC3E}">
        <p14:creationId xmlns:p14="http://schemas.microsoft.com/office/powerpoint/2010/main" val="5489219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Earley’s</a:t>
            </a:r>
            <a:r>
              <a:rPr lang="en-US" dirty="0"/>
              <a:t> example 3</a:t>
            </a:r>
          </a:p>
        </p:txBody>
      </p:sp>
      <p:sp>
        <p:nvSpPr>
          <p:cNvPr id="6" name="TextBox 5"/>
          <p:cNvSpPr txBox="1"/>
          <p:nvPr/>
        </p:nvSpPr>
        <p:spPr>
          <a:xfrm>
            <a:off x="2482175" y="1055712"/>
            <a:ext cx="4060139" cy="461665"/>
          </a:xfrm>
          <a:prstGeom prst="rect">
            <a:avLst/>
          </a:prstGeom>
          <a:noFill/>
        </p:spPr>
        <p:txBody>
          <a:bodyPr wrap="square" rtlCol="0">
            <a:spAutoFit/>
          </a:bodyPr>
          <a:lstStyle/>
          <a:p>
            <a:r>
              <a:rPr lang="en-US" sz="2400" b="1" dirty="0"/>
              <a:t>John </a:t>
            </a:r>
            <a:r>
              <a:rPr lang="en-US" sz="2400" dirty="0"/>
              <a:t>called </a:t>
            </a:r>
            <a:r>
              <a:rPr lang="en-US" sz="2400" b="1" dirty="0">
                <a:solidFill>
                  <a:srgbClr val="008000"/>
                </a:solidFill>
              </a:rPr>
              <a:t>Sue </a:t>
            </a:r>
            <a:r>
              <a:rPr lang="en-US" sz="2400" dirty="0"/>
              <a:t>from Denver</a:t>
            </a:r>
          </a:p>
        </p:txBody>
      </p:sp>
      <p:sp>
        <p:nvSpPr>
          <p:cNvPr id="11" name="Rectangle 10"/>
          <p:cNvSpPr/>
          <p:nvPr/>
        </p:nvSpPr>
        <p:spPr>
          <a:xfrm>
            <a:off x="6204624" y="1931326"/>
            <a:ext cx="2482176" cy="2677656"/>
          </a:xfrm>
          <a:prstGeom prst="rect">
            <a:avLst/>
          </a:prstGeom>
        </p:spPr>
        <p:txBody>
          <a:bodyPr wrap="square">
            <a:spAutoFit/>
          </a:bodyPr>
          <a:lstStyle/>
          <a:p>
            <a:r>
              <a:rPr lang="en-US" sz="2800" b="1" dirty="0">
                <a:solidFill>
                  <a:srgbClr val="FF0000"/>
                </a:solidFill>
              </a:rPr>
              <a:t>S -&gt; NP  VP .</a:t>
            </a:r>
          </a:p>
          <a:p>
            <a:r>
              <a:rPr lang="en-US" sz="2800" dirty="0"/>
              <a:t>S -&gt; NP . VP</a:t>
            </a:r>
          </a:p>
          <a:p>
            <a:r>
              <a:rPr lang="en-US" sz="2800" dirty="0"/>
              <a:t>NP -&gt; NP . PP</a:t>
            </a:r>
            <a:endParaRPr lang="en-US" sz="2800" dirty="0">
              <a:ln>
                <a:solidFill>
                  <a:srgbClr val="008000"/>
                </a:solidFill>
              </a:ln>
            </a:endParaRPr>
          </a:p>
          <a:p>
            <a:r>
              <a:rPr lang="en-US" sz="2800" b="1" dirty="0">
                <a:solidFill>
                  <a:srgbClr val="008000"/>
                </a:solidFill>
              </a:rPr>
              <a:t>VP -&gt;  V NP .</a:t>
            </a:r>
            <a:endParaRPr lang="en-US" sz="2800" b="1" dirty="0">
              <a:ln>
                <a:solidFill>
                  <a:srgbClr val="FF0000"/>
                </a:solidFill>
              </a:ln>
              <a:solidFill>
                <a:srgbClr val="008000"/>
              </a:solidFill>
            </a:endParaRPr>
          </a:p>
          <a:p>
            <a:r>
              <a:rPr lang="en-US" sz="2800" b="1" dirty="0">
                <a:solidFill>
                  <a:srgbClr val="008000"/>
                </a:solidFill>
              </a:rPr>
              <a:t>VP -&gt;  VP .  PP</a:t>
            </a:r>
          </a:p>
          <a:p>
            <a:r>
              <a:rPr lang="en-US" sz="2800" b="1" dirty="0">
                <a:solidFill>
                  <a:srgbClr val="008000"/>
                </a:solidFill>
              </a:rPr>
              <a:t>NP -&gt;  Sue .</a:t>
            </a:r>
          </a:p>
        </p:txBody>
      </p:sp>
      <p:sp>
        <p:nvSpPr>
          <p:cNvPr id="7" name="Rectangle 6"/>
          <p:cNvSpPr/>
          <p:nvPr/>
        </p:nvSpPr>
        <p:spPr>
          <a:xfrm>
            <a:off x="685803" y="1931326"/>
            <a:ext cx="2482176" cy="3539431"/>
          </a:xfrm>
          <a:prstGeom prst="rect">
            <a:avLst/>
          </a:prstGeom>
        </p:spPr>
        <p:txBody>
          <a:bodyPr wrap="square">
            <a:spAutoFit/>
          </a:bodyPr>
          <a:lstStyle/>
          <a:p>
            <a:r>
              <a:rPr lang="en-US" sz="2800" dirty="0"/>
              <a:t>S -&gt; NP . VP</a:t>
            </a:r>
          </a:p>
          <a:p>
            <a:r>
              <a:rPr lang="en-US" sz="2800" dirty="0"/>
              <a:t>NP -&gt;  NP . PP</a:t>
            </a:r>
            <a:endParaRPr lang="en-US" sz="2800" dirty="0">
              <a:ln>
                <a:solidFill>
                  <a:srgbClr val="008000"/>
                </a:solidFill>
              </a:ln>
            </a:endParaRPr>
          </a:p>
          <a:p>
            <a:r>
              <a:rPr lang="en-US" sz="2800" dirty="0"/>
              <a:t>VP -&gt;  V . NP</a:t>
            </a:r>
            <a:endParaRPr lang="en-US" sz="2800" dirty="0">
              <a:ln>
                <a:solidFill>
                  <a:srgbClr val="FF0000"/>
                </a:solidFill>
              </a:ln>
            </a:endParaRPr>
          </a:p>
          <a:p>
            <a:r>
              <a:rPr lang="en-US" sz="2800" dirty="0"/>
              <a:t>VP -&gt; . VP PP</a:t>
            </a:r>
          </a:p>
          <a:p>
            <a:r>
              <a:rPr lang="en-US" sz="2800" dirty="0"/>
              <a:t>PP -&gt; . P NP</a:t>
            </a:r>
          </a:p>
          <a:p>
            <a:r>
              <a:rPr lang="en-US" sz="2800" dirty="0">
                <a:solidFill>
                  <a:srgbClr val="FF0000"/>
                </a:solidFill>
              </a:rPr>
              <a:t>NP -&gt; . John </a:t>
            </a:r>
          </a:p>
          <a:p>
            <a:r>
              <a:rPr lang="en-US" sz="2800" dirty="0">
                <a:solidFill>
                  <a:srgbClr val="FF0000"/>
                </a:solidFill>
              </a:rPr>
              <a:t>NP -&gt; . Sue</a:t>
            </a:r>
          </a:p>
          <a:p>
            <a:r>
              <a:rPr lang="en-US" sz="2800" dirty="0">
                <a:solidFill>
                  <a:srgbClr val="FF0000"/>
                </a:solidFill>
              </a:rPr>
              <a:t>NP -&gt; . Denver</a:t>
            </a:r>
          </a:p>
        </p:txBody>
      </p:sp>
      <p:sp>
        <p:nvSpPr>
          <p:cNvPr id="8" name="Rectangle 7"/>
          <p:cNvSpPr/>
          <p:nvPr/>
        </p:nvSpPr>
        <p:spPr>
          <a:xfrm>
            <a:off x="3379251" y="1931326"/>
            <a:ext cx="2482176" cy="954107"/>
          </a:xfrm>
          <a:prstGeom prst="rect">
            <a:avLst/>
          </a:prstGeom>
        </p:spPr>
        <p:txBody>
          <a:bodyPr wrap="square">
            <a:spAutoFit/>
          </a:bodyPr>
          <a:lstStyle/>
          <a:p>
            <a:endParaRPr lang="en-US" sz="2800" dirty="0"/>
          </a:p>
          <a:p>
            <a:r>
              <a:rPr lang="en-US" sz="2800" b="1" dirty="0">
                <a:solidFill>
                  <a:srgbClr val="008000"/>
                </a:solidFill>
              </a:rPr>
              <a:t>NP -&gt; . Sue</a:t>
            </a:r>
          </a:p>
        </p:txBody>
      </p:sp>
    </p:spTree>
    <p:extLst>
      <p:ext uri="{BB962C8B-B14F-4D97-AF65-F5344CB8AC3E}">
        <p14:creationId xmlns:p14="http://schemas.microsoft.com/office/powerpoint/2010/main" val="15166813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Earley’s</a:t>
            </a:r>
            <a:r>
              <a:rPr lang="en-US" dirty="0"/>
              <a:t> example 4</a:t>
            </a:r>
          </a:p>
        </p:txBody>
      </p:sp>
      <p:sp>
        <p:nvSpPr>
          <p:cNvPr id="6" name="TextBox 5"/>
          <p:cNvSpPr txBox="1"/>
          <p:nvPr/>
        </p:nvSpPr>
        <p:spPr>
          <a:xfrm>
            <a:off x="2482175" y="1055712"/>
            <a:ext cx="4776743" cy="461665"/>
          </a:xfrm>
          <a:prstGeom prst="rect">
            <a:avLst/>
          </a:prstGeom>
          <a:noFill/>
        </p:spPr>
        <p:txBody>
          <a:bodyPr wrap="square" rtlCol="0">
            <a:spAutoFit/>
          </a:bodyPr>
          <a:lstStyle/>
          <a:p>
            <a:r>
              <a:rPr lang="en-US" sz="2400" b="1" dirty="0"/>
              <a:t>John </a:t>
            </a:r>
            <a:r>
              <a:rPr lang="en-US" sz="2400" dirty="0"/>
              <a:t>called Sue </a:t>
            </a:r>
            <a:r>
              <a:rPr lang="en-US" sz="2400" b="1" dirty="0">
                <a:solidFill>
                  <a:srgbClr val="008000"/>
                </a:solidFill>
              </a:rPr>
              <a:t>from Denver</a:t>
            </a:r>
          </a:p>
        </p:txBody>
      </p:sp>
      <p:sp>
        <p:nvSpPr>
          <p:cNvPr id="7" name="Rectangle 6"/>
          <p:cNvSpPr/>
          <p:nvPr/>
        </p:nvSpPr>
        <p:spPr>
          <a:xfrm>
            <a:off x="664034" y="1456502"/>
            <a:ext cx="2482176" cy="3046988"/>
          </a:xfrm>
          <a:prstGeom prst="rect">
            <a:avLst/>
          </a:prstGeom>
        </p:spPr>
        <p:txBody>
          <a:bodyPr wrap="square">
            <a:spAutoFit/>
          </a:bodyPr>
          <a:lstStyle/>
          <a:p>
            <a:r>
              <a:rPr lang="en-US" sz="2400" dirty="0"/>
              <a:t>S -&gt; NP . VP</a:t>
            </a:r>
          </a:p>
          <a:p>
            <a:r>
              <a:rPr lang="en-US" sz="2400" dirty="0"/>
              <a:t>NP -&gt; NP . PP</a:t>
            </a:r>
            <a:endParaRPr lang="en-US" sz="2400" dirty="0">
              <a:ln>
                <a:solidFill>
                  <a:srgbClr val="008000"/>
                </a:solidFill>
              </a:ln>
            </a:endParaRPr>
          </a:p>
          <a:p>
            <a:r>
              <a:rPr lang="en-US" sz="2400" dirty="0"/>
              <a:t>VP -&gt;  V . NP</a:t>
            </a:r>
            <a:endParaRPr lang="en-US" sz="2400" dirty="0">
              <a:ln>
                <a:solidFill>
                  <a:srgbClr val="FF0000"/>
                </a:solidFill>
              </a:ln>
            </a:endParaRPr>
          </a:p>
          <a:p>
            <a:r>
              <a:rPr lang="en-US" sz="2400" dirty="0"/>
              <a:t>VP -&gt;  VP . PP</a:t>
            </a:r>
          </a:p>
          <a:p>
            <a:r>
              <a:rPr lang="en-US" sz="2400" dirty="0">
                <a:solidFill>
                  <a:srgbClr val="000000"/>
                </a:solidFill>
              </a:rPr>
              <a:t>PP -&gt; . P NP</a:t>
            </a:r>
            <a:endParaRPr lang="en-US" sz="2400" dirty="0"/>
          </a:p>
          <a:p>
            <a:r>
              <a:rPr lang="en-US" sz="2400" dirty="0"/>
              <a:t>P -&gt; . from</a:t>
            </a:r>
          </a:p>
          <a:p>
            <a:endParaRPr lang="en-US" sz="2400" dirty="0">
              <a:solidFill>
                <a:srgbClr val="FF0000"/>
              </a:solidFill>
            </a:endParaRPr>
          </a:p>
          <a:p>
            <a:endParaRPr lang="en-US" sz="2400" dirty="0">
              <a:solidFill>
                <a:srgbClr val="FF0000"/>
              </a:solidFill>
            </a:endParaRPr>
          </a:p>
        </p:txBody>
      </p:sp>
      <p:sp>
        <p:nvSpPr>
          <p:cNvPr id="8" name="Rectangle 7"/>
          <p:cNvSpPr/>
          <p:nvPr/>
        </p:nvSpPr>
        <p:spPr>
          <a:xfrm>
            <a:off x="3357482" y="1702723"/>
            <a:ext cx="2482176" cy="954107"/>
          </a:xfrm>
          <a:prstGeom prst="rect">
            <a:avLst/>
          </a:prstGeom>
        </p:spPr>
        <p:txBody>
          <a:bodyPr wrap="square">
            <a:spAutoFit/>
          </a:bodyPr>
          <a:lstStyle/>
          <a:p>
            <a:endParaRPr lang="en-US" sz="2800" dirty="0"/>
          </a:p>
          <a:p>
            <a:r>
              <a:rPr lang="en-US" sz="2800" b="1" dirty="0">
                <a:solidFill>
                  <a:srgbClr val="008000"/>
                </a:solidFill>
              </a:rPr>
              <a:t>P -&gt; . from</a:t>
            </a:r>
          </a:p>
        </p:txBody>
      </p:sp>
      <p:sp>
        <p:nvSpPr>
          <p:cNvPr id="9" name="Rectangle 8"/>
          <p:cNvSpPr/>
          <p:nvPr/>
        </p:nvSpPr>
        <p:spPr>
          <a:xfrm>
            <a:off x="5829000" y="1506819"/>
            <a:ext cx="2482176" cy="2800767"/>
          </a:xfrm>
          <a:prstGeom prst="rect">
            <a:avLst/>
          </a:prstGeom>
        </p:spPr>
        <p:txBody>
          <a:bodyPr wrap="square">
            <a:spAutoFit/>
          </a:bodyPr>
          <a:lstStyle/>
          <a:p>
            <a:r>
              <a:rPr lang="en-US" sz="2400" dirty="0"/>
              <a:t>S -&gt; NP . VP</a:t>
            </a:r>
          </a:p>
          <a:p>
            <a:r>
              <a:rPr lang="en-US" sz="2400" dirty="0"/>
              <a:t>NP -&gt; NP . PP</a:t>
            </a:r>
            <a:endParaRPr lang="en-US" sz="2400" dirty="0">
              <a:ln>
                <a:solidFill>
                  <a:srgbClr val="FF0000"/>
                </a:solidFill>
              </a:ln>
            </a:endParaRPr>
          </a:p>
          <a:p>
            <a:r>
              <a:rPr lang="en-US" sz="2400" dirty="0"/>
              <a:t>VP -&gt;  VP . PP</a:t>
            </a:r>
          </a:p>
          <a:p>
            <a:r>
              <a:rPr lang="en-US" sz="2400" dirty="0">
                <a:solidFill>
                  <a:srgbClr val="008000"/>
                </a:solidFill>
              </a:rPr>
              <a:t>PP -&gt;  P . NP</a:t>
            </a:r>
          </a:p>
          <a:p>
            <a:r>
              <a:rPr lang="en-US" sz="2400" dirty="0"/>
              <a:t>P -&gt;  from .</a:t>
            </a:r>
          </a:p>
          <a:p>
            <a:endParaRPr lang="en-US" sz="2800" dirty="0">
              <a:solidFill>
                <a:srgbClr val="FF0000"/>
              </a:solidFill>
            </a:endParaRPr>
          </a:p>
          <a:p>
            <a:endParaRPr lang="en-US" sz="2800" dirty="0">
              <a:solidFill>
                <a:srgbClr val="FF0000"/>
              </a:solidFill>
            </a:endParaRPr>
          </a:p>
        </p:txBody>
      </p:sp>
      <p:sp>
        <p:nvSpPr>
          <p:cNvPr id="10" name="Rectangle 9"/>
          <p:cNvSpPr/>
          <p:nvPr/>
        </p:nvSpPr>
        <p:spPr>
          <a:xfrm>
            <a:off x="664034" y="4565046"/>
            <a:ext cx="4572000" cy="1200328"/>
          </a:xfrm>
          <a:prstGeom prst="rect">
            <a:avLst/>
          </a:prstGeom>
        </p:spPr>
        <p:txBody>
          <a:bodyPr>
            <a:spAutoFit/>
          </a:bodyPr>
          <a:lstStyle/>
          <a:p>
            <a:r>
              <a:rPr lang="en-US" sz="2400" dirty="0">
                <a:solidFill>
                  <a:srgbClr val="FF0000"/>
                </a:solidFill>
              </a:rPr>
              <a:t>NP -&gt; . John</a:t>
            </a:r>
          </a:p>
          <a:p>
            <a:r>
              <a:rPr lang="en-US" sz="2400" dirty="0">
                <a:solidFill>
                  <a:srgbClr val="FF0000"/>
                </a:solidFill>
              </a:rPr>
              <a:t>NP -&gt; . Sue</a:t>
            </a:r>
          </a:p>
          <a:p>
            <a:r>
              <a:rPr lang="en-US" sz="2400" dirty="0">
                <a:solidFill>
                  <a:srgbClr val="FF0000"/>
                </a:solidFill>
              </a:rPr>
              <a:t>NP -&gt; . Denver</a:t>
            </a:r>
          </a:p>
        </p:txBody>
      </p:sp>
      <p:sp>
        <p:nvSpPr>
          <p:cNvPr id="12" name="Rectangle 11"/>
          <p:cNvSpPr/>
          <p:nvPr/>
        </p:nvSpPr>
        <p:spPr>
          <a:xfrm>
            <a:off x="3224984" y="4307586"/>
            <a:ext cx="2482176" cy="954107"/>
          </a:xfrm>
          <a:prstGeom prst="rect">
            <a:avLst/>
          </a:prstGeom>
        </p:spPr>
        <p:txBody>
          <a:bodyPr wrap="square">
            <a:spAutoFit/>
          </a:bodyPr>
          <a:lstStyle/>
          <a:p>
            <a:endParaRPr lang="en-US" sz="2800" dirty="0"/>
          </a:p>
          <a:p>
            <a:r>
              <a:rPr lang="en-US" sz="2800" b="1" dirty="0">
                <a:solidFill>
                  <a:srgbClr val="008000"/>
                </a:solidFill>
              </a:rPr>
              <a:t>NP -&gt; . Denver</a:t>
            </a:r>
          </a:p>
        </p:txBody>
      </p:sp>
      <p:sp>
        <p:nvSpPr>
          <p:cNvPr id="14" name="Rectangle 13"/>
          <p:cNvSpPr/>
          <p:nvPr/>
        </p:nvSpPr>
        <p:spPr>
          <a:xfrm>
            <a:off x="6017830" y="3875742"/>
            <a:ext cx="2482176" cy="3908762"/>
          </a:xfrm>
          <a:prstGeom prst="rect">
            <a:avLst/>
          </a:prstGeom>
        </p:spPr>
        <p:txBody>
          <a:bodyPr wrap="square">
            <a:spAutoFit/>
          </a:bodyPr>
          <a:lstStyle/>
          <a:p>
            <a:r>
              <a:rPr lang="en-US" sz="2400" dirty="0">
                <a:solidFill>
                  <a:srgbClr val="FF0000"/>
                </a:solidFill>
              </a:rPr>
              <a:t>NP -&gt;  Denver .</a:t>
            </a:r>
          </a:p>
          <a:p>
            <a:r>
              <a:rPr lang="en-US" sz="2400" dirty="0">
                <a:solidFill>
                  <a:srgbClr val="008000"/>
                </a:solidFill>
              </a:rPr>
              <a:t>PP -&gt;  P  NP .</a:t>
            </a:r>
            <a:endParaRPr lang="en-US" sz="2400" dirty="0"/>
          </a:p>
          <a:p>
            <a:r>
              <a:rPr lang="en-US" sz="2400" dirty="0"/>
              <a:t>NP -&gt; NP  PP .</a:t>
            </a:r>
            <a:endParaRPr lang="en-US" sz="2400" dirty="0">
              <a:ln>
                <a:solidFill>
                  <a:srgbClr val="FF0000"/>
                </a:solidFill>
              </a:ln>
            </a:endParaRPr>
          </a:p>
          <a:p>
            <a:r>
              <a:rPr lang="en-US" sz="2400" dirty="0"/>
              <a:t>VP -&gt;  VP  PP .</a:t>
            </a:r>
            <a:endParaRPr lang="en-US" sz="2400" dirty="0">
              <a:ln>
                <a:solidFill>
                  <a:srgbClr val="008000"/>
                </a:solidFill>
              </a:ln>
            </a:endParaRPr>
          </a:p>
          <a:p>
            <a:r>
              <a:rPr lang="en-US" sz="2400" dirty="0"/>
              <a:t>VP -&gt;  V  NP .</a:t>
            </a:r>
          </a:p>
          <a:p>
            <a:r>
              <a:rPr lang="en-US" sz="2400" dirty="0"/>
              <a:t>S -&gt; NP   VP .</a:t>
            </a:r>
          </a:p>
          <a:p>
            <a:endParaRPr lang="en-US" sz="2400" dirty="0"/>
          </a:p>
          <a:p>
            <a:endParaRPr lang="en-US" sz="2400" dirty="0"/>
          </a:p>
          <a:p>
            <a:endParaRPr lang="en-US" sz="2800" dirty="0">
              <a:solidFill>
                <a:srgbClr val="FF0000"/>
              </a:solidFill>
            </a:endParaRPr>
          </a:p>
          <a:p>
            <a:endParaRPr lang="en-US" sz="2800" dirty="0">
              <a:solidFill>
                <a:srgbClr val="FF0000"/>
              </a:solidFill>
            </a:endParaRPr>
          </a:p>
        </p:txBody>
      </p:sp>
    </p:spTree>
    <p:extLst>
      <p:ext uri="{BB962C8B-B14F-4D97-AF65-F5344CB8AC3E}">
        <p14:creationId xmlns:p14="http://schemas.microsoft.com/office/powerpoint/2010/main" val="2634534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ChangeArrowheads="1"/>
          </p:cNvSpPr>
          <p:nvPr>
            <p:ph type="title"/>
          </p:nvPr>
        </p:nvSpPr>
        <p:spPr/>
        <p:txBody>
          <a:bodyPr/>
          <a:lstStyle/>
          <a:p>
            <a:r>
              <a:rPr lang="en-US"/>
              <a:t>Predictor</a:t>
            </a:r>
          </a:p>
        </p:txBody>
      </p:sp>
      <p:sp>
        <p:nvSpPr>
          <p:cNvPr id="1449987" name="Rectangle 3"/>
          <p:cNvSpPr>
            <a:spLocks noGrp="1" noChangeArrowheads="1"/>
          </p:cNvSpPr>
          <p:nvPr>
            <p:ph type="body" idx="1"/>
          </p:nvPr>
        </p:nvSpPr>
        <p:spPr/>
        <p:txBody>
          <a:bodyPr>
            <a:normAutofit lnSpcReduction="10000"/>
          </a:bodyPr>
          <a:lstStyle/>
          <a:p>
            <a:pPr>
              <a:lnSpc>
                <a:spcPct val="90000"/>
              </a:lnSpc>
            </a:pPr>
            <a:r>
              <a:rPr lang="en-US" sz="2800" dirty="0"/>
              <a:t>Given a state</a:t>
            </a:r>
          </a:p>
          <a:p>
            <a:pPr lvl="1">
              <a:lnSpc>
                <a:spcPct val="90000"/>
              </a:lnSpc>
            </a:pPr>
            <a:r>
              <a:rPr lang="en-US" sz="2400" dirty="0"/>
              <a:t>With a non-terminal to right of dot</a:t>
            </a:r>
          </a:p>
          <a:p>
            <a:pPr lvl="1">
              <a:lnSpc>
                <a:spcPct val="90000"/>
              </a:lnSpc>
            </a:pPr>
            <a:r>
              <a:rPr lang="en-US" sz="2400" dirty="0"/>
              <a:t>That is not a part-of-speech category</a:t>
            </a:r>
          </a:p>
          <a:p>
            <a:pPr lvl="1">
              <a:lnSpc>
                <a:spcPct val="90000"/>
              </a:lnSpc>
            </a:pPr>
            <a:r>
              <a:rPr lang="en-US" sz="2400" dirty="0"/>
              <a:t>Create a new state for each expansion of the non-terminal</a:t>
            </a:r>
          </a:p>
          <a:p>
            <a:pPr lvl="1">
              <a:lnSpc>
                <a:spcPct val="90000"/>
              </a:lnSpc>
            </a:pPr>
            <a:r>
              <a:rPr lang="en-US" sz="2400" dirty="0"/>
              <a:t>Place these new states into same chart entry as generated state, beginning and ending where generating state ends. </a:t>
            </a:r>
          </a:p>
          <a:p>
            <a:pPr lvl="1">
              <a:lnSpc>
                <a:spcPct val="90000"/>
              </a:lnSpc>
            </a:pPr>
            <a:r>
              <a:rPr lang="en-US" sz="2400" dirty="0"/>
              <a:t>So predictor looking at</a:t>
            </a:r>
          </a:p>
          <a:p>
            <a:pPr lvl="2">
              <a:lnSpc>
                <a:spcPct val="90000"/>
              </a:lnSpc>
            </a:pPr>
            <a:r>
              <a:rPr lang="en-US" sz="2000" dirty="0"/>
              <a:t>S -&gt; . VP [0,0]  </a:t>
            </a:r>
          </a:p>
          <a:p>
            <a:pPr lvl="1">
              <a:lnSpc>
                <a:spcPct val="90000"/>
              </a:lnSpc>
            </a:pPr>
            <a:r>
              <a:rPr lang="en-US" sz="2400" dirty="0"/>
              <a:t>  results in</a:t>
            </a:r>
          </a:p>
          <a:p>
            <a:pPr lvl="2">
              <a:lnSpc>
                <a:spcPct val="90000"/>
              </a:lnSpc>
            </a:pPr>
            <a:r>
              <a:rPr lang="en-US" sz="2000" dirty="0"/>
              <a:t>VP -&gt; . Verb [0,0]</a:t>
            </a:r>
          </a:p>
          <a:p>
            <a:pPr lvl="2">
              <a:lnSpc>
                <a:spcPct val="90000"/>
              </a:lnSpc>
            </a:pPr>
            <a:r>
              <a:rPr lang="en-US" sz="2000" dirty="0"/>
              <a:t>VP -&gt; . Verb NP [0,0]</a:t>
            </a:r>
          </a:p>
        </p:txBody>
      </p:sp>
    </p:spTree>
    <p:extLst>
      <p:ext uri="{BB962C8B-B14F-4D97-AF65-F5344CB8AC3E}">
        <p14:creationId xmlns:p14="http://schemas.microsoft.com/office/powerpoint/2010/main" val="6946722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ChangeArrowheads="1"/>
          </p:cNvSpPr>
          <p:nvPr>
            <p:ph type="title"/>
          </p:nvPr>
        </p:nvSpPr>
        <p:spPr/>
        <p:txBody>
          <a:bodyPr/>
          <a:lstStyle/>
          <a:p>
            <a:r>
              <a:rPr lang="en-US"/>
              <a:t>Scanner</a:t>
            </a:r>
          </a:p>
        </p:txBody>
      </p:sp>
      <p:sp>
        <p:nvSpPr>
          <p:cNvPr id="1452035" name="Rectangle 3"/>
          <p:cNvSpPr>
            <a:spLocks noGrp="1" noChangeArrowheads="1"/>
          </p:cNvSpPr>
          <p:nvPr>
            <p:ph type="body" idx="1"/>
          </p:nvPr>
        </p:nvSpPr>
        <p:spPr>
          <a:xfrm>
            <a:off x="457200" y="1055712"/>
            <a:ext cx="8505913" cy="5102644"/>
          </a:xfrm>
        </p:spPr>
        <p:txBody>
          <a:bodyPr/>
          <a:lstStyle/>
          <a:p>
            <a:pPr>
              <a:lnSpc>
                <a:spcPct val="90000"/>
              </a:lnSpc>
            </a:pPr>
            <a:r>
              <a:rPr lang="en-US" sz="2800" dirty="0"/>
              <a:t>Given a state</a:t>
            </a:r>
          </a:p>
          <a:p>
            <a:pPr lvl="1">
              <a:lnSpc>
                <a:spcPct val="90000"/>
              </a:lnSpc>
            </a:pPr>
            <a:r>
              <a:rPr lang="en-US" sz="2400" dirty="0"/>
              <a:t>With a non-terminal to right of dot</a:t>
            </a:r>
          </a:p>
          <a:p>
            <a:pPr lvl="1">
              <a:lnSpc>
                <a:spcPct val="90000"/>
              </a:lnSpc>
            </a:pPr>
            <a:r>
              <a:rPr lang="en-US" sz="2400" dirty="0"/>
              <a:t>That is a part-of-speech category</a:t>
            </a:r>
          </a:p>
          <a:p>
            <a:pPr lvl="1">
              <a:lnSpc>
                <a:spcPct val="90000"/>
              </a:lnSpc>
            </a:pPr>
            <a:r>
              <a:rPr lang="en-US" sz="2400" dirty="0"/>
              <a:t>If the next word in the input matches this part-of-speech</a:t>
            </a:r>
          </a:p>
          <a:p>
            <a:pPr lvl="1">
              <a:lnSpc>
                <a:spcPct val="90000"/>
              </a:lnSpc>
            </a:pPr>
            <a:r>
              <a:rPr lang="en-US" sz="2400" dirty="0"/>
              <a:t>Create a new state with dot moved over the non-terminal</a:t>
            </a:r>
          </a:p>
          <a:p>
            <a:pPr lvl="1">
              <a:lnSpc>
                <a:spcPct val="90000"/>
              </a:lnSpc>
            </a:pPr>
            <a:r>
              <a:rPr lang="en-US" sz="2400" dirty="0"/>
              <a:t>So scanner looking at</a:t>
            </a:r>
          </a:p>
          <a:p>
            <a:pPr lvl="2">
              <a:lnSpc>
                <a:spcPct val="90000"/>
              </a:lnSpc>
            </a:pPr>
            <a:r>
              <a:rPr lang="en-US" sz="2000" dirty="0"/>
              <a:t>VP -&gt; . Verb NP [0,0]</a:t>
            </a:r>
          </a:p>
          <a:p>
            <a:pPr lvl="1">
              <a:lnSpc>
                <a:spcPct val="90000"/>
              </a:lnSpc>
            </a:pPr>
            <a:r>
              <a:rPr lang="en-US" sz="2400" dirty="0"/>
              <a:t>If the next word, “book”, can be a verb, add new state:</a:t>
            </a:r>
          </a:p>
          <a:p>
            <a:pPr lvl="2">
              <a:lnSpc>
                <a:spcPct val="90000"/>
              </a:lnSpc>
            </a:pPr>
            <a:r>
              <a:rPr lang="en-US" sz="2000" dirty="0"/>
              <a:t>VP -&gt; Verb . NP [0,1]</a:t>
            </a:r>
          </a:p>
          <a:p>
            <a:pPr lvl="1">
              <a:lnSpc>
                <a:spcPct val="90000"/>
              </a:lnSpc>
            </a:pPr>
            <a:r>
              <a:rPr lang="en-US" sz="2400" dirty="0"/>
              <a:t>Add this state to chart entry following current one</a:t>
            </a:r>
          </a:p>
          <a:p>
            <a:pPr lvl="1">
              <a:lnSpc>
                <a:spcPct val="90000"/>
              </a:lnSpc>
            </a:pPr>
            <a:r>
              <a:rPr lang="en-US" sz="2400" dirty="0"/>
              <a:t>Note: </a:t>
            </a:r>
            <a:r>
              <a:rPr lang="en-US" sz="2400" dirty="0" err="1"/>
              <a:t>Earley</a:t>
            </a:r>
            <a:r>
              <a:rPr lang="en-US" sz="2400" dirty="0"/>
              <a:t> algorithm uses top-down input to disambiguate POS! Only POS predicted by some state can get added to chart!</a:t>
            </a:r>
          </a:p>
          <a:p>
            <a:pPr lvl="1">
              <a:lnSpc>
                <a:spcPct val="90000"/>
              </a:lnSpc>
            </a:pPr>
            <a:endParaRPr lang="en-US" sz="1800" dirty="0"/>
          </a:p>
        </p:txBody>
      </p:sp>
    </p:spTree>
    <p:extLst>
      <p:ext uri="{BB962C8B-B14F-4D97-AF65-F5344CB8AC3E}">
        <p14:creationId xmlns:p14="http://schemas.microsoft.com/office/powerpoint/2010/main" val="6524014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Rectangle 2"/>
          <p:cNvSpPr>
            <a:spLocks noGrp="1" noChangeArrowheads="1"/>
          </p:cNvSpPr>
          <p:nvPr>
            <p:ph type="title"/>
          </p:nvPr>
        </p:nvSpPr>
        <p:spPr/>
        <p:txBody>
          <a:bodyPr/>
          <a:lstStyle/>
          <a:p>
            <a:r>
              <a:rPr lang="en-US"/>
              <a:t>Completer</a:t>
            </a:r>
          </a:p>
        </p:txBody>
      </p:sp>
      <p:sp>
        <p:nvSpPr>
          <p:cNvPr id="1454083" name="Rectangle 3"/>
          <p:cNvSpPr>
            <a:spLocks noGrp="1" noChangeArrowheads="1"/>
          </p:cNvSpPr>
          <p:nvPr>
            <p:ph type="body" idx="1"/>
          </p:nvPr>
        </p:nvSpPr>
        <p:spPr>
          <a:xfrm>
            <a:off x="206831" y="1055712"/>
            <a:ext cx="8948346" cy="5070452"/>
          </a:xfrm>
        </p:spPr>
        <p:txBody>
          <a:bodyPr>
            <a:normAutofit/>
          </a:bodyPr>
          <a:lstStyle/>
          <a:p>
            <a:pPr>
              <a:lnSpc>
                <a:spcPct val="90000"/>
              </a:lnSpc>
            </a:pPr>
            <a:r>
              <a:rPr lang="en-US" sz="2800" dirty="0"/>
              <a:t>Applied to a state when its dot has reached right end of role.</a:t>
            </a:r>
          </a:p>
          <a:p>
            <a:pPr>
              <a:lnSpc>
                <a:spcPct val="90000"/>
              </a:lnSpc>
            </a:pPr>
            <a:r>
              <a:rPr lang="en-US" sz="2800" dirty="0"/>
              <a:t>Parser has discovered a category over some span of input.</a:t>
            </a:r>
          </a:p>
          <a:p>
            <a:pPr>
              <a:lnSpc>
                <a:spcPct val="90000"/>
              </a:lnSpc>
            </a:pPr>
            <a:r>
              <a:rPr lang="en-US" sz="2800" dirty="0"/>
              <a:t>Find and advance all previous states that were looking for this category</a:t>
            </a:r>
          </a:p>
          <a:p>
            <a:pPr lvl="1">
              <a:lnSpc>
                <a:spcPct val="90000"/>
              </a:lnSpc>
            </a:pPr>
            <a:r>
              <a:rPr lang="en-US" sz="2400" dirty="0"/>
              <a:t>copy state, move dot, insert in current chart entry</a:t>
            </a:r>
          </a:p>
          <a:p>
            <a:pPr>
              <a:lnSpc>
                <a:spcPct val="90000"/>
              </a:lnSpc>
            </a:pPr>
            <a:r>
              <a:rPr lang="en-US" sz="2800" dirty="0"/>
              <a:t>Given:</a:t>
            </a:r>
          </a:p>
          <a:p>
            <a:pPr lvl="1">
              <a:lnSpc>
                <a:spcPct val="90000"/>
              </a:lnSpc>
            </a:pPr>
            <a:r>
              <a:rPr lang="en-US" sz="2400" dirty="0"/>
              <a:t>NP -&gt; </a:t>
            </a:r>
            <a:r>
              <a:rPr lang="en-US" sz="2400" dirty="0" err="1"/>
              <a:t>Det</a:t>
            </a:r>
            <a:r>
              <a:rPr lang="en-US" sz="2400" dirty="0"/>
              <a:t> Nominal . [1,3]</a:t>
            </a:r>
          </a:p>
          <a:p>
            <a:pPr lvl="1">
              <a:lnSpc>
                <a:spcPct val="90000"/>
              </a:lnSpc>
            </a:pPr>
            <a:r>
              <a:rPr lang="en-US" sz="2400" dirty="0"/>
              <a:t>VP -&gt; Verb. NP [0,1]</a:t>
            </a:r>
          </a:p>
          <a:p>
            <a:pPr>
              <a:lnSpc>
                <a:spcPct val="90000"/>
              </a:lnSpc>
            </a:pPr>
            <a:r>
              <a:rPr lang="en-US" sz="2800" dirty="0"/>
              <a:t>Add</a:t>
            </a:r>
          </a:p>
          <a:p>
            <a:pPr lvl="1">
              <a:lnSpc>
                <a:spcPct val="90000"/>
              </a:lnSpc>
            </a:pPr>
            <a:r>
              <a:rPr lang="en-US" sz="2400" dirty="0"/>
              <a:t>VP -&gt; Verb NP . [0,3]</a:t>
            </a:r>
          </a:p>
          <a:p>
            <a:pPr>
              <a:lnSpc>
                <a:spcPct val="90000"/>
              </a:lnSpc>
            </a:pPr>
            <a:endParaRPr lang="en-US" sz="1800" dirty="0"/>
          </a:p>
        </p:txBody>
      </p:sp>
    </p:spTree>
    <p:extLst>
      <p:ext uri="{BB962C8B-B14F-4D97-AF65-F5344CB8AC3E}">
        <p14:creationId xmlns:p14="http://schemas.microsoft.com/office/powerpoint/2010/main" val="12971056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ChangeArrowheads="1"/>
          </p:cNvSpPr>
          <p:nvPr>
            <p:ph type="title"/>
          </p:nvPr>
        </p:nvSpPr>
        <p:spPr>
          <a:xfrm>
            <a:off x="990600" y="274638"/>
            <a:ext cx="8229600" cy="781073"/>
          </a:xfrm>
        </p:spPr>
        <p:txBody>
          <a:bodyPr>
            <a:normAutofit fontScale="90000"/>
          </a:bodyPr>
          <a:lstStyle/>
          <a:p>
            <a:r>
              <a:rPr lang="en-US" dirty="0" err="1"/>
              <a:t>Earley</a:t>
            </a:r>
            <a:r>
              <a:rPr lang="en-US" dirty="0"/>
              <a:t>: how do we know we are done?</a:t>
            </a:r>
          </a:p>
        </p:txBody>
      </p:sp>
      <p:sp>
        <p:nvSpPr>
          <p:cNvPr id="1456131" name="Rectangle 3"/>
          <p:cNvSpPr>
            <a:spLocks noGrp="1" noChangeArrowheads="1"/>
          </p:cNvSpPr>
          <p:nvPr>
            <p:ph type="body" idx="1"/>
          </p:nvPr>
        </p:nvSpPr>
        <p:spPr/>
        <p:txBody>
          <a:bodyPr/>
          <a:lstStyle/>
          <a:p>
            <a:r>
              <a:rPr lang="en-US" dirty="0"/>
              <a:t>How do we know when we are done?</a:t>
            </a:r>
          </a:p>
          <a:p>
            <a:r>
              <a:rPr lang="en-US" dirty="0"/>
              <a:t>Find an S state in the final column that spans from 0 to n+1 and is complete.</a:t>
            </a:r>
          </a:p>
          <a:p>
            <a:r>
              <a:rPr lang="en-US" dirty="0"/>
              <a:t>If that’s the case you’re done.</a:t>
            </a:r>
          </a:p>
          <a:p>
            <a:pPr lvl="1"/>
            <a:r>
              <a:rPr lang="en-US" dirty="0"/>
              <a:t>S –&gt; </a:t>
            </a:r>
            <a:r>
              <a:rPr lang="el-GR" dirty="0">
                <a:latin typeface="Lucida Grande" charset="0"/>
              </a:rPr>
              <a:t>α</a:t>
            </a:r>
            <a:r>
              <a:rPr lang="en-US" dirty="0"/>
              <a:t> </a:t>
            </a:r>
            <a:r>
              <a:rPr lang="el-GR" dirty="0">
                <a:latin typeface="Lucida Grande" charset="0"/>
              </a:rPr>
              <a:t>·</a:t>
            </a:r>
            <a:r>
              <a:rPr lang="en-US" dirty="0"/>
              <a:t> [0,n+1]</a:t>
            </a:r>
            <a:endParaRPr lang="el-GR" dirty="0"/>
          </a:p>
        </p:txBody>
      </p:sp>
    </p:spTree>
    <p:extLst>
      <p:ext uri="{BB962C8B-B14F-4D97-AF65-F5344CB8AC3E}">
        <p14:creationId xmlns:p14="http://schemas.microsoft.com/office/powerpoint/2010/main" val="24619451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ChangeArrowheads="1"/>
          </p:cNvSpPr>
          <p:nvPr>
            <p:ph type="title"/>
          </p:nvPr>
        </p:nvSpPr>
        <p:spPr/>
        <p:txBody>
          <a:bodyPr/>
          <a:lstStyle/>
          <a:p>
            <a:r>
              <a:rPr lang="en-US"/>
              <a:t>Earley</a:t>
            </a:r>
          </a:p>
        </p:txBody>
      </p:sp>
      <p:sp>
        <p:nvSpPr>
          <p:cNvPr id="1458179" name="Rectangle 3"/>
          <p:cNvSpPr>
            <a:spLocks noGrp="1" noChangeArrowheads="1"/>
          </p:cNvSpPr>
          <p:nvPr>
            <p:ph type="body" idx="1"/>
          </p:nvPr>
        </p:nvSpPr>
        <p:spPr/>
        <p:txBody>
          <a:bodyPr/>
          <a:lstStyle/>
          <a:p>
            <a:r>
              <a:rPr lang="en-US"/>
              <a:t>So sweep through the table from 0 to n+1…</a:t>
            </a:r>
          </a:p>
          <a:p>
            <a:pPr lvl="1"/>
            <a:r>
              <a:rPr lang="en-US"/>
              <a:t>New predicted states are created by starting top-down from S</a:t>
            </a:r>
          </a:p>
          <a:p>
            <a:pPr lvl="1"/>
            <a:r>
              <a:rPr lang="en-US"/>
              <a:t>New incomplete states are created by advancing existing states as new constituents are discovered</a:t>
            </a:r>
          </a:p>
          <a:p>
            <a:pPr lvl="1"/>
            <a:r>
              <a:rPr lang="en-US"/>
              <a:t>New complete states are created in the same way. </a:t>
            </a:r>
          </a:p>
          <a:p>
            <a:pPr lvl="1"/>
            <a:endParaRPr lang="en-US"/>
          </a:p>
        </p:txBody>
      </p:sp>
    </p:spTree>
    <p:extLst>
      <p:ext uri="{BB962C8B-B14F-4D97-AF65-F5344CB8AC3E}">
        <p14:creationId xmlns:p14="http://schemas.microsoft.com/office/powerpoint/2010/main" val="26361009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p:nvPr>
        </p:nvSpPr>
        <p:spPr/>
        <p:txBody>
          <a:bodyPr/>
          <a:lstStyle/>
          <a:p>
            <a:r>
              <a:rPr lang="en-US"/>
              <a:t>Earley</a:t>
            </a:r>
          </a:p>
        </p:txBody>
      </p:sp>
      <p:sp>
        <p:nvSpPr>
          <p:cNvPr id="1460227" name="Rectangle 3"/>
          <p:cNvSpPr>
            <a:spLocks noGrp="1" noChangeArrowheads="1"/>
          </p:cNvSpPr>
          <p:nvPr>
            <p:ph type="body" idx="1"/>
          </p:nvPr>
        </p:nvSpPr>
        <p:spPr/>
        <p:txBody>
          <a:bodyPr/>
          <a:lstStyle/>
          <a:p>
            <a:pPr marL="533400" indent="-533400"/>
            <a:r>
              <a:rPr lang="en-US"/>
              <a:t>More specifically…</a:t>
            </a:r>
          </a:p>
          <a:p>
            <a:pPr marL="914400" lvl="1" indent="-457200">
              <a:buFontTx/>
              <a:buAutoNum type="arabicPeriod"/>
            </a:pPr>
            <a:r>
              <a:rPr lang="en-US"/>
              <a:t>Predict all the states you can upfront</a:t>
            </a:r>
          </a:p>
          <a:p>
            <a:pPr marL="914400" lvl="1" indent="-457200">
              <a:buFontTx/>
              <a:buAutoNum type="arabicPeriod"/>
            </a:pPr>
            <a:r>
              <a:rPr lang="en-US"/>
              <a:t>Read a word</a:t>
            </a:r>
          </a:p>
          <a:p>
            <a:pPr marL="1295400" lvl="2" indent="-381000">
              <a:buFontTx/>
              <a:buAutoNum type="arabicPeriod"/>
            </a:pPr>
            <a:r>
              <a:rPr lang="en-US"/>
              <a:t>Extend states based on matches</a:t>
            </a:r>
          </a:p>
          <a:p>
            <a:pPr marL="1295400" lvl="2" indent="-381000">
              <a:buFontTx/>
              <a:buAutoNum type="arabicPeriod"/>
            </a:pPr>
            <a:r>
              <a:rPr lang="en-US"/>
              <a:t>Add new predictions</a:t>
            </a:r>
          </a:p>
          <a:p>
            <a:pPr marL="1295400" lvl="2" indent="-381000">
              <a:buFontTx/>
              <a:buAutoNum type="arabicPeriod"/>
            </a:pPr>
            <a:r>
              <a:rPr lang="en-US"/>
              <a:t>Go to 2</a:t>
            </a:r>
          </a:p>
          <a:p>
            <a:pPr marL="914400" lvl="1" indent="-457200">
              <a:buFontTx/>
              <a:buAutoNum type="arabicPeriod"/>
            </a:pPr>
            <a:r>
              <a:rPr lang="en-US"/>
              <a:t>Look at N+1 to see if you have a winner</a:t>
            </a:r>
          </a:p>
          <a:p>
            <a:pPr marL="1295400" lvl="2" indent="-381000"/>
            <a:endParaRPr lang="en-US"/>
          </a:p>
        </p:txBody>
      </p:sp>
    </p:spTree>
    <p:extLst>
      <p:ext uri="{BB962C8B-B14F-4D97-AF65-F5344CB8AC3E}">
        <p14:creationId xmlns:p14="http://schemas.microsoft.com/office/powerpoint/2010/main" val="2096516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p:cNvSpPr>
            <a:spLocks noGrp="1" noChangeArrowheads="1"/>
          </p:cNvSpPr>
          <p:nvPr>
            <p:ph type="title"/>
          </p:nvPr>
        </p:nvSpPr>
        <p:spPr/>
        <p:txBody>
          <a:bodyPr/>
          <a:lstStyle/>
          <a:p>
            <a:r>
              <a:rPr lang="en-US"/>
              <a:t>Example</a:t>
            </a:r>
          </a:p>
        </p:txBody>
      </p:sp>
      <p:sp>
        <p:nvSpPr>
          <p:cNvPr id="1462275" name="Rectangle 3"/>
          <p:cNvSpPr>
            <a:spLocks noGrp="1" noChangeArrowheads="1"/>
          </p:cNvSpPr>
          <p:nvPr>
            <p:ph type="body" idx="1"/>
          </p:nvPr>
        </p:nvSpPr>
        <p:spPr/>
        <p:txBody>
          <a:bodyPr/>
          <a:lstStyle/>
          <a:p>
            <a:r>
              <a:rPr lang="en-US">
                <a:solidFill>
                  <a:srgbClr val="008000"/>
                </a:solidFill>
              </a:rPr>
              <a:t>Book that flight</a:t>
            </a:r>
          </a:p>
          <a:p>
            <a:r>
              <a:rPr lang="en-US"/>
              <a:t>We should find… an S from 0 to 3 that is a completed state…</a:t>
            </a:r>
          </a:p>
          <a:p>
            <a:pPr>
              <a:buFont typeface="Wingdings" charset="2"/>
              <a:buNone/>
            </a:pPr>
            <a:endParaRPr lang="en-US"/>
          </a:p>
        </p:txBody>
      </p:sp>
    </p:spTree>
    <p:extLst>
      <p:ext uri="{BB962C8B-B14F-4D97-AF65-F5344CB8AC3E}">
        <p14:creationId xmlns:p14="http://schemas.microsoft.com/office/powerpoint/2010/main" val="1930211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Verdana" charset="0"/>
                <a:ea typeface="ＭＳ Ｐゴシック" charset="0"/>
                <a:cs typeface="ＭＳ Ｐゴシック" charset="0"/>
              </a:rPr>
              <a:t>Parens and Trees</a:t>
            </a:r>
          </a:p>
        </p:txBody>
      </p:sp>
      <p:sp>
        <p:nvSpPr>
          <p:cNvPr id="3891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1A157B6-5DC9-B943-A83E-631901EC0901}" type="datetime1">
              <a:rPr lang="en-US" sz="1400">
                <a:solidFill>
                  <a:srgbClr val="590A0E"/>
                </a:solidFill>
              </a:rPr>
              <a:pPr/>
              <a:t>4/1/21</a:t>
            </a:fld>
            <a:endParaRPr lang="en-US" sz="1400">
              <a:solidFill>
                <a:srgbClr val="590A0E"/>
              </a:solidFill>
            </a:endParaRPr>
          </a:p>
        </p:txBody>
      </p:sp>
      <p:sp>
        <p:nvSpPr>
          <p:cNvPr id="3891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56D330C-A95B-2B42-AD60-3EE3E00AFFB4}" type="slidenum">
              <a:rPr lang="en-US" sz="1400">
                <a:solidFill>
                  <a:srgbClr val="590A0E"/>
                </a:solidFill>
              </a:rPr>
              <a:pPr/>
              <a:t>12</a:t>
            </a:fld>
            <a:endParaRPr lang="en-US" sz="1400">
              <a:solidFill>
                <a:srgbClr val="590A0E"/>
              </a:solidFill>
            </a:endParaRPr>
          </a:p>
        </p:txBody>
      </p:sp>
      <p:pic>
        <p:nvPicPr>
          <p:cNvPr id="9" name="Picture 5" descr="deriv"/>
          <p:cNvPicPr>
            <a:picLocks noChangeAspect="1" noChangeArrowheads="1"/>
          </p:cNvPicPr>
          <p:nvPr/>
        </p:nvPicPr>
        <p:blipFill>
          <a:blip r:embed="rId2"/>
          <a:srcRect/>
          <a:stretch>
            <a:fillRect/>
          </a:stretch>
        </p:blipFill>
        <p:spPr bwMode="auto">
          <a:xfrm>
            <a:off x="4381500" y="1219200"/>
            <a:ext cx="4762500" cy="4751388"/>
          </a:xfrm>
          <a:prstGeom prst="rect">
            <a:avLst/>
          </a:prstGeom>
          <a:noFill/>
          <a:effectLst>
            <a:outerShdw blurRad="63500" dist="38099" dir="2700000" algn="ctr" rotWithShape="0">
              <a:srgbClr val="000000">
                <a:alpha val="74998"/>
              </a:srgbClr>
            </a:outerShdw>
          </a:effectLst>
        </p:spPr>
      </p:pic>
      <p:sp>
        <p:nvSpPr>
          <p:cNvPr id="38918" name="TextBox 9"/>
          <p:cNvSpPr txBox="1">
            <a:spLocks noChangeArrowheads="1"/>
          </p:cNvSpPr>
          <p:nvPr/>
        </p:nvSpPr>
        <p:spPr bwMode="auto">
          <a:xfrm>
            <a:off x="381000" y="3657600"/>
            <a:ext cx="70104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400">
                <a:solidFill>
                  <a:srgbClr val="5C029B"/>
                </a:solidFill>
              </a:rPr>
              <a:t>(S (NP (Pro I))</a:t>
            </a:r>
          </a:p>
          <a:p>
            <a:pPr eaLnBrk="1" hangingPunct="1"/>
            <a:r>
              <a:rPr lang="en-US" sz="2400">
                <a:solidFill>
                  <a:srgbClr val="5C029B"/>
                </a:solidFill>
              </a:rPr>
              <a:t>     (VP (Verb prefer)</a:t>
            </a:r>
          </a:p>
          <a:p>
            <a:pPr eaLnBrk="1" hangingPunct="1"/>
            <a:r>
              <a:rPr lang="en-US" sz="2400">
                <a:solidFill>
                  <a:srgbClr val="5C029B"/>
                </a:solidFill>
              </a:rPr>
              <a:t>            (NP (Det a)</a:t>
            </a:r>
          </a:p>
          <a:p>
            <a:pPr eaLnBrk="1" hangingPunct="1"/>
            <a:r>
              <a:rPr lang="en-US" sz="2400">
                <a:solidFill>
                  <a:srgbClr val="5C029B"/>
                </a:solidFill>
              </a:rPr>
              <a:t>               (Nom (Nom (Noun morning))</a:t>
            </a:r>
          </a:p>
          <a:p>
            <a:pPr eaLnBrk="1" hangingPunct="1"/>
            <a:r>
              <a:rPr lang="en-US" sz="2400">
                <a:solidFill>
                  <a:srgbClr val="5C029B"/>
                </a:solidFill>
              </a:rPr>
              <a:t>                             (Noun flight)))))</a:t>
            </a:r>
          </a:p>
        </p:txBody>
      </p:sp>
    </p:spTree>
    <p:extLst>
      <p:ext uri="{BB962C8B-B14F-4D97-AF65-F5344CB8AC3E}">
        <p14:creationId xmlns:p14="http://schemas.microsoft.com/office/powerpoint/2010/main" val="20668923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2"/>
          <p:cNvSpPr>
            <a:spLocks noGrp="1" noChangeArrowheads="1"/>
          </p:cNvSpPr>
          <p:nvPr>
            <p:ph type="title"/>
          </p:nvPr>
        </p:nvSpPr>
        <p:spPr/>
        <p:txBody>
          <a:bodyPr/>
          <a:lstStyle/>
          <a:p>
            <a:r>
              <a:rPr lang="en-US"/>
              <a:t>Example</a:t>
            </a:r>
          </a:p>
        </p:txBody>
      </p:sp>
      <p:pic>
        <p:nvPicPr>
          <p:cNvPr id="1464323" name="Picture 3" descr="chart0"/>
          <p:cNvPicPr>
            <a:picLocks noGrp="1" noChangeAspect="1" noChangeArrowheads="1"/>
          </p:cNvPicPr>
          <p:nvPr>
            <p:ph idx="1"/>
          </p:nvPr>
        </p:nvPicPr>
        <p:blipFill>
          <a:blip r:embed="rId3"/>
          <a:srcRect/>
          <a:stretch>
            <a:fillRect/>
          </a:stretch>
        </p:blipFill>
        <p:spPr>
          <a:xfrm>
            <a:off x="365125" y="1965325"/>
            <a:ext cx="8412163" cy="3827463"/>
          </a:xfrm>
          <a:ln/>
        </p:spPr>
      </p:pic>
    </p:spTree>
    <p:extLst>
      <p:ext uri="{BB962C8B-B14F-4D97-AF65-F5344CB8AC3E}">
        <p14:creationId xmlns:p14="http://schemas.microsoft.com/office/powerpoint/2010/main" val="3581146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2"/>
          <p:cNvSpPr>
            <a:spLocks noGrp="1" noChangeArrowheads="1"/>
          </p:cNvSpPr>
          <p:nvPr>
            <p:ph type="title"/>
          </p:nvPr>
        </p:nvSpPr>
        <p:spPr/>
        <p:txBody>
          <a:bodyPr/>
          <a:lstStyle/>
          <a:p>
            <a:r>
              <a:rPr lang="en-US"/>
              <a:t>Example</a:t>
            </a:r>
          </a:p>
        </p:txBody>
      </p:sp>
      <p:pic>
        <p:nvPicPr>
          <p:cNvPr id="1466371" name="Picture 3" descr="chart1"/>
          <p:cNvPicPr>
            <a:picLocks noGrp="1" noChangeAspect="1" noChangeArrowheads="1"/>
          </p:cNvPicPr>
          <p:nvPr>
            <p:ph idx="1"/>
          </p:nvPr>
        </p:nvPicPr>
        <p:blipFill>
          <a:blip r:embed="rId3"/>
          <a:srcRect/>
          <a:stretch>
            <a:fillRect/>
          </a:stretch>
        </p:blipFill>
        <p:spPr>
          <a:xfrm>
            <a:off x="549275" y="1965325"/>
            <a:ext cx="8047038" cy="3744913"/>
          </a:xfrm>
          <a:ln/>
        </p:spPr>
      </p:pic>
    </p:spTree>
    <p:extLst>
      <p:ext uri="{BB962C8B-B14F-4D97-AF65-F5344CB8AC3E}">
        <p14:creationId xmlns:p14="http://schemas.microsoft.com/office/powerpoint/2010/main" val="24482361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Grp="1" noChangeArrowheads="1"/>
          </p:cNvSpPr>
          <p:nvPr>
            <p:ph type="title"/>
          </p:nvPr>
        </p:nvSpPr>
        <p:spPr/>
        <p:txBody>
          <a:bodyPr/>
          <a:lstStyle/>
          <a:p>
            <a:r>
              <a:rPr lang="en-US"/>
              <a:t>Example</a:t>
            </a:r>
          </a:p>
        </p:txBody>
      </p:sp>
      <p:pic>
        <p:nvPicPr>
          <p:cNvPr id="1468419" name="Picture 3" descr="chart2-3"/>
          <p:cNvPicPr>
            <a:picLocks noGrp="1" noChangeAspect="1" noChangeArrowheads="1"/>
          </p:cNvPicPr>
          <p:nvPr>
            <p:ph idx="1"/>
          </p:nvPr>
        </p:nvPicPr>
        <p:blipFill>
          <a:blip r:embed="rId3"/>
          <a:srcRect/>
          <a:stretch>
            <a:fillRect/>
          </a:stretch>
        </p:blipFill>
        <p:spPr>
          <a:xfrm>
            <a:off x="639763" y="1600200"/>
            <a:ext cx="7864475" cy="4702175"/>
          </a:xfrm>
          <a:ln/>
        </p:spPr>
      </p:pic>
    </p:spTree>
    <p:extLst>
      <p:ext uri="{BB962C8B-B14F-4D97-AF65-F5344CB8AC3E}">
        <p14:creationId xmlns:p14="http://schemas.microsoft.com/office/powerpoint/2010/main" val="14076379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p:cNvSpPr>
            <a:spLocks noGrp="1" noChangeArrowheads="1"/>
          </p:cNvSpPr>
          <p:nvPr>
            <p:ph type="title"/>
          </p:nvPr>
        </p:nvSpPr>
        <p:spPr/>
        <p:txBody>
          <a:bodyPr/>
          <a:lstStyle/>
          <a:p>
            <a:r>
              <a:rPr lang="en-US"/>
              <a:t>Details</a:t>
            </a:r>
          </a:p>
        </p:txBody>
      </p:sp>
      <p:sp>
        <p:nvSpPr>
          <p:cNvPr id="1470467" name="Rectangle 3"/>
          <p:cNvSpPr>
            <a:spLocks noGrp="1" noChangeArrowheads="1"/>
          </p:cNvSpPr>
          <p:nvPr>
            <p:ph type="body" idx="1"/>
          </p:nvPr>
        </p:nvSpPr>
        <p:spPr/>
        <p:txBody>
          <a:bodyPr/>
          <a:lstStyle/>
          <a:p>
            <a:r>
              <a:rPr lang="en-US"/>
              <a:t>What kind of algorithms did we just describe (both Earley and CKY)</a:t>
            </a:r>
          </a:p>
          <a:p>
            <a:pPr lvl="1"/>
            <a:r>
              <a:rPr lang="en-US"/>
              <a:t>Not parsers – recognizers</a:t>
            </a:r>
          </a:p>
          <a:p>
            <a:pPr lvl="2"/>
            <a:r>
              <a:rPr lang="en-US"/>
              <a:t>The presence of an S state with the right attributes in the right place indicates a successful recognition.</a:t>
            </a:r>
          </a:p>
          <a:p>
            <a:pPr lvl="2"/>
            <a:r>
              <a:rPr lang="en-US"/>
              <a:t>But no parse tree… no parser</a:t>
            </a:r>
          </a:p>
          <a:p>
            <a:pPr lvl="2"/>
            <a:r>
              <a:rPr lang="en-US"/>
              <a:t>That’s how we solve (not) an exponential problem in polynomial time</a:t>
            </a:r>
          </a:p>
        </p:txBody>
      </p:sp>
    </p:spTree>
    <p:extLst>
      <p:ext uri="{BB962C8B-B14F-4D97-AF65-F5344CB8AC3E}">
        <p14:creationId xmlns:p14="http://schemas.microsoft.com/office/powerpoint/2010/main" val="8825958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2"/>
          <p:cNvSpPr>
            <a:spLocks noGrp="1" noChangeArrowheads="1"/>
          </p:cNvSpPr>
          <p:nvPr>
            <p:ph type="title"/>
          </p:nvPr>
        </p:nvSpPr>
        <p:spPr/>
        <p:txBody>
          <a:bodyPr/>
          <a:lstStyle/>
          <a:p>
            <a:r>
              <a:rPr lang="en-US"/>
              <a:t>Back to Ambiguity</a:t>
            </a:r>
          </a:p>
        </p:txBody>
      </p:sp>
      <p:sp>
        <p:nvSpPr>
          <p:cNvPr id="1472515" name="Rectangle 3"/>
          <p:cNvSpPr>
            <a:spLocks noGrp="1" noChangeArrowheads="1"/>
          </p:cNvSpPr>
          <p:nvPr>
            <p:ph type="body" idx="1"/>
          </p:nvPr>
        </p:nvSpPr>
        <p:spPr/>
        <p:txBody>
          <a:bodyPr/>
          <a:lstStyle/>
          <a:p>
            <a:r>
              <a:rPr lang="en-US"/>
              <a:t>Did we solve it?</a:t>
            </a:r>
          </a:p>
        </p:txBody>
      </p:sp>
    </p:spTree>
    <p:extLst>
      <p:ext uri="{BB962C8B-B14F-4D97-AF65-F5344CB8AC3E}">
        <p14:creationId xmlns:p14="http://schemas.microsoft.com/office/powerpoint/2010/main" val="24588515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Rectangle 2"/>
          <p:cNvSpPr>
            <a:spLocks noGrp="1" noChangeArrowheads="1"/>
          </p:cNvSpPr>
          <p:nvPr>
            <p:ph type="title"/>
          </p:nvPr>
        </p:nvSpPr>
        <p:spPr/>
        <p:txBody>
          <a:bodyPr/>
          <a:lstStyle/>
          <a:p>
            <a:r>
              <a:rPr lang="en-US"/>
              <a:t>Ambiguity</a:t>
            </a:r>
          </a:p>
        </p:txBody>
      </p:sp>
      <p:pic>
        <p:nvPicPr>
          <p:cNvPr id="1474563" name="Picture 3" descr="ambiguity"/>
          <p:cNvPicPr>
            <a:picLocks noGrp="1" noChangeAspect="1" noChangeArrowheads="1"/>
          </p:cNvPicPr>
          <p:nvPr>
            <p:ph idx="1"/>
          </p:nvPr>
        </p:nvPicPr>
        <p:blipFill>
          <a:blip r:embed="rId3"/>
          <a:srcRect/>
          <a:stretch>
            <a:fillRect/>
          </a:stretch>
        </p:blipFill>
        <p:spPr>
          <a:xfrm>
            <a:off x="457200" y="1692275"/>
            <a:ext cx="8229600" cy="3495675"/>
          </a:xfrm>
          <a:ln/>
        </p:spPr>
      </p:pic>
    </p:spTree>
    <p:extLst>
      <p:ext uri="{BB962C8B-B14F-4D97-AF65-F5344CB8AC3E}">
        <p14:creationId xmlns:p14="http://schemas.microsoft.com/office/powerpoint/2010/main" val="19724504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ChangeArrowheads="1"/>
          </p:cNvSpPr>
          <p:nvPr>
            <p:ph type="title"/>
          </p:nvPr>
        </p:nvSpPr>
        <p:spPr>
          <a:xfrm>
            <a:off x="431800" y="274638"/>
            <a:ext cx="9144000" cy="781073"/>
          </a:xfrm>
        </p:spPr>
        <p:txBody>
          <a:bodyPr>
            <a:noAutofit/>
          </a:bodyPr>
          <a:lstStyle/>
          <a:p>
            <a:r>
              <a:rPr lang="en-US" sz="3200" dirty="0"/>
              <a:t>Converting </a:t>
            </a:r>
            <a:r>
              <a:rPr lang="en-US" sz="3200" dirty="0" err="1"/>
              <a:t>Earley</a:t>
            </a:r>
            <a:r>
              <a:rPr lang="en-US" sz="3200" dirty="0"/>
              <a:t> from Recognizer to Parser</a:t>
            </a:r>
          </a:p>
        </p:txBody>
      </p:sp>
      <p:sp>
        <p:nvSpPr>
          <p:cNvPr id="1478659" name="Rectangle 3"/>
          <p:cNvSpPr>
            <a:spLocks noGrp="1" noChangeArrowheads="1"/>
          </p:cNvSpPr>
          <p:nvPr>
            <p:ph type="body" idx="1"/>
          </p:nvPr>
        </p:nvSpPr>
        <p:spPr/>
        <p:txBody>
          <a:bodyPr/>
          <a:lstStyle/>
          <a:p>
            <a:r>
              <a:rPr lang="en-US"/>
              <a:t>With the addition of a few pointers we have a parser</a:t>
            </a:r>
          </a:p>
          <a:p>
            <a:r>
              <a:rPr lang="en-US"/>
              <a:t>Augment the “Completer” to point to where we came from.</a:t>
            </a:r>
          </a:p>
        </p:txBody>
      </p:sp>
    </p:spTree>
    <p:extLst>
      <p:ext uri="{BB962C8B-B14F-4D97-AF65-F5344CB8AC3E}">
        <p14:creationId xmlns:p14="http://schemas.microsoft.com/office/powerpoint/2010/main" val="373750718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title"/>
          </p:nvPr>
        </p:nvSpPr>
        <p:spPr>
          <a:xfrm>
            <a:off x="317500" y="274638"/>
            <a:ext cx="9144000" cy="781073"/>
          </a:xfrm>
        </p:spPr>
        <p:txBody>
          <a:bodyPr>
            <a:noAutofit/>
          </a:bodyPr>
          <a:lstStyle/>
          <a:p>
            <a:r>
              <a:rPr lang="en-US" sz="2800" dirty="0"/>
              <a:t>Augmenting the chart with structural information</a:t>
            </a:r>
          </a:p>
        </p:txBody>
      </p:sp>
      <p:grpSp>
        <p:nvGrpSpPr>
          <p:cNvPr id="2" name="Group 3"/>
          <p:cNvGrpSpPr>
            <a:grpSpLocks/>
          </p:cNvGrpSpPr>
          <p:nvPr/>
        </p:nvGrpSpPr>
        <p:grpSpPr bwMode="auto">
          <a:xfrm>
            <a:off x="1677576" y="1412620"/>
            <a:ext cx="5851525" cy="4659313"/>
            <a:chOff x="2268" y="2022"/>
            <a:chExt cx="1210" cy="919"/>
          </a:xfrm>
        </p:grpSpPr>
        <p:sp>
          <p:nvSpPr>
            <p:cNvPr id="1480708" name="Freeform 4"/>
            <p:cNvSpPr>
              <a:spLocks/>
            </p:cNvSpPr>
            <p:nvPr/>
          </p:nvSpPr>
          <p:spPr bwMode="auto">
            <a:xfrm>
              <a:off x="2780" y="2024"/>
              <a:ext cx="34" cy="38"/>
            </a:xfrm>
            <a:custGeom>
              <a:avLst/>
              <a:gdLst/>
              <a:ahLst/>
              <a:cxnLst>
                <a:cxn ang="0">
                  <a:pos x="31" y="0"/>
                </a:cxn>
                <a:cxn ang="0">
                  <a:pos x="33" y="12"/>
                </a:cxn>
                <a:cxn ang="0">
                  <a:pos x="31" y="12"/>
                </a:cxn>
                <a:cxn ang="0">
                  <a:pos x="30" y="7"/>
                </a:cxn>
                <a:cxn ang="0">
                  <a:pos x="27" y="4"/>
                </a:cxn>
                <a:cxn ang="0">
                  <a:pos x="24" y="1"/>
                </a:cxn>
                <a:cxn ang="0">
                  <a:pos x="20" y="1"/>
                </a:cxn>
                <a:cxn ang="0">
                  <a:pos x="16" y="1"/>
                </a:cxn>
                <a:cxn ang="0">
                  <a:pos x="13" y="2"/>
                </a:cxn>
                <a:cxn ang="0">
                  <a:pos x="10" y="5"/>
                </a:cxn>
                <a:cxn ang="0">
                  <a:pos x="9" y="8"/>
                </a:cxn>
                <a:cxn ang="0">
                  <a:pos x="7" y="14"/>
                </a:cxn>
                <a:cxn ang="0">
                  <a:pos x="7" y="19"/>
                </a:cxn>
                <a:cxn ang="0">
                  <a:pos x="7" y="23"/>
                </a:cxn>
                <a:cxn ang="0">
                  <a:pos x="9" y="28"/>
                </a:cxn>
                <a:cxn ang="0">
                  <a:pos x="10" y="30"/>
                </a:cxn>
                <a:cxn ang="0">
                  <a:pos x="13" y="33"/>
                </a:cxn>
                <a:cxn ang="0">
                  <a:pos x="17" y="35"/>
                </a:cxn>
                <a:cxn ang="0">
                  <a:pos x="20" y="35"/>
                </a:cxn>
                <a:cxn ang="0">
                  <a:pos x="24" y="35"/>
                </a:cxn>
                <a:cxn ang="0">
                  <a:pos x="27" y="33"/>
                </a:cxn>
                <a:cxn ang="0">
                  <a:pos x="30" y="32"/>
                </a:cxn>
                <a:cxn ang="0">
                  <a:pos x="33" y="28"/>
                </a:cxn>
                <a:cxn ang="0">
                  <a:pos x="34" y="28"/>
                </a:cxn>
                <a:cxn ang="0">
                  <a:pos x="30" y="32"/>
                </a:cxn>
                <a:cxn ang="0">
                  <a:pos x="27" y="35"/>
                </a:cxn>
                <a:cxn ang="0">
                  <a:pos x="23" y="38"/>
                </a:cxn>
                <a:cxn ang="0">
                  <a:pos x="19" y="38"/>
                </a:cxn>
                <a:cxn ang="0">
                  <a:pos x="13" y="38"/>
                </a:cxn>
                <a:cxn ang="0">
                  <a:pos x="9" y="35"/>
                </a:cxn>
                <a:cxn ang="0">
                  <a:pos x="5" y="30"/>
                </a:cxn>
                <a:cxn ang="0">
                  <a:pos x="2" y="25"/>
                </a:cxn>
                <a:cxn ang="0">
                  <a:pos x="0" y="19"/>
                </a:cxn>
                <a:cxn ang="0">
                  <a:pos x="2" y="14"/>
                </a:cxn>
                <a:cxn ang="0">
                  <a:pos x="3" y="9"/>
                </a:cxn>
                <a:cxn ang="0">
                  <a:pos x="6" y="5"/>
                </a:cxn>
                <a:cxn ang="0">
                  <a:pos x="10" y="1"/>
                </a:cxn>
                <a:cxn ang="0">
                  <a:pos x="14" y="0"/>
                </a:cxn>
                <a:cxn ang="0">
                  <a:pos x="19" y="0"/>
                </a:cxn>
                <a:cxn ang="0">
                  <a:pos x="23" y="0"/>
                </a:cxn>
                <a:cxn ang="0">
                  <a:pos x="27" y="1"/>
                </a:cxn>
                <a:cxn ang="0">
                  <a:pos x="28" y="1"/>
                </a:cxn>
                <a:cxn ang="0">
                  <a:pos x="28" y="1"/>
                </a:cxn>
                <a:cxn ang="0">
                  <a:pos x="30" y="1"/>
                </a:cxn>
                <a:cxn ang="0">
                  <a:pos x="30" y="1"/>
                </a:cxn>
                <a:cxn ang="0">
                  <a:pos x="31" y="0"/>
                </a:cxn>
                <a:cxn ang="0">
                  <a:pos x="31" y="0"/>
                </a:cxn>
                <a:cxn ang="0">
                  <a:pos x="31" y="0"/>
                </a:cxn>
              </a:cxnLst>
              <a:rect l="0" t="0" r="r" b="b"/>
              <a:pathLst>
                <a:path w="34" h="38">
                  <a:moveTo>
                    <a:pt x="31" y="0"/>
                  </a:moveTo>
                  <a:lnTo>
                    <a:pt x="33" y="12"/>
                  </a:lnTo>
                  <a:lnTo>
                    <a:pt x="31" y="12"/>
                  </a:lnTo>
                  <a:lnTo>
                    <a:pt x="30" y="7"/>
                  </a:lnTo>
                  <a:lnTo>
                    <a:pt x="27" y="4"/>
                  </a:lnTo>
                  <a:lnTo>
                    <a:pt x="24" y="1"/>
                  </a:lnTo>
                  <a:lnTo>
                    <a:pt x="20" y="1"/>
                  </a:lnTo>
                  <a:lnTo>
                    <a:pt x="16" y="1"/>
                  </a:lnTo>
                  <a:lnTo>
                    <a:pt x="13" y="2"/>
                  </a:lnTo>
                  <a:lnTo>
                    <a:pt x="10" y="5"/>
                  </a:lnTo>
                  <a:lnTo>
                    <a:pt x="9" y="8"/>
                  </a:lnTo>
                  <a:lnTo>
                    <a:pt x="7" y="14"/>
                  </a:lnTo>
                  <a:lnTo>
                    <a:pt x="7" y="19"/>
                  </a:lnTo>
                  <a:lnTo>
                    <a:pt x="7" y="23"/>
                  </a:lnTo>
                  <a:lnTo>
                    <a:pt x="9" y="28"/>
                  </a:lnTo>
                  <a:lnTo>
                    <a:pt x="10" y="30"/>
                  </a:lnTo>
                  <a:lnTo>
                    <a:pt x="13" y="33"/>
                  </a:lnTo>
                  <a:lnTo>
                    <a:pt x="17" y="35"/>
                  </a:lnTo>
                  <a:lnTo>
                    <a:pt x="20" y="35"/>
                  </a:lnTo>
                  <a:lnTo>
                    <a:pt x="24" y="35"/>
                  </a:lnTo>
                  <a:lnTo>
                    <a:pt x="27" y="33"/>
                  </a:lnTo>
                  <a:lnTo>
                    <a:pt x="30" y="32"/>
                  </a:lnTo>
                  <a:lnTo>
                    <a:pt x="33" y="28"/>
                  </a:lnTo>
                  <a:lnTo>
                    <a:pt x="34" y="28"/>
                  </a:lnTo>
                  <a:lnTo>
                    <a:pt x="30" y="32"/>
                  </a:lnTo>
                  <a:lnTo>
                    <a:pt x="27" y="35"/>
                  </a:lnTo>
                  <a:lnTo>
                    <a:pt x="23" y="38"/>
                  </a:lnTo>
                  <a:lnTo>
                    <a:pt x="19" y="38"/>
                  </a:lnTo>
                  <a:lnTo>
                    <a:pt x="13" y="38"/>
                  </a:lnTo>
                  <a:lnTo>
                    <a:pt x="9" y="35"/>
                  </a:lnTo>
                  <a:lnTo>
                    <a:pt x="5" y="30"/>
                  </a:lnTo>
                  <a:lnTo>
                    <a:pt x="2" y="25"/>
                  </a:lnTo>
                  <a:lnTo>
                    <a:pt x="0" y="19"/>
                  </a:lnTo>
                  <a:lnTo>
                    <a:pt x="2" y="14"/>
                  </a:lnTo>
                  <a:lnTo>
                    <a:pt x="3" y="9"/>
                  </a:lnTo>
                  <a:lnTo>
                    <a:pt x="6" y="5"/>
                  </a:lnTo>
                  <a:lnTo>
                    <a:pt x="10" y="1"/>
                  </a:lnTo>
                  <a:lnTo>
                    <a:pt x="14" y="0"/>
                  </a:lnTo>
                  <a:lnTo>
                    <a:pt x="19" y="0"/>
                  </a:lnTo>
                  <a:lnTo>
                    <a:pt x="23" y="0"/>
                  </a:lnTo>
                  <a:lnTo>
                    <a:pt x="27" y="1"/>
                  </a:lnTo>
                  <a:lnTo>
                    <a:pt x="28" y="1"/>
                  </a:lnTo>
                  <a:lnTo>
                    <a:pt x="28" y="1"/>
                  </a:lnTo>
                  <a:lnTo>
                    <a:pt x="30" y="1"/>
                  </a:lnTo>
                  <a:lnTo>
                    <a:pt x="30" y="1"/>
                  </a:lnTo>
                  <a:lnTo>
                    <a:pt x="31" y="0"/>
                  </a:lnTo>
                  <a:lnTo>
                    <a:pt x="31" y="0"/>
                  </a:lnTo>
                  <a:lnTo>
                    <a:pt x="31"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09" name="Freeform 5"/>
            <p:cNvSpPr>
              <a:spLocks/>
            </p:cNvSpPr>
            <p:nvPr/>
          </p:nvSpPr>
          <p:spPr bwMode="auto">
            <a:xfrm>
              <a:off x="2817" y="2022"/>
              <a:ext cx="27" cy="40"/>
            </a:xfrm>
            <a:custGeom>
              <a:avLst/>
              <a:gdLst/>
              <a:ahLst/>
              <a:cxnLst>
                <a:cxn ang="0">
                  <a:pos x="7" y="18"/>
                </a:cxn>
                <a:cxn ang="0">
                  <a:pos x="13" y="14"/>
                </a:cxn>
                <a:cxn ang="0">
                  <a:pos x="17" y="13"/>
                </a:cxn>
                <a:cxn ang="0">
                  <a:pos x="20" y="14"/>
                </a:cxn>
                <a:cxn ang="0">
                  <a:pos x="22" y="18"/>
                </a:cxn>
                <a:cxn ang="0">
                  <a:pos x="22" y="24"/>
                </a:cxn>
                <a:cxn ang="0">
                  <a:pos x="22" y="35"/>
                </a:cxn>
                <a:cxn ang="0">
                  <a:pos x="24" y="38"/>
                </a:cxn>
                <a:cxn ang="0">
                  <a:pos x="25" y="38"/>
                </a:cxn>
                <a:cxn ang="0">
                  <a:pos x="27" y="40"/>
                </a:cxn>
                <a:cxn ang="0">
                  <a:pos x="14" y="38"/>
                </a:cxn>
                <a:cxn ang="0">
                  <a:pos x="17" y="38"/>
                </a:cxn>
                <a:cxn ang="0">
                  <a:pos x="18" y="37"/>
                </a:cxn>
                <a:cxn ang="0">
                  <a:pos x="18" y="35"/>
                </a:cxn>
                <a:cxn ang="0">
                  <a:pos x="18" y="24"/>
                </a:cxn>
                <a:cxn ang="0">
                  <a:pos x="18" y="20"/>
                </a:cxn>
                <a:cxn ang="0">
                  <a:pos x="17" y="17"/>
                </a:cxn>
                <a:cxn ang="0">
                  <a:pos x="14" y="17"/>
                </a:cxn>
                <a:cxn ang="0">
                  <a:pos x="11" y="17"/>
                </a:cxn>
                <a:cxn ang="0">
                  <a:pos x="7" y="20"/>
                </a:cxn>
                <a:cxn ang="0">
                  <a:pos x="7" y="35"/>
                </a:cxn>
                <a:cxn ang="0">
                  <a:pos x="8" y="38"/>
                </a:cxn>
                <a:cxn ang="0">
                  <a:pos x="10" y="38"/>
                </a:cxn>
                <a:cxn ang="0">
                  <a:pos x="11" y="40"/>
                </a:cxn>
                <a:cxn ang="0">
                  <a:pos x="0" y="38"/>
                </a:cxn>
                <a:cxn ang="0">
                  <a:pos x="1" y="38"/>
                </a:cxn>
                <a:cxn ang="0">
                  <a:pos x="3" y="37"/>
                </a:cxn>
                <a:cxn ang="0">
                  <a:pos x="3" y="34"/>
                </a:cxn>
                <a:cxn ang="0">
                  <a:pos x="3" y="7"/>
                </a:cxn>
                <a:cxn ang="0">
                  <a:pos x="3" y="4"/>
                </a:cxn>
                <a:cxn ang="0">
                  <a:pos x="1" y="3"/>
                </a:cxn>
                <a:cxn ang="0">
                  <a:pos x="0" y="3"/>
                </a:cxn>
                <a:cxn ang="0">
                  <a:pos x="0" y="3"/>
                </a:cxn>
                <a:cxn ang="0">
                  <a:pos x="7" y="0"/>
                </a:cxn>
              </a:cxnLst>
              <a:rect l="0" t="0" r="r" b="b"/>
              <a:pathLst>
                <a:path w="27" h="40">
                  <a:moveTo>
                    <a:pt x="7" y="0"/>
                  </a:moveTo>
                  <a:lnTo>
                    <a:pt x="7" y="18"/>
                  </a:lnTo>
                  <a:lnTo>
                    <a:pt x="10" y="16"/>
                  </a:lnTo>
                  <a:lnTo>
                    <a:pt x="13" y="14"/>
                  </a:lnTo>
                  <a:lnTo>
                    <a:pt x="14" y="14"/>
                  </a:lnTo>
                  <a:lnTo>
                    <a:pt x="17" y="13"/>
                  </a:lnTo>
                  <a:lnTo>
                    <a:pt x="18" y="14"/>
                  </a:lnTo>
                  <a:lnTo>
                    <a:pt x="20" y="14"/>
                  </a:lnTo>
                  <a:lnTo>
                    <a:pt x="21" y="16"/>
                  </a:lnTo>
                  <a:lnTo>
                    <a:pt x="22" y="18"/>
                  </a:lnTo>
                  <a:lnTo>
                    <a:pt x="22" y="21"/>
                  </a:lnTo>
                  <a:lnTo>
                    <a:pt x="22" y="24"/>
                  </a:lnTo>
                  <a:lnTo>
                    <a:pt x="22" y="34"/>
                  </a:lnTo>
                  <a:lnTo>
                    <a:pt x="22" y="35"/>
                  </a:lnTo>
                  <a:lnTo>
                    <a:pt x="24" y="37"/>
                  </a:lnTo>
                  <a:lnTo>
                    <a:pt x="24" y="38"/>
                  </a:lnTo>
                  <a:lnTo>
                    <a:pt x="24" y="38"/>
                  </a:lnTo>
                  <a:lnTo>
                    <a:pt x="25" y="38"/>
                  </a:lnTo>
                  <a:lnTo>
                    <a:pt x="27" y="38"/>
                  </a:lnTo>
                  <a:lnTo>
                    <a:pt x="27" y="40"/>
                  </a:lnTo>
                  <a:lnTo>
                    <a:pt x="14" y="40"/>
                  </a:lnTo>
                  <a:lnTo>
                    <a:pt x="14" y="38"/>
                  </a:lnTo>
                  <a:lnTo>
                    <a:pt x="15" y="38"/>
                  </a:lnTo>
                  <a:lnTo>
                    <a:pt x="17" y="38"/>
                  </a:lnTo>
                  <a:lnTo>
                    <a:pt x="17" y="38"/>
                  </a:lnTo>
                  <a:lnTo>
                    <a:pt x="18" y="37"/>
                  </a:lnTo>
                  <a:lnTo>
                    <a:pt x="18" y="37"/>
                  </a:lnTo>
                  <a:lnTo>
                    <a:pt x="18" y="35"/>
                  </a:lnTo>
                  <a:lnTo>
                    <a:pt x="18" y="34"/>
                  </a:lnTo>
                  <a:lnTo>
                    <a:pt x="18" y="24"/>
                  </a:lnTo>
                  <a:lnTo>
                    <a:pt x="18" y="21"/>
                  </a:lnTo>
                  <a:lnTo>
                    <a:pt x="18" y="20"/>
                  </a:lnTo>
                  <a:lnTo>
                    <a:pt x="17" y="18"/>
                  </a:lnTo>
                  <a:lnTo>
                    <a:pt x="17" y="17"/>
                  </a:lnTo>
                  <a:lnTo>
                    <a:pt x="15" y="17"/>
                  </a:lnTo>
                  <a:lnTo>
                    <a:pt x="14" y="17"/>
                  </a:lnTo>
                  <a:lnTo>
                    <a:pt x="13" y="17"/>
                  </a:lnTo>
                  <a:lnTo>
                    <a:pt x="11" y="17"/>
                  </a:lnTo>
                  <a:lnTo>
                    <a:pt x="10" y="18"/>
                  </a:lnTo>
                  <a:lnTo>
                    <a:pt x="7" y="20"/>
                  </a:lnTo>
                  <a:lnTo>
                    <a:pt x="7" y="34"/>
                  </a:lnTo>
                  <a:lnTo>
                    <a:pt x="7" y="35"/>
                  </a:lnTo>
                  <a:lnTo>
                    <a:pt x="8" y="37"/>
                  </a:lnTo>
                  <a:lnTo>
                    <a:pt x="8" y="38"/>
                  </a:lnTo>
                  <a:lnTo>
                    <a:pt x="8" y="38"/>
                  </a:lnTo>
                  <a:lnTo>
                    <a:pt x="10" y="38"/>
                  </a:lnTo>
                  <a:lnTo>
                    <a:pt x="11" y="38"/>
                  </a:lnTo>
                  <a:lnTo>
                    <a:pt x="11" y="40"/>
                  </a:lnTo>
                  <a:lnTo>
                    <a:pt x="0" y="40"/>
                  </a:lnTo>
                  <a:lnTo>
                    <a:pt x="0" y="38"/>
                  </a:lnTo>
                  <a:lnTo>
                    <a:pt x="1" y="38"/>
                  </a:lnTo>
                  <a:lnTo>
                    <a:pt x="1" y="38"/>
                  </a:lnTo>
                  <a:lnTo>
                    <a:pt x="3" y="38"/>
                  </a:lnTo>
                  <a:lnTo>
                    <a:pt x="3" y="37"/>
                  </a:lnTo>
                  <a:lnTo>
                    <a:pt x="3" y="35"/>
                  </a:lnTo>
                  <a:lnTo>
                    <a:pt x="3" y="34"/>
                  </a:lnTo>
                  <a:lnTo>
                    <a:pt x="3" y="10"/>
                  </a:lnTo>
                  <a:lnTo>
                    <a:pt x="3" y="7"/>
                  </a:lnTo>
                  <a:lnTo>
                    <a:pt x="3" y="4"/>
                  </a:lnTo>
                  <a:lnTo>
                    <a:pt x="3" y="4"/>
                  </a:lnTo>
                  <a:lnTo>
                    <a:pt x="3" y="3"/>
                  </a:lnTo>
                  <a:lnTo>
                    <a:pt x="1" y="3"/>
                  </a:lnTo>
                  <a:lnTo>
                    <a:pt x="1" y="3"/>
                  </a:lnTo>
                  <a:lnTo>
                    <a:pt x="0" y="3"/>
                  </a:lnTo>
                  <a:lnTo>
                    <a:pt x="0" y="3"/>
                  </a:lnTo>
                  <a:lnTo>
                    <a:pt x="0" y="3"/>
                  </a:lnTo>
                  <a:lnTo>
                    <a:pt x="7" y="0"/>
                  </a:lnTo>
                  <a:lnTo>
                    <a:pt x="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10" name="Freeform 6"/>
            <p:cNvSpPr>
              <a:spLocks noEditPoints="1"/>
            </p:cNvSpPr>
            <p:nvPr/>
          </p:nvSpPr>
          <p:spPr bwMode="auto">
            <a:xfrm>
              <a:off x="2845" y="2035"/>
              <a:ext cx="24" cy="27"/>
            </a:xfrm>
            <a:custGeom>
              <a:avLst/>
              <a:gdLst/>
              <a:ahLst/>
              <a:cxnLst>
                <a:cxn ang="0">
                  <a:pos x="11" y="25"/>
                </a:cxn>
                <a:cxn ang="0">
                  <a:pos x="8" y="27"/>
                </a:cxn>
                <a:cxn ang="0">
                  <a:pos x="4" y="27"/>
                </a:cxn>
                <a:cxn ang="0">
                  <a:pos x="1" y="22"/>
                </a:cxn>
                <a:cxn ang="0">
                  <a:pos x="1" y="18"/>
                </a:cxn>
                <a:cxn ang="0">
                  <a:pos x="3" y="15"/>
                </a:cxn>
                <a:cxn ang="0">
                  <a:pos x="8" y="12"/>
                </a:cxn>
                <a:cxn ang="0">
                  <a:pos x="14" y="8"/>
                </a:cxn>
                <a:cxn ang="0">
                  <a:pos x="14" y="4"/>
                </a:cxn>
                <a:cxn ang="0">
                  <a:pos x="10" y="3"/>
                </a:cxn>
                <a:cxn ang="0">
                  <a:pos x="7" y="3"/>
                </a:cxn>
                <a:cxn ang="0">
                  <a:pos x="7" y="5"/>
                </a:cxn>
                <a:cxn ang="0">
                  <a:pos x="6" y="8"/>
                </a:cxn>
                <a:cxn ang="0">
                  <a:pos x="6" y="10"/>
                </a:cxn>
                <a:cxn ang="0">
                  <a:pos x="3" y="10"/>
                </a:cxn>
                <a:cxn ang="0">
                  <a:pos x="1" y="8"/>
                </a:cxn>
                <a:cxn ang="0">
                  <a:pos x="3" y="4"/>
                </a:cxn>
                <a:cxn ang="0">
                  <a:pos x="7" y="1"/>
                </a:cxn>
                <a:cxn ang="0">
                  <a:pos x="14" y="1"/>
                </a:cxn>
                <a:cxn ang="0">
                  <a:pos x="18" y="3"/>
                </a:cxn>
                <a:cxn ang="0">
                  <a:pos x="20" y="5"/>
                </a:cxn>
                <a:cxn ang="0">
                  <a:pos x="20" y="18"/>
                </a:cxn>
                <a:cxn ang="0">
                  <a:pos x="20" y="22"/>
                </a:cxn>
                <a:cxn ang="0">
                  <a:pos x="20" y="22"/>
                </a:cxn>
                <a:cxn ang="0">
                  <a:pos x="21" y="24"/>
                </a:cxn>
                <a:cxn ang="0">
                  <a:pos x="21" y="22"/>
                </a:cxn>
                <a:cxn ang="0">
                  <a:pos x="24" y="21"/>
                </a:cxn>
                <a:cxn ang="0">
                  <a:pos x="21" y="25"/>
                </a:cxn>
                <a:cxn ang="0">
                  <a:pos x="17" y="27"/>
                </a:cxn>
                <a:cxn ang="0">
                  <a:pos x="15" y="24"/>
                </a:cxn>
                <a:cxn ang="0">
                  <a:pos x="14" y="21"/>
                </a:cxn>
                <a:cxn ang="0">
                  <a:pos x="11" y="12"/>
                </a:cxn>
                <a:cxn ang="0">
                  <a:pos x="7" y="15"/>
                </a:cxn>
                <a:cxn ang="0">
                  <a:pos x="6" y="17"/>
                </a:cxn>
                <a:cxn ang="0">
                  <a:pos x="6" y="21"/>
                </a:cxn>
                <a:cxn ang="0">
                  <a:pos x="8" y="22"/>
                </a:cxn>
                <a:cxn ang="0">
                  <a:pos x="11" y="22"/>
                </a:cxn>
              </a:cxnLst>
              <a:rect l="0" t="0" r="r" b="b"/>
              <a:pathLst>
                <a:path w="24" h="27">
                  <a:moveTo>
                    <a:pt x="14" y="22"/>
                  </a:moveTo>
                  <a:lnTo>
                    <a:pt x="11" y="25"/>
                  </a:lnTo>
                  <a:lnTo>
                    <a:pt x="10" y="27"/>
                  </a:lnTo>
                  <a:lnTo>
                    <a:pt x="8" y="27"/>
                  </a:lnTo>
                  <a:lnTo>
                    <a:pt x="7" y="27"/>
                  </a:lnTo>
                  <a:lnTo>
                    <a:pt x="4" y="27"/>
                  </a:lnTo>
                  <a:lnTo>
                    <a:pt x="3" y="25"/>
                  </a:lnTo>
                  <a:lnTo>
                    <a:pt x="1" y="22"/>
                  </a:lnTo>
                  <a:lnTo>
                    <a:pt x="0" y="21"/>
                  </a:lnTo>
                  <a:lnTo>
                    <a:pt x="1" y="18"/>
                  </a:lnTo>
                  <a:lnTo>
                    <a:pt x="1" y="17"/>
                  </a:lnTo>
                  <a:lnTo>
                    <a:pt x="3" y="15"/>
                  </a:lnTo>
                  <a:lnTo>
                    <a:pt x="6" y="14"/>
                  </a:lnTo>
                  <a:lnTo>
                    <a:pt x="8" y="12"/>
                  </a:lnTo>
                  <a:lnTo>
                    <a:pt x="14" y="10"/>
                  </a:lnTo>
                  <a:lnTo>
                    <a:pt x="14" y="8"/>
                  </a:lnTo>
                  <a:lnTo>
                    <a:pt x="14" y="5"/>
                  </a:lnTo>
                  <a:lnTo>
                    <a:pt x="14" y="4"/>
                  </a:lnTo>
                  <a:lnTo>
                    <a:pt x="13" y="3"/>
                  </a:lnTo>
                  <a:lnTo>
                    <a:pt x="10" y="3"/>
                  </a:lnTo>
                  <a:lnTo>
                    <a:pt x="8" y="3"/>
                  </a:lnTo>
                  <a:lnTo>
                    <a:pt x="7" y="3"/>
                  </a:lnTo>
                  <a:lnTo>
                    <a:pt x="7" y="4"/>
                  </a:lnTo>
                  <a:lnTo>
                    <a:pt x="7" y="5"/>
                  </a:lnTo>
                  <a:lnTo>
                    <a:pt x="7" y="7"/>
                  </a:lnTo>
                  <a:lnTo>
                    <a:pt x="6" y="8"/>
                  </a:lnTo>
                  <a:lnTo>
                    <a:pt x="6" y="10"/>
                  </a:lnTo>
                  <a:lnTo>
                    <a:pt x="6" y="10"/>
                  </a:lnTo>
                  <a:lnTo>
                    <a:pt x="4" y="10"/>
                  </a:lnTo>
                  <a:lnTo>
                    <a:pt x="3" y="10"/>
                  </a:lnTo>
                  <a:lnTo>
                    <a:pt x="3" y="8"/>
                  </a:lnTo>
                  <a:lnTo>
                    <a:pt x="1" y="8"/>
                  </a:lnTo>
                  <a:lnTo>
                    <a:pt x="1" y="7"/>
                  </a:lnTo>
                  <a:lnTo>
                    <a:pt x="3" y="4"/>
                  </a:lnTo>
                  <a:lnTo>
                    <a:pt x="4" y="3"/>
                  </a:lnTo>
                  <a:lnTo>
                    <a:pt x="7" y="1"/>
                  </a:lnTo>
                  <a:lnTo>
                    <a:pt x="11" y="0"/>
                  </a:lnTo>
                  <a:lnTo>
                    <a:pt x="14" y="1"/>
                  </a:lnTo>
                  <a:lnTo>
                    <a:pt x="17" y="1"/>
                  </a:lnTo>
                  <a:lnTo>
                    <a:pt x="18" y="3"/>
                  </a:lnTo>
                  <a:lnTo>
                    <a:pt x="18" y="4"/>
                  </a:lnTo>
                  <a:lnTo>
                    <a:pt x="20" y="5"/>
                  </a:lnTo>
                  <a:lnTo>
                    <a:pt x="20" y="8"/>
                  </a:lnTo>
                  <a:lnTo>
                    <a:pt x="20" y="18"/>
                  </a:lnTo>
                  <a:lnTo>
                    <a:pt x="20" y="21"/>
                  </a:lnTo>
                  <a:lnTo>
                    <a:pt x="20" y="22"/>
                  </a:lnTo>
                  <a:lnTo>
                    <a:pt x="20" y="22"/>
                  </a:lnTo>
                  <a:lnTo>
                    <a:pt x="20" y="22"/>
                  </a:lnTo>
                  <a:lnTo>
                    <a:pt x="20" y="24"/>
                  </a:lnTo>
                  <a:lnTo>
                    <a:pt x="21" y="24"/>
                  </a:lnTo>
                  <a:lnTo>
                    <a:pt x="21" y="24"/>
                  </a:lnTo>
                  <a:lnTo>
                    <a:pt x="21" y="22"/>
                  </a:lnTo>
                  <a:lnTo>
                    <a:pt x="22" y="22"/>
                  </a:lnTo>
                  <a:lnTo>
                    <a:pt x="24" y="21"/>
                  </a:lnTo>
                  <a:lnTo>
                    <a:pt x="24" y="22"/>
                  </a:lnTo>
                  <a:lnTo>
                    <a:pt x="21" y="25"/>
                  </a:lnTo>
                  <a:lnTo>
                    <a:pt x="18" y="27"/>
                  </a:lnTo>
                  <a:lnTo>
                    <a:pt x="17" y="27"/>
                  </a:lnTo>
                  <a:lnTo>
                    <a:pt x="15" y="25"/>
                  </a:lnTo>
                  <a:lnTo>
                    <a:pt x="15" y="24"/>
                  </a:lnTo>
                  <a:lnTo>
                    <a:pt x="14" y="22"/>
                  </a:lnTo>
                  <a:close/>
                  <a:moveTo>
                    <a:pt x="14" y="21"/>
                  </a:moveTo>
                  <a:lnTo>
                    <a:pt x="14" y="11"/>
                  </a:lnTo>
                  <a:lnTo>
                    <a:pt x="11" y="12"/>
                  </a:lnTo>
                  <a:lnTo>
                    <a:pt x="10" y="14"/>
                  </a:lnTo>
                  <a:lnTo>
                    <a:pt x="7" y="15"/>
                  </a:lnTo>
                  <a:lnTo>
                    <a:pt x="6" y="17"/>
                  </a:lnTo>
                  <a:lnTo>
                    <a:pt x="6" y="17"/>
                  </a:lnTo>
                  <a:lnTo>
                    <a:pt x="6" y="18"/>
                  </a:lnTo>
                  <a:lnTo>
                    <a:pt x="6" y="21"/>
                  </a:lnTo>
                  <a:lnTo>
                    <a:pt x="7" y="22"/>
                  </a:lnTo>
                  <a:lnTo>
                    <a:pt x="8" y="22"/>
                  </a:lnTo>
                  <a:lnTo>
                    <a:pt x="10" y="24"/>
                  </a:lnTo>
                  <a:lnTo>
                    <a:pt x="11" y="22"/>
                  </a:lnTo>
                  <a:lnTo>
                    <a:pt x="14" y="2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11" name="Freeform 7"/>
            <p:cNvSpPr>
              <a:spLocks/>
            </p:cNvSpPr>
            <p:nvPr/>
          </p:nvSpPr>
          <p:spPr bwMode="auto">
            <a:xfrm>
              <a:off x="2870" y="2035"/>
              <a:ext cx="17" cy="27"/>
            </a:xfrm>
            <a:custGeom>
              <a:avLst/>
              <a:gdLst/>
              <a:ahLst/>
              <a:cxnLst>
                <a:cxn ang="0">
                  <a:pos x="7" y="0"/>
                </a:cxn>
                <a:cxn ang="0">
                  <a:pos x="7" y="7"/>
                </a:cxn>
                <a:cxn ang="0">
                  <a:pos x="10" y="3"/>
                </a:cxn>
                <a:cxn ang="0">
                  <a:pos x="11" y="1"/>
                </a:cxn>
                <a:cxn ang="0">
                  <a:pos x="14" y="0"/>
                </a:cxn>
                <a:cxn ang="0">
                  <a:pos x="16" y="1"/>
                </a:cxn>
                <a:cxn ang="0">
                  <a:pos x="17" y="1"/>
                </a:cxn>
                <a:cxn ang="0">
                  <a:pos x="17" y="3"/>
                </a:cxn>
                <a:cxn ang="0">
                  <a:pos x="17" y="4"/>
                </a:cxn>
                <a:cxn ang="0">
                  <a:pos x="17" y="5"/>
                </a:cxn>
                <a:cxn ang="0">
                  <a:pos x="17" y="5"/>
                </a:cxn>
                <a:cxn ang="0">
                  <a:pos x="16" y="7"/>
                </a:cxn>
                <a:cxn ang="0">
                  <a:pos x="16" y="7"/>
                </a:cxn>
                <a:cxn ang="0">
                  <a:pos x="14" y="7"/>
                </a:cxn>
                <a:cxn ang="0">
                  <a:pos x="13" y="5"/>
                </a:cxn>
                <a:cxn ang="0">
                  <a:pos x="13" y="4"/>
                </a:cxn>
                <a:cxn ang="0">
                  <a:pos x="11" y="4"/>
                </a:cxn>
                <a:cxn ang="0">
                  <a:pos x="11" y="4"/>
                </a:cxn>
                <a:cxn ang="0">
                  <a:pos x="10" y="5"/>
                </a:cxn>
                <a:cxn ang="0">
                  <a:pos x="9" y="7"/>
                </a:cxn>
                <a:cxn ang="0">
                  <a:pos x="7" y="10"/>
                </a:cxn>
                <a:cxn ang="0">
                  <a:pos x="7" y="21"/>
                </a:cxn>
                <a:cxn ang="0">
                  <a:pos x="7" y="22"/>
                </a:cxn>
                <a:cxn ang="0">
                  <a:pos x="9" y="24"/>
                </a:cxn>
                <a:cxn ang="0">
                  <a:pos x="9" y="24"/>
                </a:cxn>
                <a:cxn ang="0">
                  <a:pos x="10" y="25"/>
                </a:cxn>
                <a:cxn ang="0">
                  <a:pos x="11" y="25"/>
                </a:cxn>
                <a:cxn ang="0">
                  <a:pos x="13" y="25"/>
                </a:cxn>
                <a:cxn ang="0">
                  <a:pos x="13" y="27"/>
                </a:cxn>
                <a:cxn ang="0">
                  <a:pos x="0" y="27"/>
                </a:cxn>
                <a:cxn ang="0">
                  <a:pos x="0" y="25"/>
                </a:cxn>
                <a:cxn ang="0">
                  <a:pos x="2" y="25"/>
                </a:cxn>
                <a:cxn ang="0">
                  <a:pos x="2" y="25"/>
                </a:cxn>
                <a:cxn ang="0">
                  <a:pos x="3" y="24"/>
                </a:cxn>
                <a:cxn ang="0">
                  <a:pos x="3" y="24"/>
                </a:cxn>
                <a:cxn ang="0">
                  <a:pos x="3" y="22"/>
                </a:cxn>
                <a:cxn ang="0">
                  <a:pos x="3" y="21"/>
                </a:cxn>
                <a:cxn ang="0">
                  <a:pos x="3" y="11"/>
                </a:cxn>
                <a:cxn ang="0">
                  <a:pos x="3" y="7"/>
                </a:cxn>
                <a:cxn ang="0">
                  <a:pos x="3" y="5"/>
                </a:cxn>
                <a:cxn ang="0">
                  <a:pos x="3" y="4"/>
                </a:cxn>
                <a:cxn ang="0">
                  <a:pos x="3" y="4"/>
                </a:cxn>
                <a:cxn ang="0">
                  <a:pos x="2" y="4"/>
                </a:cxn>
                <a:cxn ang="0">
                  <a:pos x="2" y="4"/>
                </a:cxn>
                <a:cxn ang="0">
                  <a:pos x="0" y="4"/>
                </a:cxn>
                <a:cxn ang="0">
                  <a:pos x="0" y="4"/>
                </a:cxn>
                <a:cxn ang="0">
                  <a:pos x="0" y="3"/>
                </a:cxn>
                <a:cxn ang="0">
                  <a:pos x="7" y="0"/>
                </a:cxn>
                <a:cxn ang="0">
                  <a:pos x="7" y="0"/>
                </a:cxn>
              </a:cxnLst>
              <a:rect l="0" t="0" r="r" b="b"/>
              <a:pathLst>
                <a:path w="17" h="27">
                  <a:moveTo>
                    <a:pt x="7" y="0"/>
                  </a:moveTo>
                  <a:lnTo>
                    <a:pt x="7" y="7"/>
                  </a:lnTo>
                  <a:lnTo>
                    <a:pt x="10" y="3"/>
                  </a:lnTo>
                  <a:lnTo>
                    <a:pt x="11" y="1"/>
                  </a:lnTo>
                  <a:lnTo>
                    <a:pt x="14" y="0"/>
                  </a:lnTo>
                  <a:lnTo>
                    <a:pt x="16" y="1"/>
                  </a:lnTo>
                  <a:lnTo>
                    <a:pt x="17" y="1"/>
                  </a:lnTo>
                  <a:lnTo>
                    <a:pt x="17" y="3"/>
                  </a:lnTo>
                  <a:lnTo>
                    <a:pt x="17" y="4"/>
                  </a:lnTo>
                  <a:lnTo>
                    <a:pt x="17" y="5"/>
                  </a:lnTo>
                  <a:lnTo>
                    <a:pt x="17" y="5"/>
                  </a:lnTo>
                  <a:lnTo>
                    <a:pt x="16" y="7"/>
                  </a:lnTo>
                  <a:lnTo>
                    <a:pt x="16" y="7"/>
                  </a:lnTo>
                  <a:lnTo>
                    <a:pt x="14" y="7"/>
                  </a:lnTo>
                  <a:lnTo>
                    <a:pt x="13" y="5"/>
                  </a:lnTo>
                  <a:lnTo>
                    <a:pt x="13" y="4"/>
                  </a:lnTo>
                  <a:lnTo>
                    <a:pt x="11" y="4"/>
                  </a:lnTo>
                  <a:lnTo>
                    <a:pt x="11" y="4"/>
                  </a:lnTo>
                  <a:lnTo>
                    <a:pt x="10" y="5"/>
                  </a:lnTo>
                  <a:lnTo>
                    <a:pt x="9" y="7"/>
                  </a:lnTo>
                  <a:lnTo>
                    <a:pt x="7" y="10"/>
                  </a:lnTo>
                  <a:lnTo>
                    <a:pt x="7" y="21"/>
                  </a:lnTo>
                  <a:lnTo>
                    <a:pt x="7" y="22"/>
                  </a:lnTo>
                  <a:lnTo>
                    <a:pt x="9" y="24"/>
                  </a:lnTo>
                  <a:lnTo>
                    <a:pt x="9" y="24"/>
                  </a:lnTo>
                  <a:lnTo>
                    <a:pt x="10" y="25"/>
                  </a:lnTo>
                  <a:lnTo>
                    <a:pt x="11" y="25"/>
                  </a:lnTo>
                  <a:lnTo>
                    <a:pt x="13" y="25"/>
                  </a:lnTo>
                  <a:lnTo>
                    <a:pt x="13" y="27"/>
                  </a:lnTo>
                  <a:lnTo>
                    <a:pt x="0" y="27"/>
                  </a:lnTo>
                  <a:lnTo>
                    <a:pt x="0" y="25"/>
                  </a:lnTo>
                  <a:lnTo>
                    <a:pt x="2" y="25"/>
                  </a:lnTo>
                  <a:lnTo>
                    <a:pt x="2" y="25"/>
                  </a:lnTo>
                  <a:lnTo>
                    <a:pt x="3" y="24"/>
                  </a:lnTo>
                  <a:lnTo>
                    <a:pt x="3" y="24"/>
                  </a:lnTo>
                  <a:lnTo>
                    <a:pt x="3" y="22"/>
                  </a:lnTo>
                  <a:lnTo>
                    <a:pt x="3" y="21"/>
                  </a:lnTo>
                  <a:lnTo>
                    <a:pt x="3" y="11"/>
                  </a:lnTo>
                  <a:lnTo>
                    <a:pt x="3" y="7"/>
                  </a:lnTo>
                  <a:lnTo>
                    <a:pt x="3" y="5"/>
                  </a:lnTo>
                  <a:lnTo>
                    <a:pt x="3" y="4"/>
                  </a:lnTo>
                  <a:lnTo>
                    <a:pt x="3" y="4"/>
                  </a:lnTo>
                  <a:lnTo>
                    <a:pt x="2" y="4"/>
                  </a:lnTo>
                  <a:lnTo>
                    <a:pt x="2" y="4"/>
                  </a:lnTo>
                  <a:lnTo>
                    <a:pt x="0" y="4"/>
                  </a:lnTo>
                  <a:lnTo>
                    <a:pt x="0" y="4"/>
                  </a:lnTo>
                  <a:lnTo>
                    <a:pt x="0" y="3"/>
                  </a:lnTo>
                  <a:lnTo>
                    <a:pt x="7" y="0"/>
                  </a:lnTo>
                  <a:lnTo>
                    <a:pt x="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12" name="Freeform 8"/>
            <p:cNvSpPr>
              <a:spLocks/>
            </p:cNvSpPr>
            <p:nvPr/>
          </p:nvSpPr>
          <p:spPr bwMode="auto">
            <a:xfrm>
              <a:off x="2887" y="2028"/>
              <a:ext cx="17" cy="34"/>
            </a:xfrm>
            <a:custGeom>
              <a:avLst/>
              <a:gdLst/>
              <a:ahLst/>
              <a:cxnLst>
                <a:cxn ang="0">
                  <a:pos x="10" y="0"/>
                </a:cxn>
                <a:cxn ang="0">
                  <a:pos x="10" y="8"/>
                </a:cxn>
                <a:cxn ang="0">
                  <a:pos x="15" y="8"/>
                </a:cxn>
                <a:cxn ang="0">
                  <a:pos x="15" y="10"/>
                </a:cxn>
                <a:cxn ang="0">
                  <a:pos x="10" y="10"/>
                </a:cxn>
                <a:cxn ang="0">
                  <a:pos x="10" y="26"/>
                </a:cxn>
                <a:cxn ang="0">
                  <a:pos x="10" y="28"/>
                </a:cxn>
                <a:cxn ang="0">
                  <a:pos x="10" y="29"/>
                </a:cxn>
                <a:cxn ang="0">
                  <a:pos x="11" y="29"/>
                </a:cxn>
                <a:cxn ang="0">
                  <a:pos x="13" y="31"/>
                </a:cxn>
                <a:cxn ang="0">
                  <a:pos x="13" y="31"/>
                </a:cxn>
                <a:cxn ang="0">
                  <a:pos x="14" y="29"/>
                </a:cxn>
                <a:cxn ang="0">
                  <a:pos x="14" y="29"/>
                </a:cxn>
                <a:cxn ang="0">
                  <a:pos x="15" y="28"/>
                </a:cxn>
                <a:cxn ang="0">
                  <a:pos x="17" y="28"/>
                </a:cxn>
                <a:cxn ang="0">
                  <a:pos x="15" y="31"/>
                </a:cxn>
                <a:cxn ang="0">
                  <a:pos x="14" y="32"/>
                </a:cxn>
                <a:cxn ang="0">
                  <a:pos x="11" y="34"/>
                </a:cxn>
                <a:cxn ang="0">
                  <a:pos x="10" y="34"/>
                </a:cxn>
                <a:cxn ang="0">
                  <a:pos x="8" y="34"/>
                </a:cxn>
                <a:cxn ang="0">
                  <a:pos x="7" y="34"/>
                </a:cxn>
                <a:cxn ang="0">
                  <a:pos x="6" y="32"/>
                </a:cxn>
                <a:cxn ang="0">
                  <a:pos x="6" y="31"/>
                </a:cxn>
                <a:cxn ang="0">
                  <a:pos x="4" y="29"/>
                </a:cxn>
                <a:cxn ang="0">
                  <a:pos x="4" y="26"/>
                </a:cxn>
                <a:cxn ang="0">
                  <a:pos x="4" y="10"/>
                </a:cxn>
                <a:cxn ang="0">
                  <a:pos x="0" y="10"/>
                </a:cxn>
                <a:cxn ang="0">
                  <a:pos x="0" y="8"/>
                </a:cxn>
                <a:cxn ang="0">
                  <a:pos x="3" y="8"/>
                </a:cxn>
                <a:cxn ang="0">
                  <a:pos x="4" y="7"/>
                </a:cxn>
                <a:cxn ang="0">
                  <a:pos x="6" y="5"/>
                </a:cxn>
                <a:cxn ang="0">
                  <a:pos x="7" y="4"/>
                </a:cxn>
                <a:cxn ang="0">
                  <a:pos x="7" y="3"/>
                </a:cxn>
                <a:cxn ang="0">
                  <a:pos x="8" y="0"/>
                </a:cxn>
                <a:cxn ang="0">
                  <a:pos x="10" y="0"/>
                </a:cxn>
              </a:cxnLst>
              <a:rect l="0" t="0" r="r" b="b"/>
              <a:pathLst>
                <a:path w="17" h="34">
                  <a:moveTo>
                    <a:pt x="10" y="0"/>
                  </a:moveTo>
                  <a:lnTo>
                    <a:pt x="10" y="8"/>
                  </a:lnTo>
                  <a:lnTo>
                    <a:pt x="15" y="8"/>
                  </a:lnTo>
                  <a:lnTo>
                    <a:pt x="15" y="10"/>
                  </a:lnTo>
                  <a:lnTo>
                    <a:pt x="10" y="10"/>
                  </a:lnTo>
                  <a:lnTo>
                    <a:pt x="10" y="26"/>
                  </a:lnTo>
                  <a:lnTo>
                    <a:pt x="10" y="28"/>
                  </a:lnTo>
                  <a:lnTo>
                    <a:pt x="10" y="29"/>
                  </a:lnTo>
                  <a:lnTo>
                    <a:pt x="11" y="29"/>
                  </a:lnTo>
                  <a:lnTo>
                    <a:pt x="13" y="31"/>
                  </a:lnTo>
                  <a:lnTo>
                    <a:pt x="13" y="31"/>
                  </a:lnTo>
                  <a:lnTo>
                    <a:pt x="14" y="29"/>
                  </a:lnTo>
                  <a:lnTo>
                    <a:pt x="14" y="29"/>
                  </a:lnTo>
                  <a:lnTo>
                    <a:pt x="15" y="28"/>
                  </a:lnTo>
                  <a:lnTo>
                    <a:pt x="17" y="28"/>
                  </a:lnTo>
                  <a:lnTo>
                    <a:pt x="15" y="31"/>
                  </a:lnTo>
                  <a:lnTo>
                    <a:pt x="14" y="32"/>
                  </a:lnTo>
                  <a:lnTo>
                    <a:pt x="11" y="34"/>
                  </a:lnTo>
                  <a:lnTo>
                    <a:pt x="10" y="34"/>
                  </a:lnTo>
                  <a:lnTo>
                    <a:pt x="8" y="34"/>
                  </a:lnTo>
                  <a:lnTo>
                    <a:pt x="7" y="34"/>
                  </a:lnTo>
                  <a:lnTo>
                    <a:pt x="6" y="32"/>
                  </a:lnTo>
                  <a:lnTo>
                    <a:pt x="6" y="31"/>
                  </a:lnTo>
                  <a:lnTo>
                    <a:pt x="4" y="29"/>
                  </a:lnTo>
                  <a:lnTo>
                    <a:pt x="4" y="26"/>
                  </a:lnTo>
                  <a:lnTo>
                    <a:pt x="4" y="10"/>
                  </a:lnTo>
                  <a:lnTo>
                    <a:pt x="0" y="10"/>
                  </a:lnTo>
                  <a:lnTo>
                    <a:pt x="0" y="8"/>
                  </a:lnTo>
                  <a:lnTo>
                    <a:pt x="3" y="8"/>
                  </a:lnTo>
                  <a:lnTo>
                    <a:pt x="4" y="7"/>
                  </a:lnTo>
                  <a:lnTo>
                    <a:pt x="6" y="5"/>
                  </a:lnTo>
                  <a:lnTo>
                    <a:pt x="7" y="4"/>
                  </a:lnTo>
                  <a:lnTo>
                    <a:pt x="7" y="3"/>
                  </a:lnTo>
                  <a:lnTo>
                    <a:pt x="8" y="0"/>
                  </a:lnTo>
                  <a:lnTo>
                    <a:pt x="1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13" name="Freeform 9"/>
            <p:cNvSpPr>
              <a:spLocks/>
            </p:cNvSpPr>
            <p:nvPr/>
          </p:nvSpPr>
          <p:spPr bwMode="auto">
            <a:xfrm>
              <a:off x="2908" y="2024"/>
              <a:ext cx="13" cy="49"/>
            </a:xfrm>
            <a:custGeom>
              <a:avLst/>
              <a:gdLst/>
              <a:ahLst/>
              <a:cxnLst>
                <a:cxn ang="0">
                  <a:pos x="13" y="49"/>
                </a:cxn>
                <a:cxn ang="0">
                  <a:pos x="0" y="49"/>
                </a:cxn>
                <a:cxn ang="0">
                  <a:pos x="0" y="0"/>
                </a:cxn>
                <a:cxn ang="0">
                  <a:pos x="13" y="0"/>
                </a:cxn>
                <a:cxn ang="0">
                  <a:pos x="13" y="1"/>
                </a:cxn>
                <a:cxn ang="0">
                  <a:pos x="4" y="1"/>
                </a:cxn>
                <a:cxn ang="0">
                  <a:pos x="4" y="46"/>
                </a:cxn>
                <a:cxn ang="0">
                  <a:pos x="13" y="46"/>
                </a:cxn>
                <a:cxn ang="0">
                  <a:pos x="13" y="49"/>
                </a:cxn>
              </a:cxnLst>
              <a:rect l="0" t="0" r="r" b="b"/>
              <a:pathLst>
                <a:path w="13" h="49">
                  <a:moveTo>
                    <a:pt x="13" y="49"/>
                  </a:moveTo>
                  <a:lnTo>
                    <a:pt x="0" y="49"/>
                  </a:lnTo>
                  <a:lnTo>
                    <a:pt x="0" y="0"/>
                  </a:lnTo>
                  <a:lnTo>
                    <a:pt x="13" y="0"/>
                  </a:lnTo>
                  <a:lnTo>
                    <a:pt x="13" y="1"/>
                  </a:lnTo>
                  <a:lnTo>
                    <a:pt x="4" y="1"/>
                  </a:lnTo>
                  <a:lnTo>
                    <a:pt x="4" y="46"/>
                  </a:lnTo>
                  <a:lnTo>
                    <a:pt x="13" y="46"/>
                  </a:lnTo>
                  <a:lnTo>
                    <a:pt x="13" y="4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14" name="Freeform 10"/>
            <p:cNvSpPr>
              <a:spLocks/>
            </p:cNvSpPr>
            <p:nvPr/>
          </p:nvSpPr>
          <p:spPr bwMode="auto">
            <a:xfrm>
              <a:off x="2929" y="2024"/>
              <a:ext cx="14" cy="38"/>
            </a:xfrm>
            <a:custGeom>
              <a:avLst/>
              <a:gdLst/>
              <a:ahLst/>
              <a:cxnLst>
                <a:cxn ang="0">
                  <a:pos x="0" y="4"/>
                </a:cxn>
                <a:cxn ang="0">
                  <a:pos x="9" y="0"/>
                </a:cxn>
                <a:cxn ang="0">
                  <a:pos x="10" y="0"/>
                </a:cxn>
                <a:cxn ang="0">
                  <a:pos x="10" y="30"/>
                </a:cxn>
                <a:cxn ang="0">
                  <a:pos x="10" y="33"/>
                </a:cxn>
                <a:cxn ang="0">
                  <a:pos x="10" y="35"/>
                </a:cxn>
                <a:cxn ang="0">
                  <a:pos x="10" y="36"/>
                </a:cxn>
                <a:cxn ang="0">
                  <a:pos x="11" y="36"/>
                </a:cxn>
                <a:cxn ang="0">
                  <a:pos x="13" y="36"/>
                </a:cxn>
                <a:cxn ang="0">
                  <a:pos x="14" y="36"/>
                </a:cxn>
                <a:cxn ang="0">
                  <a:pos x="14" y="38"/>
                </a:cxn>
                <a:cxn ang="0">
                  <a:pos x="0" y="38"/>
                </a:cxn>
                <a:cxn ang="0">
                  <a:pos x="0" y="36"/>
                </a:cxn>
                <a:cxn ang="0">
                  <a:pos x="3" y="36"/>
                </a:cxn>
                <a:cxn ang="0">
                  <a:pos x="3" y="36"/>
                </a:cxn>
                <a:cxn ang="0">
                  <a:pos x="4" y="36"/>
                </a:cxn>
                <a:cxn ang="0">
                  <a:pos x="4" y="35"/>
                </a:cxn>
                <a:cxn ang="0">
                  <a:pos x="4" y="33"/>
                </a:cxn>
                <a:cxn ang="0">
                  <a:pos x="4" y="30"/>
                </a:cxn>
                <a:cxn ang="0">
                  <a:pos x="4" y="9"/>
                </a:cxn>
                <a:cxn ang="0">
                  <a:pos x="4" y="7"/>
                </a:cxn>
                <a:cxn ang="0">
                  <a:pos x="4" y="5"/>
                </a:cxn>
                <a:cxn ang="0">
                  <a:pos x="4" y="4"/>
                </a:cxn>
                <a:cxn ang="0">
                  <a:pos x="4" y="4"/>
                </a:cxn>
                <a:cxn ang="0">
                  <a:pos x="3" y="2"/>
                </a:cxn>
                <a:cxn ang="0">
                  <a:pos x="3" y="2"/>
                </a:cxn>
                <a:cxn ang="0">
                  <a:pos x="1" y="2"/>
                </a:cxn>
                <a:cxn ang="0">
                  <a:pos x="0" y="4"/>
                </a:cxn>
                <a:cxn ang="0">
                  <a:pos x="0" y="4"/>
                </a:cxn>
              </a:cxnLst>
              <a:rect l="0" t="0" r="r" b="b"/>
              <a:pathLst>
                <a:path w="14" h="38">
                  <a:moveTo>
                    <a:pt x="0" y="4"/>
                  </a:moveTo>
                  <a:lnTo>
                    <a:pt x="9" y="0"/>
                  </a:lnTo>
                  <a:lnTo>
                    <a:pt x="10" y="0"/>
                  </a:lnTo>
                  <a:lnTo>
                    <a:pt x="10" y="30"/>
                  </a:lnTo>
                  <a:lnTo>
                    <a:pt x="10" y="33"/>
                  </a:lnTo>
                  <a:lnTo>
                    <a:pt x="10" y="35"/>
                  </a:lnTo>
                  <a:lnTo>
                    <a:pt x="10" y="36"/>
                  </a:lnTo>
                  <a:lnTo>
                    <a:pt x="11" y="36"/>
                  </a:lnTo>
                  <a:lnTo>
                    <a:pt x="13" y="36"/>
                  </a:lnTo>
                  <a:lnTo>
                    <a:pt x="14" y="36"/>
                  </a:lnTo>
                  <a:lnTo>
                    <a:pt x="14" y="38"/>
                  </a:lnTo>
                  <a:lnTo>
                    <a:pt x="0" y="38"/>
                  </a:lnTo>
                  <a:lnTo>
                    <a:pt x="0" y="36"/>
                  </a:lnTo>
                  <a:lnTo>
                    <a:pt x="3" y="36"/>
                  </a:lnTo>
                  <a:lnTo>
                    <a:pt x="3" y="36"/>
                  </a:lnTo>
                  <a:lnTo>
                    <a:pt x="4" y="36"/>
                  </a:lnTo>
                  <a:lnTo>
                    <a:pt x="4" y="35"/>
                  </a:lnTo>
                  <a:lnTo>
                    <a:pt x="4" y="33"/>
                  </a:lnTo>
                  <a:lnTo>
                    <a:pt x="4" y="30"/>
                  </a:lnTo>
                  <a:lnTo>
                    <a:pt x="4" y="9"/>
                  </a:lnTo>
                  <a:lnTo>
                    <a:pt x="4" y="7"/>
                  </a:lnTo>
                  <a:lnTo>
                    <a:pt x="4" y="5"/>
                  </a:lnTo>
                  <a:lnTo>
                    <a:pt x="4" y="4"/>
                  </a:lnTo>
                  <a:lnTo>
                    <a:pt x="4" y="4"/>
                  </a:lnTo>
                  <a:lnTo>
                    <a:pt x="3" y="2"/>
                  </a:lnTo>
                  <a:lnTo>
                    <a:pt x="3" y="2"/>
                  </a:lnTo>
                  <a:lnTo>
                    <a:pt x="1" y="2"/>
                  </a:lnTo>
                  <a:lnTo>
                    <a:pt x="0" y="4"/>
                  </a:lnTo>
                  <a:lnTo>
                    <a:pt x="0" y="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15" name="Freeform 11"/>
            <p:cNvSpPr>
              <a:spLocks/>
            </p:cNvSpPr>
            <p:nvPr/>
          </p:nvSpPr>
          <p:spPr bwMode="auto">
            <a:xfrm>
              <a:off x="2952" y="2024"/>
              <a:ext cx="12" cy="49"/>
            </a:xfrm>
            <a:custGeom>
              <a:avLst/>
              <a:gdLst/>
              <a:ahLst/>
              <a:cxnLst>
                <a:cxn ang="0">
                  <a:pos x="0" y="0"/>
                </a:cxn>
                <a:cxn ang="0">
                  <a:pos x="12" y="0"/>
                </a:cxn>
                <a:cxn ang="0">
                  <a:pos x="12" y="49"/>
                </a:cxn>
                <a:cxn ang="0">
                  <a:pos x="0" y="49"/>
                </a:cxn>
                <a:cxn ang="0">
                  <a:pos x="0" y="46"/>
                </a:cxn>
                <a:cxn ang="0">
                  <a:pos x="8" y="46"/>
                </a:cxn>
                <a:cxn ang="0">
                  <a:pos x="8" y="1"/>
                </a:cxn>
                <a:cxn ang="0">
                  <a:pos x="0" y="1"/>
                </a:cxn>
                <a:cxn ang="0">
                  <a:pos x="0" y="0"/>
                </a:cxn>
              </a:cxnLst>
              <a:rect l="0" t="0" r="r" b="b"/>
              <a:pathLst>
                <a:path w="12" h="49">
                  <a:moveTo>
                    <a:pt x="0" y="0"/>
                  </a:moveTo>
                  <a:lnTo>
                    <a:pt x="12" y="0"/>
                  </a:lnTo>
                  <a:lnTo>
                    <a:pt x="12" y="49"/>
                  </a:lnTo>
                  <a:lnTo>
                    <a:pt x="0" y="49"/>
                  </a:lnTo>
                  <a:lnTo>
                    <a:pt x="0" y="46"/>
                  </a:lnTo>
                  <a:lnTo>
                    <a:pt x="8" y="46"/>
                  </a:lnTo>
                  <a:lnTo>
                    <a:pt x="8" y="1"/>
                  </a:lnTo>
                  <a:lnTo>
                    <a:pt x="0" y="1"/>
                  </a:lnTo>
                  <a:lnTo>
                    <a:pt x="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16" name="Rectangle 12"/>
            <p:cNvSpPr>
              <a:spLocks noChangeArrowheads="1"/>
            </p:cNvSpPr>
            <p:nvPr/>
          </p:nvSpPr>
          <p:spPr bwMode="auto">
            <a:xfrm>
              <a:off x="2375" y="2081"/>
              <a:ext cx="996" cy="3"/>
            </a:xfrm>
            <a:prstGeom prst="rect">
              <a:avLst/>
            </a:prstGeom>
            <a:solidFill>
              <a:srgbClr val="000000"/>
            </a:solidFill>
            <a:ln w="0">
              <a:solidFill>
                <a:srgbClr val="000000"/>
              </a:solidFill>
              <a:miter lim="800000"/>
              <a:headEnd/>
              <a:tailEnd/>
            </a:ln>
          </p:spPr>
          <p:txBody>
            <a:bodyPr>
              <a:prstTxWarp prst="textNoShape">
                <a:avLst/>
              </a:prstTxWarp>
            </a:bodyPr>
            <a:lstStyle/>
            <a:p>
              <a:endParaRPr lang="en-US"/>
            </a:p>
          </p:txBody>
        </p:sp>
        <p:sp>
          <p:nvSpPr>
            <p:cNvPr id="1480717" name="Freeform 13"/>
            <p:cNvSpPr>
              <a:spLocks/>
            </p:cNvSpPr>
            <p:nvPr/>
          </p:nvSpPr>
          <p:spPr bwMode="auto">
            <a:xfrm>
              <a:off x="2399" y="2092"/>
              <a:ext cx="34" cy="40"/>
            </a:xfrm>
            <a:custGeom>
              <a:avLst/>
              <a:gdLst/>
              <a:ahLst/>
              <a:cxnLst>
                <a:cxn ang="0">
                  <a:pos x="1" y="40"/>
                </a:cxn>
                <a:cxn ang="0">
                  <a:pos x="4" y="9"/>
                </a:cxn>
                <a:cxn ang="0">
                  <a:pos x="5" y="6"/>
                </a:cxn>
                <a:cxn ang="0">
                  <a:pos x="5" y="5"/>
                </a:cxn>
                <a:cxn ang="0">
                  <a:pos x="4" y="5"/>
                </a:cxn>
                <a:cxn ang="0">
                  <a:pos x="4" y="3"/>
                </a:cxn>
                <a:cxn ang="0">
                  <a:pos x="3" y="2"/>
                </a:cxn>
                <a:cxn ang="0">
                  <a:pos x="1" y="2"/>
                </a:cxn>
                <a:cxn ang="0">
                  <a:pos x="0" y="2"/>
                </a:cxn>
                <a:cxn ang="0">
                  <a:pos x="0" y="0"/>
                </a:cxn>
                <a:cxn ang="0">
                  <a:pos x="15" y="0"/>
                </a:cxn>
                <a:cxn ang="0">
                  <a:pos x="15" y="2"/>
                </a:cxn>
                <a:cxn ang="0">
                  <a:pos x="13" y="2"/>
                </a:cxn>
                <a:cxn ang="0">
                  <a:pos x="11" y="3"/>
                </a:cxn>
                <a:cxn ang="0">
                  <a:pos x="11" y="3"/>
                </a:cxn>
                <a:cxn ang="0">
                  <a:pos x="10" y="5"/>
                </a:cxn>
                <a:cxn ang="0">
                  <a:pos x="10" y="6"/>
                </a:cxn>
                <a:cxn ang="0">
                  <a:pos x="10" y="7"/>
                </a:cxn>
                <a:cxn ang="0">
                  <a:pos x="7" y="30"/>
                </a:cxn>
                <a:cxn ang="0">
                  <a:pos x="22" y="10"/>
                </a:cxn>
                <a:cxn ang="0">
                  <a:pos x="24" y="7"/>
                </a:cxn>
                <a:cxn ang="0">
                  <a:pos x="25" y="6"/>
                </a:cxn>
                <a:cxn ang="0">
                  <a:pos x="25" y="5"/>
                </a:cxn>
                <a:cxn ang="0">
                  <a:pos x="25" y="5"/>
                </a:cxn>
                <a:cxn ang="0">
                  <a:pos x="25" y="3"/>
                </a:cxn>
                <a:cxn ang="0">
                  <a:pos x="25" y="3"/>
                </a:cxn>
                <a:cxn ang="0">
                  <a:pos x="24" y="2"/>
                </a:cxn>
                <a:cxn ang="0">
                  <a:pos x="22" y="2"/>
                </a:cxn>
                <a:cxn ang="0">
                  <a:pos x="22" y="0"/>
                </a:cxn>
                <a:cxn ang="0">
                  <a:pos x="34" y="0"/>
                </a:cxn>
                <a:cxn ang="0">
                  <a:pos x="34" y="2"/>
                </a:cxn>
                <a:cxn ang="0">
                  <a:pos x="32" y="2"/>
                </a:cxn>
                <a:cxn ang="0">
                  <a:pos x="31" y="3"/>
                </a:cxn>
                <a:cxn ang="0">
                  <a:pos x="29" y="3"/>
                </a:cxn>
                <a:cxn ang="0">
                  <a:pos x="28" y="5"/>
                </a:cxn>
                <a:cxn ang="0">
                  <a:pos x="27" y="7"/>
                </a:cxn>
                <a:cxn ang="0">
                  <a:pos x="24" y="10"/>
                </a:cxn>
                <a:cxn ang="0">
                  <a:pos x="3" y="40"/>
                </a:cxn>
                <a:cxn ang="0">
                  <a:pos x="1" y="40"/>
                </a:cxn>
              </a:cxnLst>
              <a:rect l="0" t="0" r="r" b="b"/>
              <a:pathLst>
                <a:path w="34" h="40">
                  <a:moveTo>
                    <a:pt x="1" y="40"/>
                  </a:moveTo>
                  <a:lnTo>
                    <a:pt x="4" y="9"/>
                  </a:lnTo>
                  <a:lnTo>
                    <a:pt x="5" y="6"/>
                  </a:lnTo>
                  <a:lnTo>
                    <a:pt x="5" y="5"/>
                  </a:lnTo>
                  <a:lnTo>
                    <a:pt x="4" y="5"/>
                  </a:lnTo>
                  <a:lnTo>
                    <a:pt x="4" y="3"/>
                  </a:lnTo>
                  <a:lnTo>
                    <a:pt x="3" y="2"/>
                  </a:lnTo>
                  <a:lnTo>
                    <a:pt x="1" y="2"/>
                  </a:lnTo>
                  <a:lnTo>
                    <a:pt x="0" y="2"/>
                  </a:lnTo>
                  <a:lnTo>
                    <a:pt x="0" y="0"/>
                  </a:lnTo>
                  <a:lnTo>
                    <a:pt x="15" y="0"/>
                  </a:lnTo>
                  <a:lnTo>
                    <a:pt x="15" y="2"/>
                  </a:lnTo>
                  <a:lnTo>
                    <a:pt x="13" y="2"/>
                  </a:lnTo>
                  <a:lnTo>
                    <a:pt x="11" y="3"/>
                  </a:lnTo>
                  <a:lnTo>
                    <a:pt x="11" y="3"/>
                  </a:lnTo>
                  <a:lnTo>
                    <a:pt x="10" y="5"/>
                  </a:lnTo>
                  <a:lnTo>
                    <a:pt x="10" y="6"/>
                  </a:lnTo>
                  <a:lnTo>
                    <a:pt x="10" y="7"/>
                  </a:lnTo>
                  <a:lnTo>
                    <a:pt x="7" y="30"/>
                  </a:lnTo>
                  <a:lnTo>
                    <a:pt x="22" y="10"/>
                  </a:lnTo>
                  <a:lnTo>
                    <a:pt x="24" y="7"/>
                  </a:lnTo>
                  <a:lnTo>
                    <a:pt x="25" y="6"/>
                  </a:lnTo>
                  <a:lnTo>
                    <a:pt x="25" y="5"/>
                  </a:lnTo>
                  <a:lnTo>
                    <a:pt x="25" y="5"/>
                  </a:lnTo>
                  <a:lnTo>
                    <a:pt x="25" y="3"/>
                  </a:lnTo>
                  <a:lnTo>
                    <a:pt x="25" y="3"/>
                  </a:lnTo>
                  <a:lnTo>
                    <a:pt x="24" y="2"/>
                  </a:lnTo>
                  <a:lnTo>
                    <a:pt x="22" y="2"/>
                  </a:lnTo>
                  <a:lnTo>
                    <a:pt x="22" y="0"/>
                  </a:lnTo>
                  <a:lnTo>
                    <a:pt x="34" y="0"/>
                  </a:lnTo>
                  <a:lnTo>
                    <a:pt x="34" y="2"/>
                  </a:lnTo>
                  <a:lnTo>
                    <a:pt x="32" y="2"/>
                  </a:lnTo>
                  <a:lnTo>
                    <a:pt x="31" y="3"/>
                  </a:lnTo>
                  <a:lnTo>
                    <a:pt x="29" y="3"/>
                  </a:lnTo>
                  <a:lnTo>
                    <a:pt x="28" y="5"/>
                  </a:lnTo>
                  <a:lnTo>
                    <a:pt x="27" y="7"/>
                  </a:lnTo>
                  <a:lnTo>
                    <a:pt x="24" y="10"/>
                  </a:lnTo>
                  <a:lnTo>
                    <a:pt x="3" y="40"/>
                  </a:lnTo>
                  <a:lnTo>
                    <a:pt x="1" y="4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18" name="Freeform 14"/>
            <p:cNvSpPr>
              <a:spLocks noEditPoints="1"/>
            </p:cNvSpPr>
            <p:nvPr/>
          </p:nvSpPr>
          <p:spPr bwMode="auto">
            <a:xfrm>
              <a:off x="2421" y="2105"/>
              <a:ext cx="23" cy="27"/>
            </a:xfrm>
            <a:custGeom>
              <a:avLst/>
              <a:gdLst/>
              <a:ahLst/>
              <a:cxnLst>
                <a:cxn ang="0">
                  <a:pos x="6" y="15"/>
                </a:cxn>
                <a:cxn ang="0">
                  <a:pos x="6" y="15"/>
                </a:cxn>
                <a:cxn ang="0">
                  <a:pos x="6" y="17"/>
                </a:cxn>
                <a:cxn ang="0">
                  <a:pos x="6" y="20"/>
                </a:cxn>
                <a:cxn ang="0">
                  <a:pos x="7" y="21"/>
                </a:cxn>
                <a:cxn ang="0">
                  <a:pos x="9" y="22"/>
                </a:cxn>
                <a:cxn ang="0">
                  <a:pos x="12" y="22"/>
                </a:cxn>
                <a:cxn ang="0">
                  <a:pos x="13" y="22"/>
                </a:cxn>
                <a:cxn ang="0">
                  <a:pos x="14" y="21"/>
                </a:cxn>
                <a:cxn ang="0">
                  <a:pos x="17" y="21"/>
                </a:cxn>
                <a:cxn ang="0">
                  <a:pos x="20" y="18"/>
                </a:cxn>
                <a:cxn ang="0">
                  <a:pos x="20" y="20"/>
                </a:cxn>
                <a:cxn ang="0">
                  <a:pos x="16" y="22"/>
                </a:cxn>
                <a:cxn ang="0">
                  <a:pos x="12" y="25"/>
                </a:cxn>
                <a:cxn ang="0">
                  <a:pos x="9" y="27"/>
                </a:cxn>
                <a:cxn ang="0">
                  <a:pos x="5" y="25"/>
                </a:cxn>
                <a:cxn ang="0">
                  <a:pos x="2" y="24"/>
                </a:cxn>
                <a:cxn ang="0">
                  <a:pos x="0" y="21"/>
                </a:cxn>
                <a:cxn ang="0">
                  <a:pos x="0" y="18"/>
                </a:cxn>
                <a:cxn ang="0">
                  <a:pos x="2" y="14"/>
                </a:cxn>
                <a:cxn ang="0">
                  <a:pos x="3" y="10"/>
                </a:cxn>
                <a:cxn ang="0">
                  <a:pos x="6" y="6"/>
                </a:cxn>
                <a:cxn ang="0">
                  <a:pos x="9" y="3"/>
                </a:cxn>
                <a:cxn ang="0">
                  <a:pos x="13" y="1"/>
                </a:cxn>
                <a:cxn ang="0">
                  <a:pos x="17" y="0"/>
                </a:cxn>
                <a:cxn ang="0">
                  <a:pos x="19" y="0"/>
                </a:cxn>
                <a:cxn ang="0">
                  <a:pos x="21" y="1"/>
                </a:cxn>
                <a:cxn ang="0">
                  <a:pos x="21" y="3"/>
                </a:cxn>
                <a:cxn ang="0">
                  <a:pos x="23" y="4"/>
                </a:cxn>
                <a:cxn ang="0">
                  <a:pos x="21" y="7"/>
                </a:cxn>
                <a:cxn ang="0">
                  <a:pos x="20" y="8"/>
                </a:cxn>
                <a:cxn ang="0">
                  <a:pos x="17" y="11"/>
                </a:cxn>
                <a:cxn ang="0">
                  <a:pos x="14" y="13"/>
                </a:cxn>
                <a:cxn ang="0">
                  <a:pos x="10" y="14"/>
                </a:cxn>
                <a:cxn ang="0">
                  <a:pos x="6" y="15"/>
                </a:cxn>
                <a:cxn ang="0">
                  <a:pos x="6" y="14"/>
                </a:cxn>
                <a:cxn ang="0">
                  <a:pos x="9" y="13"/>
                </a:cxn>
                <a:cxn ang="0">
                  <a:pos x="12" y="13"/>
                </a:cxn>
                <a:cxn ang="0">
                  <a:pos x="14" y="10"/>
                </a:cxn>
                <a:cxn ang="0">
                  <a:pos x="16" y="8"/>
                </a:cxn>
                <a:cxn ang="0">
                  <a:pos x="17" y="6"/>
                </a:cxn>
                <a:cxn ang="0">
                  <a:pos x="19" y="4"/>
                </a:cxn>
                <a:cxn ang="0">
                  <a:pos x="17" y="3"/>
                </a:cxn>
                <a:cxn ang="0">
                  <a:pos x="17" y="3"/>
                </a:cxn>
                <a:cxn ang="0">
                  <a:pos x="17" y="1"/>
                </a:cxn>
                <a:cxn ang="0">
                  <a:pos x="16" y="1"/>
                </a:cxn>
                <a:cxn ang="0">
                  <a:pos x="13" y="3"/>
                </a:cxn>
                <a:cxn ang="0">
                  <a:pos x="10" y="4"/>
                </a:cxn>
                <a:cxn ang="0">
                  <a:pos x="7" y="8"/>
                </a:cxn>
                <a:cxn ang="0">
                  <a:pos x="6" y="14"/>
                </a:cxn>
              </a:cxnLst>
              <a:rect l="0" t="0" r="r" b="b"/>
              <a:pathLst>
                <a:path w="23" h="27">
                  <a:moveTo>
                    <a:pt x="6" y="15"/>
                  </a:moveTo>
                  <a:lnTo>
                    <a:pt x="6" y="15"/>
                  </a:lnTo>
                  <a:lnTo>
                    <a:pt x="6" y="17"/>
                  </a:lnTo>
                  <a:lnTo>
                    <a:pt x="6" y="20"/>
                  </a:lnTo>
                  <a:lnTo>
                    <a:pt x="7" y="21"/>
                  </a:lnTo>
                  <a:lnTo>
                    <a:pt x="9" y="22"/>
                  </a:lnTo>
                  <a:lnTo>
                    <a:pt x="12" y="22"/>
                  </a:lnTo>
                  <a:lnTo>
                    <a:pt x="13" y="22"/>
                  </a:lnTo>
                  <a:lnTo>
                    <a:pt x="14" y="21"/>
                  </a:lnTo>
                  <a:lnTo>
                    <a:pt x="17" y="21"/>
                  </a:lnTo>
                  <a:lnTo>
                    <a:pt x="20" y="18"/>
                  </a:lnTo>
                  <a:lnTo>
                    <a:pt x="20" y="20"/>
                  </a:lnTo>
                  <a:lnTo>
                    <a:pt x="16" y="22"/>
                  </a:lnTo>
                  <a:lnTo>
                    <a:pt x="12" y="25"/>
                  </a:lnTo>
                  <a:lnTo>
                    <a:pt x="9" y="27"/>
                  </a:lnTo>
                  <a:lnTo>
                    <a:pt x="5" y="25"/>
                  </a:lnTo>
                  <a:lnTo>
                    <a:pt x="2" y="24"/>
                  </a:lnTo>
                  <a:lnTo>
                    <a:pt x="0" y="21"/>
                  </a:lnTo>
                  <a:lnTo>
                    <a:pt x="0" y="18"/>
                  </a:lnTo>
                  <a:lnTo>
                    <a:pt x="2" y="14"/>
                  </a:lnTo>
                  <a:lnTo>
                    <a:pt x="3" y="10"/>
                  </a:lnTo>
                  <a:lnTo>
                    <a:pt x="6" y="6"/>
                  </a:lnTo>
                  <a:lnTo>
                    <a:pt x="9" y="3"/>
                  </a:lnTo>
                  <a:lnTo>
                    <a:pt x="13" y="1"/>
                  </a:lnTo>
                  <a:lnTo>
                    <a:pt x="17" y="0"/>
                  </a:lnTo>
                  <a:lnTo>
                    <a:pt x="19" y="0"/>
                  </a:lnTo>
                  <a:lnTo>
                    <a:pt x="21" y="1"/>
                  </a:lnTo>
                  <a:lnTo>
                    <a:pt x="21" y="3"/>
                  </a:lnTo>
                  <a:lnTo>
                    <a:pt x="23" y="4"/>
                  </a:lnTo>
                  <a:lnTo>
                    <a:pt x="21" y="7"/>
                  </a:lnTo>
                  <a:lnTo>
                    <a:pt x="20" y="8"/>
                  </a:lnTo>
                  <a:lnTo>
                    <a:pt x="17" y="11"/>
                  </a:lnTo>
                  <a:lnTo>
                    <a:pt x="14" y="13"/>
                  </a:lnTo>
                  <a:lnTo>
                    <a:pt x="10" y="14"/>
                  </a:lnTo>
                  <a:lnTo>
                    <a:pt x="6" y="15"/>
                  </a:lnTo>
                  <a:close/>
                  <a:moveTo>
                    <a:pt x="6" y="14"/>
                  </a:moveTo>
                  <a:lnTo>
                    <a:pt x="9" y="13"/>
                  </a:lnTo>
                  <a:lnTo>
                    <a:pt x="12" y="13"/>
                  </a:lnTo>
                  <a:lnTo>
                    <a:pt x="14" y="10"/>
                  </a:lnTo>
                  <a:lnTo>
                    <a:pt x="16" y="8"/>
                  </a:lnTo>
                  <a:lnTo>
                    <a:pt x="17" y="6"/>
                  </a:lnTo>
                  <a:lnTo>
                    <a:pt x="19" y="4"/>
                  </a:lnTo>
                  <a:lnTo>
                    <a:pt x="17" y="3"/>
                  </a:lnTo>
                  <a:lnTo>
                    <a:pt x="17" y="3"/>
                  </a:lnTo>
                  <a:lnTo>
                    <a:pt x="17" y="1"/>
                  </a:lnTo>
                  <a:lnTo>
                    <a:pt x="16" y="1"/>
                  </a:lnTo>
                  <a:lnTo>
                    <a:pt x="13" y="3"/>
                  </a:lnTo>
                  <a:lnTo>
                    <a:pt x="10" y="4"/>
                  </a:lnTo>
                  <a:lnTo>
                    <a:pt x="7" y="8"/>
                  </a:lnTo>
                  <a:lnTo>
                    <a:pt x="6"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19" name="Freeform 15"/>
            <p:cNvSpPr>
              <a:spLocks/>
            </p:cNvSpPr>
            <p:nvPr/>
          </p:nvSpPr>
          <p:spPr bwMode="auto">
            <a:xfrm>
              <a:off x="2447" y="2105"/>
              <a:ext cx="21" cy="25"/>
            </a:xfrm>
            <a:custGeom>
              <a:avLst/>
              <a:gdLst/>
              <a:ahLst/>
              <a:cxnLst>
                <a:cxn ang="0">
                  <a:pos x="1" y="1"/>
                </a:cxn>
                <a:cxn ang="0">
                  <a:pos x="11" y="0"/>
                </a:cxn>
                <a:cxn ang="0">
                  <a:pos x="7" y="14"/>
                </a:cxn>
                <a:cxn ang="0">
                  <a:pos x="9" y="8"/>
                </a:cxn>
                <a:cxn ang="0">
                  <a:pos x="12" y="6"/>
                </a:cxn>
                <a:cxn ang="0">
                  <a:pos x="15" y="3"/>
                </a:cxn>
                <a:cxn ang="0">
                  <a:pos x="16" y="1"/>
                </a:cxn>
                <a:cxn ang="0">
                  <a:pos x="18" y="0"/>
                </a:cxn>
                <a:cxn ang="0">
                  <a:pos x="19" y="0"/>
                </a:cxn>
                <a:cxn ang="0">
                  <a:pos x="19" y="1"/>
                </a:cxn>
                <a:cxn ang="0">
                  <a:pos x="21" y="1"/>
                </a:cxn>
                <a:cxn ang="0">
                  <a:pos x="21" y="3"/>
                </a:cxn>
                <a:cxn ang="0">
                  <a:pos x="19" y="4"/>
                </a:cxn>
                <a:cxn ang="0">
                  <a:pos x="19" y="7"/>
                </a:cxn>
                <a:cxn ang="0">
                  <a:pos x="18" y="7"/>
                </a:cxn>
                <a:cxn ang="0">
                  <a:pos x="18" y="8"/>
                </a:cxn>
                <a:cxn ang="0">
                  <a:pos x="16" y="8"/>
                </a:cxn>
                <a:cxn ang="0">
                  <a:pos x="16" y="7"/>
                </a:cxn>
                <a:cxn ang="0">
                  <a:pos x="16" y="7"/>
                </a:cxn>
                <a:cxn ang="0">
                  <a:pos x="16" y="6"/>
                </a:cxn>
                <a:cxn ang="0">
                  <a:pos x="15" y="6"/>
                </a:cxn>
                <a:cxn ang="0">
                  <a:pos x="15" y="6"/>
                </a:cxn>
                <a:cxn ang="0">
                  <a:pos x="15" y="6"/>
                </a:cxn>
                <a:cxn ang="0">
                  <a:pos x="15" y="6"/>
                </a:cxn>
                <a:cxn ang="0">
                  <a:pos x="15" y="6"/>
                </a:cxn>
                <a:cxn ang="0">
                  <a:pos x="14" y="6"/>
                </a:cxn>
                <a:cxn ang="0">
                  <a:pos x="14" y="6"/>
                </a:cxn>
                <a:cxn ang="0">
                  <a:pos x="12" y="7"/>
                </a:cxn>
                <a:cxn ang="0">
                  <a:pos x="9" y="10"/>
                </a:cxn>
                <a:cxn ang="0">
                  <a:pos x="8" y="14"/>
                </a:cxn>
                <a:cxn ang="0">
                  <a:pos x="7" y="15"/>
                </a:cxn>
                <a:cxn ang="0">
                  <a:pos x="5" y="18"/>
                </a:cxn>
                <a:cxn ang="0">
                  <a:pos x="5" y="21"/>
                </a:cxn>
                <a:cxn ang="0">
                  <a:pos x="4" y="22"/>
                </a:cxn>
                <a:cxn ang="0">
                  <a:pos x="4" y="25"/>
                </a:cxn>
                <a:cxn ang="0">
                  <a:pos x="0" y="25"/>
                </a:cxn>
                <a:cxn ang="0">
                  <a:pos x="4" y="8"/>
                </a:cxn>
                <a:cxn ang="0">
                  <a:pos x="5" y="6"/>
                </a:cxn>
                <a:cxn ang="0">
                  <a:pos x="5" y="4"/>
                </a:cxn>
                <a:cxn ang="0">
                  <a:pos x="5" y="3"/>
                </a:cxn>
                <a:cxn ang="0">
                  <a:pos x="4" y="3"/>
                </a:cxn>
                <a:cxn ang="0">
                  <a:pos x="4" y="3"/>
                </a:cxn>
                <a:cxn ang="0">
                  <a:pos x="2" y="3"/>
                </a:cxn>
                <a:cxn ang="0">
                  <a:pos x="2" y="3"/>
                </a:cxn>
                <a:cxn ang="0">
                  <a:pos x="1" y="3"/>
                </a:cxn>
                <a:cxn ang="0">
                  <a:pos x="1" y="1"/>
                </a:cxn>
              </a:cxnLst>
              <a:rect l="0" t="0" r="r" b="b"/>
              <a:pathLst>
                <a:path w="21" h="25">
                  <a:moveTo>
                    <a:pt x="1" y="1"/>
                  </a:moveTo>
                  <a:lnTo>
                    <a:pt x="11" y="0"/>
                  </a:lnTo>
                  <a:lnTo>
                    <a:pt x="7" y="14"/>
                  </a:lnTo>
                  <a:lnTo>
                    <a:pt x="9" y="8"/>
                  </a:lnTo>
                  <a:lnTo>
                    <a:pt x="12" y="6"/>
                  </a:lnTo>
                  <a:lnTo>
                    <a:pt x="15" y="3"/>
                  </a:lnTo>
                  <a:lnTo>
                    <a:pt x="16" y="1"/>
                  </a:lnTo>
                  <a:lnTo>
                    <a:pt x="18" y="0"/>
                  </a:lnTo>
                  <a:lnTo>
                    <a:pt x="19" y="0"/>
                  </a:lnTo>
                  <a:lnTo>
                    <a:pt x="19" y="1"/>
                  </a:lnTo>
                  <a:lnTo>
                    <a:pt x="21" y="1"/>
                  </a:lnTo>
                  <a:lnTo>
                    <a:pt x="21" y="3"/>
                  </a:lnTo>
                  <a:lnTo>
                    <a:pt x="19" y="4"/>
                  </a:lnTo>
                  <a:lnTo>
                    <a:pt x="19" y="7"/>
                  </a:lnTo>
                  <a:lnTo>
                    <a:pt x="18" y="7"/>
                  </a:lnTo>
                  <a:lnTo>
                    <a:pt x="18" y="8"/>
                  </a:lnTo>
                  <a:lnTo>
                    <a:pt x="16" y="8"/>
                  </a:lnTo>
                  <a:lnTo>
                    <a:pt x="16" y="7"/>
                  </a:lnTo>
                  <a:lnTo>
                    <a:pt x="16" y="7"/>
                  </a:lnTo>
                  <a:lnTo>
                    <a:pt x="16" y="6"/>
                  </a:lnTo>
                  <a:lnTo>
                    <a:pt x="15" y="6"/>
                  </a:lnTo>
                  <a:lnTo>
                    <a:pt x="15" y="6"/>
                  </a:lnTo>
                  <a:lnTo>
                    <a:pt x="15" y="6"/>
                  </a:lnTo>
                  <a:lnTo>
                    <a:pt x="15" y="6"/>
                  </a:lnTo>
                  <a:lnTo>
                    <a:pt x="15" y="6"/>
                  </a:lnTo>
                  <a:lnTo>
                    <a:pt x="14" y="6"/>
                  </a:lnTo>
                  <a:lnTo>
                    <a:pt x="14" y="6"/>
                  </a:lnTo>
                  <a:lnTo>
                    <a:pt x="12" y="7"/>
                  </a:lnTo>
                  <a:lnTo>
                    <a:pt x="9" y="10"/>
                  </a:lnTo>
                  <a:lnTo>
                    <a:pt x="8" y="14"/>
                  </a:lnTo>
                  <a:lnTo>
                    <a:pt x="7" y="15"/>
                  </a:lnTo>
                  <a:lnTo>
                    <a:pt x="5" y="18"/>
                  </a:lnTo>
                  <a:lnTo>
                    <a:pt x="5" y="21"/>
                  </a:lnTo>
                  <a:lnTo>
                    <a:pt x="4" y="22"/>
                  </a:lnTo>
                  <a:lnTo>
                    <a:pt x="4" y="25"/>
                  </a:lnTo>
                  <a:lnTo>
                    <a:pt x="0" y="25"/>
                  </a:lnTo>
                  <a:lnTo>
                    <a:pt x="4" y="8"/>
                  </a:lnTo>
                  <a:lnTo>
                    <a:pt x="5" y="6"/>
                  </a:lnTo>
                  <a:lnTo>
                    <a:pt x="5" y="4"/>
                  </a:lnTo>
                  <a:lnTo>
                    <a:pt x="5" y="3"/>
                  </a:lnTo>
                  <a:lnTo>
                    <a:pt x="4" y="3"/>
                  </a:lnTo>
                  <a:lnTo>
                    <a:pt x="4" y="3"/>
                  </a:lnTo>
                  <a:lnTo>
                    <a:pt x="2" y="3"/>
                  </a:lnTo>
                  <a:lnTo>
                    <a:pt x="2" y="3"/>
                  </a:lnTo>
                  <a:lnTo>
                    <a:pt x="1" y="3"/>
                  </a:lnTo>
                  <a:lnTo>
                    <a:pt x="1" y="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20" name="Freeform 16"/>
            <p:cNvSpPr>
              <a:spLocks noEditPoints="1"/>
            </p:cNvSpPr>
            <p:nvPr/>
          </p:nvSpPr>
          <p:spPr bwMode="auto">
            <a:xfrm>
              <a:off x="2469" y="2091"/>
              <a:ext cx="24" cy="41"/>
            </a:xfrm>
            <a:custGeom>
              <a:avLst/>
              <a:gdLst/>
              <a:ahLst/>
              <a:cxnLst>
                <a:cxn ang="0">
                  <a:pos x="14" y="0"/>
                </a:cxn>
                <a:cxn ang="0">
                  <a:pos x="8" y="20"/>
                </a:cxn>
                <a:cxn ang="0">
                  <a:pos x="11" y="17"/>
                </a:cxn>
                <a:cxn ang="0">
                  <a:pos x="13" y="15"/>
                </a:cxn>
                <a:cxn ang="0">
                  <a:pos x="15" y="14"/>
                </a:cxn>
                <a:cxn ang="0">
                  <a:pos x="17" y="14"/>
                </a:cxn>
                <a:cxn ang="0">
                  <a:pos x="20" y="15"/>
                </a:cxn>
                <a:cxn ang="0">
                  <a:pos x="22" y="17"/>
                </a:cxn>
                <a:cxn ang="0">
                  <a:pos x="24" y="18"/>
                </a:cxn>
                <a:cxn ang="0">
                  <a:pos x="24" y="22"/>
                </a:cxn>
                <a:cxn ang="0">
                  <a:pos x="22" y="27"/>
                </a:cxn>
                <a:cxn ang="0">
                  <a:pos x="21" y="31"/>
                </a:cxn>
                <a:cxn ang="0">
                  <a:pos x="18" y="35"/>
                </a:cxn>
                <a:cxn ang="0">
                  <a:pos x="15" y="38"/>
                </a:cxn>
                <a:cxn ang="0">
                  <a:pos x="11" y="39"/>
                </a:cxn>
                <a:cxn ang="0">
                  <a:pos x="8" y="41"/>
                </a:cxn>
                <a:cxn ang="0">
                  <a:pos x="4" y="39"/>
                </a:cxn>
                <a:cxn ang="0">
                  <a:pos x="0" y="36"/>
                </a:cxn>
                <a:cxn ang="0">
                  <a:pos x="8" y="8"/>
                </a:cxn>
                <a:cxn ang="0">
                  <a:pos x="8" y="6"/>
                </a:cxn>
                <a:cxn ang="0">
                  <a:pos x="8" y="4"/>
                </a:cxn>
                <a:cxn ang="0">
                  <a:pos x="8" y="3"/>
                </a:cxn>
                <a:cxn ang="0">
                  <a:pos x="8" y="3"/>
                </a:cxn>
                <a:cxn ang="0">
                  <a:pos x="8" y="3"/>
                </a:cxn>
                <a:cxn ang="0">
                  <a:pos x="7" y="3"/>
                </a:cxn>
                <a:cxn ang="0">
                  <a:pos x="6" y="3"/>
                </a:cxn>
                <a:cxn ang="0">
                  <a:pos x="6" y="3"/>
                </a:cxn>
                <a:cxn ang="0">
                  <a:pos x="6" y="1"/>
                </a:cxn>
                <a:cxn ang="0">
                  <a:pos x="14" y="0"/>
                </a:cxn>
                <a:cxn ang="0">
                  <a:pos x="4" y="36"/>
                </a:cxn>
                <a:cxn ang="0">
                  <a:pos x="6" y="38"/>
                </a:cxn>
                <a:cxn ang="0">
                  <a:pos x="8" y="39"/>
                </a:cxn>
                <a:cxn ang="0">
                  <a:pos x="11" y="38"/>
                </a:cxn>
                <a:cxn ang="0">
                  <a:pos x="13" y="36"/>
                </a:cxn>
                <a:cxn ang="0">
                  <a:pos x="15" y="35"/>
                </a:cxn>
                <a:cxn ang="0">
                  <a:pos x="17" y="31"/>
                </a:cxn>
                <a:cxn ang="0">
                  <a:pos x="18" y="27"/>
                </a:cxn>
                <a:cxn ang="0">
                  <a:pos x="18" y="22"/>
                </a:cxn>
                <a:cxn ang="0">
                  <a:pos x="18" y="21"/>
                </a:cxn>
                <a:cxn ang="0">
                  <a:pos x="18" y="20"/>
                </a:cxn>
                <a:cxn ang="0">
                  <a:pos x="17" y="18"/>
                </a:cxn>
                <a:cxn ang="0">
                  <a:pos x="15" y="18"/>
                </a:cxn>
                <a:cxn ang="0">
                  <a:pos x="13" y="18"/>
                </a:cxn>
                <a:cxn ang="0">
                  <a:pos x="11" y="20"/>
                </a:cxn>
                <a:cxn ang="0">
                  <a:pos x="8" y="22"/>
                </a:cxn>
                <a:cxn ang="0">
                  <a:pos x="7" y="25"/>
                </a:cxn>
                <a:cxn ang="0">
                  <a:pos x="4" y="36"/>
                </a:cxn>
              </a:cxnLst>
              <a:rect l="0" t="0" r="r" b="b"/>
              <a:pathLst>
                <a:path w="24" h="41">
                  <a:moveTo>
                    <a:pt x="14" y="0"/>
                  </a:moveTo>
                  <a:lnTo>
                    <a:pt x="8" y="20"/>
                  </a:lnTo>
                  <a:lnTo>
                    <a:pt x="11" y="17"/>
                  </a:lnTo>
                  <a:lnTo>
                    <a:pt x="13" y="15"/>
                  </a:lnTo>
                  <a:lnTo>
                    <a:pt x="15" y="14"/>
                  </a:lnTo>
                  <a:lnTo>
                    <a:pt x="17" y="14"/>
                  </a:lnTo>
                  <a:lnTo>
                    <a:pt x="20" y="15"/>
                  </a:lnTo>
                  <a:lnTo>
                    <a:pt x="22" y="17"/>
                  </a:lnTo>
                  <a:lnTo>
                    <a:pt x="24" y="18"/>
                  </a:lnTo>
                  <a:lnTo>
                    <a:pt x="24" y="22"/>
                  </a:lnTo>
                  <a:lnTo>
                    <a:pt x="22" y="27"/>
                  </a:lnTo>
                  <a:lnTo>
                    <a:pt x="21" y="31"/>
                  </a:lnTo>
                  <a:lnTo>
                    <a:pt x="18" y="35"/>
                  </a:lnTo>
                  <a:lnTo>
                    <a:pt x="15" y="38"/>
                  </a:lnTo>
                  <a:lnTo>
                    <a:pt x="11" y="39"/>
                  </a:lnTo>
                  <a:lnTo>
                    <a:pt x="8" y="41"/>
                  </a:lnTo>
                  <a:lnTo>
                    <a:pt x="4" y="39"/>
                  </a:lnTo>
                  <a:lnTo>
                    <a:pt x="0" y="36"/>
                  </a:lnTo>
                  <a:lnTo>
                    <a:pt x="8" y="8"/>
                  </a:lnTo>
                  <a:lnTo>
                    <a:pt x="8" y="6"/>
                  </a:lnTo>
                  <a:lnTo>
                    <a:pt x="8" y="4"/>
                  </a:lnTo>
                  <a:lnTo>
                    <a:pt x="8" y="3"/>
                  </a:lnTo>
                  <a:lnTo>
                    <a:pt x="8" y="3"/>
                  </a:lnTo>
                  <a:lnTo>
                    <a:pt x="8" y="3"/>
                  </a:lnTo>
                  <a:lnTo>
                    <a:pt x="7" y="3"/>
                  </a:lnTo>
                  <a:lnTo>
                    <a:pt x="6" y="3"/>
                  </a:lnTo>
                  <a:lnTo>
                    <a:pt x="6" y="3"/>
                  </a:lnTo>
                  <a:lnTo>
                    <a:pt x="6" y="1"/>
                  </a:lnTo>
                  <a:lnTo>
                    <a:pt x="14" y="0"/>
                  </a:lnTo>
                  <a:close/>
                  <a:moveTo>
                    <a:pt x="4" y="36"/>
                  </a:moveTo>
                  <a:lnTo>
                    <a:pt x="6" y="38"/>
                  </a:lnTo>
                  <a:lnTo>
                    <a:pt x="8" y="39"/>
                  </a:lnTo>
                  <a:lnTo>
                    <a:pt x="11" y="38"/>
                  </a:lnTo>
                  <a:lnTo>
                    <a:pt x="13" y="36"/>
                  </a:lnTo>
                  <a:lnTo>
                    <a:pt x="15" y="35"/>
                  </a:lnTo>
                  <a:lnTo>
                    <a:pt x="17" y="31"/>
                  </a:lnTo>
                  <a:lnTo>
                    <a:pt x="18" y="27"/>
                  </a:lnTo>
                  <a:lnTo>
                    <a:pt x="18" y="22"/>
                  </a:lnTo>
                  <a:lnTo>
                    <a:pt x="18" y="21"/>
                  </a:lnTo>
                  <a:lnTo>
                    <a:pt x="18" y="20"/>
                  </a:lnTo>
                  <a:lnTo>
                    <a:pt x="17" y="18"/>
                  </a:lnTo>
                  <a:lnTo>
                    <a:pt x="15" y="18"/>
                  </a:lnTo>
                  <a:lnTo>
                    <a:pt x="13" y="18"/>
                  </a:lnTo>
                  <a:lnTo>
                    <a:pt x="11" y="20"/>
                  </a:lnTo>
                  <a:lnTo>
                    <a:pt x="8" y="22"/>
                  </a:lnTo>
                  <a:lnTo>
                    <a:pt x="7" y="25"/>
                  </a:lnTo>
                  <a:lnTo>
                    <a:pt x="4" y="3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721" name="Picture 17"/>
            <p:cNvPicPr>
              <a:picLocks noChangeAspect="1" noChangeArrowheads="1"/>
            </p:cNvPicPr>
            <p:nvPr/>
          </p:nvPicPr>
          <p:blipFill>
            <a:blip r:embed="rId3"/>
            <a:srcRect/>
            <a:stretch>
              <a:fillRect/>
            </a:stretch>
          </p:blipFill>
          <p:spPr bwMode="auto">
            <a:xfrm>
              <a:off x="2522" y="2104"/>
              <a:ext cx="48" cy="29"/>
            </a:xfrm>
            <a:prstGeom prst="rect">
              <a:avLst/>
            </a:prstGeom>
            <a:noFill/>
            <a:ln w="9525">
              <a:noFill/>
              <a:miter lim="800000"/>
              <a:headEnd/>
              <a:tailEnd/>
            </a:ln>
          </p:spPr>
        </p:pic>
        <p:pic>
          <p:nvPicPr>
            <p:cNvPr id="1480722" name="Picture 18"/>
            <p:cNvPicPr>
              <a:picLocks noChangeAspect="1" noChangeArrowheads="1"/>
            </p:cNvPicPr>
            <p:nvPr/>
          </p:nvPicPr>
          <p:blipFill>
            <a:blip r:embed="rId4"/>
            <a:srcRect/>
            <a:stretch>
              <a:fillRect/>
            </a:stretch>
          </p:blipFill>
          <p:spPr bwMode="auto">
            <a:xfrm>
              <a:off x="2522" y="2104"/>
              <a:ext cx="48" cy="29"/>
            </a:xfrm>
            <a:prstGeom prst="rect">
              <a:avLst/>
            </a:prstGeom>
            <a:noFill/>
            <a:ln w="9525">
              <a:noFill/>
              <a:miter lim="800000"/>
              <a:headEnd/>
              <a:tailEnd/>
            </a:ln>
          </p:spPr>
        </p:pic>
        <p:sp>
          <p:nvSpPr>
            <p:cNvPr id="1480723" name="Freeform 19"/>
            <p:cNvSpPr>
              <a:spLocks noEditPoints="1"/>
            </p:cNvSpPr>
            <p:nvPr/>
          </p:nvSpPr>
          <p:spPr bwMode="auto">
            <a:xfrm>
              <a:off x="2602" y="2091"/>
              <a:ext cx="24" cy="41"/>
            </a:xfrm>
            <a:custGeom>
              <a:avLst/>
              <a:gdLst/>
              <a:ahLst/>
              <a:cxnLst>
                <a:cxn ang="0">
                  <a:pos x="14" y="0"/>
                </a:cxn>
                <a:cxn ang="0">
                  <a:pos x="9" y="20"/>
                </a:cxn>
                <a:cxn ang="0">
                  <a:pos x="11" y="17"/>
                </a:cxn>
                <a:cxn ang="0">
                  <a:pos x="13" y="15"/>
                </a:cxn>
                <a:cxn ang="0">
                  <a:pos x="16" y="14"/>
                </a:cxn>
                <a:cxn ang="0">
                  <a:pos x="17" y="14"/>
                </a:cxn>
                <a:cxn ang="0">
                  <a:pos x="20" y="15"/>
                </a:cxn>
                <a:cxn ang="0">
                  <a:pos x="21" y="17"/>
                </a:cxn>
                <a:cxn ang="0">
                  <a:pos x="23" y="18"/>
                </a:cxn>
                <a:cxn ang="0">
                  <a:pos x="24" y="22"/>
                </a:cxn>
                <a:cxn ang="0">
                  <a:pos x="23" y="27"/>
                </a:cxn>
                <a:cxn ang="0">
                  <a:pos x="21" y="31"/>
                </a:cxn>
                <a:cxn ang="0">
                  <a:pos x="19" y="35"/>
                </a:cxn>
                <a:cxn ang="0">
                  <a:pos x="16" y="38"/>
                </a:cxn>
                <a:cxn ang="0">
                  <a:pos x="11" y="39"/>
                </a:cxn>
                <a:cxn ang="0">
                  <a:pos x="9" y="41"/>
                </a:cxn>
                <a:cxn ang="0">
                  <a:pos x="4" y="39"/>
                </a:cxn>
                <a:cxn ang="0">
                  <a:pos x="0" y="36"/>
                </a:cxn>
                <a:cxn ang="0">
                  <a:pos x="9" y="8"/>
                </a:cxn>
                <a:cxn ang="0">
                  <a:pos x="9" y="6"/>
                </a:cxn>
                <a:cxn ang="0">
                  <a:pos x="9" y="4"/>
                </a:cxn>
                <a:cxn ang="0">
                  <a:pos x="9" y="3"/>
                </a:cxn>
                <a:cxn ang="0">
                  <a:pos x="9" y="3"/>
                </a:cxn>
                <a:cxn ang="0">
                  <a:pos x="7" y="3"/>
                </a:cxn>
                <a:cxn ang="0">
                  <a:pos x="7" y="3"/>
                </a:cxn>
                <a:cxn ang="0">
                  <a:pos x="6" y="3"/>
                </a:cxn>
                <a:cxn ang="0">
                  <a:pos x="6" y="3"/>
                </a:cxn>
                <a:cxn ang="0">
                  <a:pos x="6" y="1"/>
                </a:cxn>
                <a:cxn ang="0">
                  <a:pos x="14" y="0"/>
                </a:cxn>
                <a:cxn ang="0">
                  <a:pos x="4" y="36"/>
                </a:cxn>
                <a:cxn ang="0">
                  <a:pos x="6" y="38"/>
                </a:cxn>
                <a:cxn ang="0">
                  <a:pos x="9" y="39"/>
                </a:cxn>
                <a:cxn ang="0">
                  <a:pos x="10" y="38"/>
                </a:cxn>
                <a:cxn ang="0">
                  <a:pos x="13" y="36"/>
                </a:cxn>
                <a:cxn ang="0">
                  <a:pos x="16" y="35"/>
                </a:cxn>
                <a:cxn ang="0">
                  <a:pos x="17" y="31"/>
                </a:cxn>
                <a:cxn ang="0">
                  <a:pos x="19" y="27"/>
                </a:cxn>
                <a:cxn ang="0">
                  <a:pos x="19" y="22"/>
                </a:cxn>
                <a:cxn ang="0">
                  <a:pos x="19" y="21"/>
                </a:cxn>
                <a:cxn ang="0">
                  <a:pos x="17" y="20"/>
                </a:cxn>
                <a:cxn ang="0">
                  <a:pos x="17" y="18"/>
                </a:cxn>
                <a:cxn ang="0">
                  <a:pos x="16" y="18"/>
                </a:cxn>
                <a:cxn ang="0">
                  <a:pos x="13" y="18"/>
                </a:cxn>
                <a:cxn ang="0">
                  <a:pos x="10" y="20"/>
                </a:cxn>
                <a:cxn ang="0">
                  <a:pos x="9" y="22"/>
                </a:cxn>
                <a:cxn ang="0">
                  <a:pos x="7" y="25"/>
                </a:cxn>
                <a:cxn ang="0">
                  <a:pos x="4" y="36"/>
                </a:cxn>
              </a:cxnLst>
              <a:rect l="0" t="0" r="r" b="b"/>
              <a:pathLst>
                <a:path w="24" h="41">
                  <a:moveTo>
                    <a:pt x="14" y="0"/>
                  </a:moveTo>
                  <a:lnTo>
                    <a:pt x="9" y="20"/>
                  </a:lnTo>
                  <a:lnTo>
                    <a:pt x="11" y="17"/>
                  </a:lnTo>
                  <a:lnTo>
                    <a:pt x="13" y="15"/>
                  </a:lnTo>
                  <a:lnTo>
                    <a:pt x="16" y="14"/>
                  </a:lnTo>
                  <a:lnTo>
                    <a:pt x="17" y="14"/>
                  </a:lnTo>
                  <a:lnTo>
                    <a:pt x="20" y="15"/>
                  </a:lnTo>
                  <a:lnTo>
                    <a:pt x="21" y="17"/>
                  </a:lnTo>
                  <a:lnTo>
                    <a:pt x="23" y="18"/>
                  </a:lnTo>
                  <a:lnTo>
                    <a:pt x="24" y="22"/>
                  </a:lnTo>
                  <a:lnTo>
                    <a:pt x="23" y="27"/>
                  </a:lnTo>
                  <a:lnTo>
                    <a:pt x="21" y="31"/>
                  </a:lnTo>
                  <a:lnTo>
                    <a:pt x="19" y="35"/>
                  </a:lnTo>
                  <a:lnTo>
                    <a:pt x="16" y="38"/>
                  </a:lnTo>
                  <a:lnTo>
                    <a:pt x="11" y="39"/>
                  </a:lnTo>
                  <a:lnTo>
                    <a:pt x="9" y="41"/>
                  </a:lnTo>
                  <a:lnTo>
                    <a:pt x="4" y="39"/>
                  </a:lnTo>
                  <a:lnTo>
                    <a:pt x="0" y="36"/>
                  </a:lnTo>
                  <a:lnTo>
                    <a:pt x="9" y="8"/>
                  </a:lnTo>
                  <a:lnTo>
                    <a:pt x="9" y="6"/>
                  </a:lnTo>
                  <a:lnTo>
                    <a:pt x="9" y="4"/>
                  </a:lnTo>
                  <a:lnTo>
                    <a:pt x="9" y="3"/>
                  </a:lnTo>
                  <a:lnTo>
                    <a:pt x="9" y="3"/>
                  </a:lnTo>
                  <a:lnTo>
                    <a:pt x="7" y="3"/>
                  </a:lnTo>
                  <a:lnTo>
                    <a:pt x="7" y="3"/>
                  </a:lnTo>
                  <a:lnTo>
                    <a:pt x="6" y="3"/>
                  </a:lnTo>
                  <a:lnTo>
                    <a:pt x="6" y="3"/>
                  </a:lnTo>
                  <a:lnTo>
                    <a:pt x="6" y="1"/>
                  </a:lnTo>
                  <a:lnTo>
                    <a:pt x="14" y="0"/>
                  </a:lnTo>
                  <a:close/>
                  <a:moveTo>
                    <a:pt x="4" y="36"/>
                  </a:moveTo>
                  <a:lnTo>
                    <a:pt x="6" y="38"/>
                  </a:lnTo>
                  <a:lnTo>
                    <a:pt x="9" y="39"/>
                  </a:lnTo>
                  <a:lnTo>
                    <a:pt x="10" y="38"/>
                  </a:lnTo>
                  <a:lnTo>
                    <a:pt x="13" y="36"/>
                  </a:lnTo>
                  <a:lnTo>
                    <a:pt x="16" y="35"/>
                  </a:lnTo>
                  <a:lnTo>
                    <a:pt x="17" y="31"/>
                  </a:lnTo>
                  <a:lnTo>
                    <a:pt x="19" y="27"/>
                  </a:lnTo>
                  <a:lnTo>
                    <a:pt x="19" y="22"/>
                  </a:lnTo>
                  <a:lnTo>
                    <a:pt x="19" y="21"/>
                  </a:lnTo>
                  <a:lnTo>
                    <a:pt x="17" y="20"/>
                  </a:lnTo>
                  <a:lnTo>
                    <a:pt x="17" y="18"/>
                  </a:lnTo>
                  <a:lnTo>
                    <a:pt x="16" y="18"/>
                  </a:lnTo>
                  <a:lnTo>
                    <a:pt x="13" y="18"/>
                  </a:lnTo>
                  <a:lnTo>
                    <a:pt x="10" y="20"/>
                  </a:lnTo>
                  <a:lnTo>
                    <a:pt x="9" y="22"/>
                  </a:lnTo>
                  <a:lnTo>
                    <a:pt x="7" y="25"/>
                  </a:lnTo>
                  <a:lnTo>
                    <a:pt x="4" y="3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24" name="Freeform 20"/>
            <p:cNvSpPr>
              <a:spLocks noEditPoints="1"/>
            </p:cNvSpPr>
            <p:nvPr/>
          </p:nvSpPr>
          <p:spPr bwMode="auto">
            <a:xfrm>
              <a:off x="2629" y="2105"/>
              <a:ext cx="25" cy="27"/>
            </a:xfrm>
            <a:custGeom>
              <a:avLst/>
              <a:gdLst/>
              <a:ahLst/>
              <a:cxnLst>
                <a:cxn ang="0">
                  <a:pos x="25" y="8"/>
                </a:cxn>
                <a:cxn ang="0">
                  <a:pos x="24" y="13"/>
                </a:cxn>
                <a:cxn ang="0">
                  <a:pos x="22" y="17"/>
                </a:cxn>
                <a:cxn ang="0">
                  <a:pos x="20" y="21"/>
                </a:cxn>
                <a:cxn ang="0">
                  <a:pos x="17" y="24"/>
                </a:cxn>
                <a:cxn ang="0">
                  <a:pos x="13" y="25"/>
                </a:cxn>
                <a:cxn ang="0">
                  <a:pos x="8" y="27"/>
                </a:cxn>
                <a:cxn ang="0">
                  <a:pos x="6" y="25"/>
                </a:cxn>
                <a:cxn ang="0">
                  <a:pos x="3" y="24"/>
                </a:cxn>
                <a:cxn ang="0">
                  <a:pos x="1" y="21"/>
                </a:cxn>
                <a:cxn ang="0">
                  <a:pos x="0" y="17"/>
                </a:cxn>
                <a:cxn ang="0">
                  <a:pos x="1" y="13"/>
                </a:cxn>
                <a:cxn ang="0">
                  <a:pos x="3" y="10"/>
                </a:cxn>
                <a:cxn ang="0">
                  <a:pos x="6" y="6"/>
                </a:cxn>
                <a:cxn ang="0">
                  <a:pos x="8" y="3"/>
                </a:cxn>
                <a:cxn ang="0">
                  <a:pos x="13" y="1"/>
                </a:cxn>
                <a:cxn ang="0">
                  <a:pos x="17" y="0"/>
                </a:cxn>
                <a:cxn ang="0">
                  <a:pos x="20" y="1"/>
                </a:cxn>
                <a:cxn ang="0">
                  <a:pos x="22" y="3"/>
                </a:cxn>
                <a:cxn ang="0">
                  <a:pos x="24" y="6"/>
                </a:cxn>
                <a:cxn ang="0">
                  <a:pos x="25" y="8"/>
                </a:cxn>
                <a:cxn ang="0">
                  <a:pos x="20" y="7"/>
                </a:cxn>
                <a:cxn ang="0">
                  <a:pos x="20" y="4"/>
                </a:cxn>
                <a:cxn ang="0">
                  <a:pos x="18" y="3"/>
                </a:cxn>
                <a:cxn ang="0">
                  <a:pos x="17" y="1"/>
                </a:cxn>
                <a:cxn ang="0">
                  <a:pos x="15" y="1"/>
                </a:cxn>
                <a:cxn ang="0">
                  <a:pos x="13" y="3"/>
                </a:cxn>
                <a:cxn ang="0">
                  <a:pos x="11" y="4"/>
                </a:cxn>
                <a:cxn ang="0">
                  <a:pos x="8" y="7"/>
                </a:cxn>
                <a:cxn ang="0">
                  <a:pos x="6" y="14"/>
                </a:cxn>
                <a:cxn ang="0">
                  <a:pos x="6" y="20"/>
                </a:cxn>
                <a:cxn ang="0">
                  <a:pos x="6" y="21"/>
                </a:cxn>
                <a:cxn ang="0">
                  <a:pos x="7" y="24"/>
                </a:cxn>
                <a:cxn ang="0">
                  <a:pos x="8" y="24"/>
                </a:cxn>
                <a:cxn ang="0">
                  <a:pos x="10" y="25"/>
                </a:cxn>
                <a:cxn ang="0">
                  <a:pos x="13" y="24"/>
                </a:cxn>
                <a:cxn ang="0">
                  <a:pos x="14" y="22"/>
                </a:cxn>
                <a:cxn ang="0">
                  <a:pos x="17" y="18"/>
                </a:cxn>
                <a:cxn ang="0">
                  <a:pos x="20" y="13"/>
                </a:cxn>
                <a:cxn ang="0">
                  <a:pos x="20" y="7"/>
                </a:cxn>
              </a:cxnLst>
              <a:rect l="0" t="0" r="r" b="b"/>
              <a:pathLst>
                <a:path w="25" h="27">
                  <a:moveTo>
                    <a:pt x="25" y="8"/>
                  </a:moveTo>
                  <a:lnTo>
                    <a:pt x="24" y="13"/>
                  </a:lnTo>
                  <a:lnTo>
                    <a:pt x="22" y="17"/>
                  </a:lnTo>
                  <a:lnTo>
                    <a:pt x="20" y="21"/>
                  </a:lnTo>
                  <a:lnTo>
                    <a:pt x="17" y="24"/>
                  </a:lnTo>
                  <a:lnTo>
                    <a:pt x="13" y="25"/>
                  </a:lnTo>
                  <a:lnTo>
                    <a:pt x="8" y="27"/>
                  </a:lnTo>
                  <a:lnTo>
                    <a:pt x="6" y="25"/>
                  </a:lnTo>
                  <a:lnTo>
                    <a:pt x="3" y="24"/>
                  </a:lnTo>
                  <a:lnTo>
                    <a:pt x="1" y="21"/>
                  </a:lnTo>
                  <a:lnTo>
                    <a:pt x="0" y="17"/>
                  </a:lnTo>
                  <a:lnTo>
                    <a:pt x="1" y="13"/>
                  </a:lnTo>
                  <a:lnTo>
                    <a:pt x="3" y="10"/>
                  </a:lnTo>
                  <a:lnTo>
                    <a:pt x="6" y="6"/>
                  </a:lnTo>
                  <a:lnTo>
                    <a:pt x="8" y="3"/>
                  </a:lnTo>
                  <a:lnTo>
                    <a:pt x="13" y="1"/>
                  </a:lnTo>
                  <a:lnTo>
                    <a:pt x="17" y="0"/>
                  </a:lnTo>
                  <a:lnTo>
                    <a:pt x="20" y="1"/>
                  </a:lnTo>
                  <a:lnTo>
                    <a:pt x="22" y="3"/>
                  </a:lnTo>
                  <a:lnTo>
                    <a:pt x="24" y="6"/>
                  </a:lnTo>
                  <a:lnTo>
                    <a:pt x="25" y="8"/>
                  </a:lnTo>
                  <a:close/>
                  <a:moveTo>
                    <a:pt x="20" y="7"/>
                  </a:moveTo>
                  <a:lnTo>
                    <a:pt x="20" y="4"/>
                  </a:lnTo>
                  <a:lnTo>
                    <a:pt x="18" y="3"/>
                  </a:lnTo>
                  <a:lnTo>
                    <a:pt x="17" y="1"/>
                  </a:lnTo>
                  <a:lnTo>
                    <a:pt x="15" y="1"/>
                  </a:lnTo>
                  <a:lnTo>
                    <a:pt x="13" y="3"/>
                  </a:lnTo>
                  <a:lnTo>
                    <a:pt x="11" y="4"/>
                  </a:lnTo>
                  <a:lnTo>
                    <a:pt x="8" y="7"/>
                  </a:lnTo>
                  <a:lnTo>
                    <a:pt x="6" y="14"/>
                  </a:lnTo>
                  <a:lnTo>
                    <a:pt x="6" y="20"/>
                  </a:lnTo>
                  <a:lnTo>
                    <a:pt x="6" y="21"/>
                  </a:lnTo>
                  <a:lnTo>
                    <a:pt x="7" y="24"/>
                  </a:lnTo>
                  <a:lnTo>
                    <a:pt x="8" y="24"/>
                  </a:lnTo>
                  <a:lnTo>
                    <a:pt x="10" y="25"/>
                  </a:lnTo>
                  <a:lnTo>
                    <a:pt x="13" y="24"/>
                  </a:lnTo>
                  <a:lnTo>
                    <a:pt x="14" y="22"/>
                  </a:lnTo>
                  <a:lnTo>
                    <a:pt x="17" y="18"/>
                  </a:lnTo>
                  <a:lnTo>
                    <a:pt x="20" y="13"/>
                  </a:lnTo>
                  <a:lnTo>
                    <a:pt x="20" y="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25" name="Freeform 21"/>
            <p:cNvSpPr>
              <a:spLocks noEditPoints="1"/>
            </p:cNvSpPr>
            <p:nvPr/>
          </p:nvSpPr>
          <p:spPr bwMode="auto">
            <a:xfrm>
              <a:off x="2657" y="2105"/>
              <a:ext cx="25" cy="27"/>
            </a:xfrm>
            <a:custGeom>
              <a:avLst/>
              <a:gdLst/>
              <a:ahLst/>
              <a:cxnLst>
                <a:cxn ang="0">
                  <a:pos x="25" y="8"/>
                </a:cxn>
                <a:cxn ang="0">
                  <a:pos x="24" y="13"/>
                </a:cxn>
                <a:cxn ang="0">
                  <a:pos x="22" y="17"/>
                </a:cxn>
                <a:cxn ang="0">
                  <a:pos x="20" y="21"/>
                </a:cxn>
                <a:cxn ang="0">
                  <a:pos x="17" y="24"/>
                </a:cxn>
                <a:cxn ang="0">
                  <a:pos x="13" y="25"/>
                </a:cxn>
                <a:cxn ang="0">
                  <a:pos x="8" y="27"/>
                </a:cxn>
                <a:cxn ang="0">
                  <a:pos x="6" y="25"/>
                </a:cxn>
                <a:cxn ang="0">
                  <a:pos x="3" y="24"/>
                </a:cxn>
                <a:cxn ang="0">
                  <a:pos x="1" y="21"/>
                </a:cxn>
                <a:cxn ang="0">
                  <a:pos x="0" y="17"/>
                </a:cxn>
                <a:cxn ang="0">
                  <a:pos x="1" y="13"/>
                </a:cxn>
                <a:cxn ang="0">
                  <a:pos x="3" y="10"/>
                </a:cxn>
                <a:cxn ang="0">
                  <a:pos x="6" y="6"/>
                </a:cxn>
                <a:cxn ang="0">
                  <a:pos x="8" y="3"/>
                </a:cxn>
                <a:cxn ang="0">
                  <a:pos x="13" y="1"/>
                </a:cxn>
                <a:cxn ang="0">
                  <a:pos x="17" y="0"/>
                </a:cxn>
                <a:cxn ang="0">
                  <a:pos x="20" y="1"/>
                </a:cxn>
                <a:cxn ang="0">
                  <a:pos x="22" y="3"/>
                </a:cxn>
                <a:cxn ang="0">
                  <a:pos x="24" y="6"/>
                </a:cxn>
                <a:cxn ang="0">
                  <a:pos x="25" y="8"/>
                </a:cxn>
                <a:cxn ang="0">
                  <a:pos x="20" y="7"/>
                </a:cxn>
                <a:cxn ang="0">
                  <a:pos x="20" y="4"/>
                </a:cxn>
                <a:cxn ang="0">
                  <a:pos x="18" y="3"/>
                </a:cxn>
                <a:cxn ang="0">
                  <a:pos x="17" y="1"/>
                </a:cxn>
                <a:cxn ang="0">
                  <a:pos x="15" y="1"/>
                </a:cxn>
                <a:cxn ang="0">
                  <a:pos x="13" y="3"/>
                </a:cxn>
                <a:cxn ang="0">
                  <a:pos x="11" y="4"/>
                </a:cxn>
                <a:cxn ang="0">
                  <a:pos x="8" y="7"/>
                </a:cxn>
                <a:cxn ang="0">
                  <a:pos x="6" y="14"/>
                </a:cxn>
                <a:cxn ang="0">
                  <a:pos x="6" y="20"/>
                </a:cxn>
                <a:cxn ang="0">
                  <a:pos x="6" y="21"/>
                </a:cxn>
                <a:cxn ang="0">
                  <a:pos x="7" y="24"/>
                </a:cxn>
                <a:cxn ang="0">
                  <a:pos x="8" y="24"/>
                </a:cxn>
                <a:cxn ang="0">
                  <a:pos x="10" y="25"/>
                </a:cxn>
                <a:cxn ang="0">
                  <a:pos x="13" y="24"/>
                </a:cxn>
                <a:cxn ang="0">
                  <a:pos x="14" y="22"/>
                </a:cxn>
                <a:cxn ang="0">
                  <a:pos x="17" y="18"/>
                </a:cxn>
                <a:cxn ang="0">
                  <a:pos x="20" y="13"/>
                </a:cxn>
                <a:cxn ang="0">
                  <a:pos x="20" y="7"/>
                </a:cxn>
              </a:cxnLst>
              <a:rect l="0" t="0" r="r" b="b"/>
              <a:pathLst>
                <a:path w="25" h="27">
                  <a:moveTo>
                    <a:pt x="25" y="8"/>
                  </a:moveTo>
                  <a:lnTo>
                    <a:pt x="24" y="13"/>
                  </a:lnTo>
                  <a:lnTo>
                    <a:pt x="22" y="17"/>
                  </a:lnTo>
                  <a:lnTo>
                    <a:pt x="20" y="21"/>
                  </a:lnTo>
                  <a:lnTo>
                    <a:pt x="17" y="24"/>
                  </a:lnTo>
                  <a:lnTo>
                    <a:pt x="13" y="25"/>
                  </a:lnTo>
                  <a:lnTo>
                    <a:pt x="8" y="27"/>
                  </a:lnTo>
                  <a:lnTo>
                    <a:pt x="6" y="25"/>
                  </a:lnTo>
                  <a:lnTo>
                    <a:pt x="3" y="24"/>
                  </a:lnTo>
                  <a:lnTo>
                    <a:pt x="1" y="21"/>
                  </a:lnTo>
                  <a:lnTo>
                    <a:pt x="0" y="17"/>
                  </a:lnTo>
                  <a:lnTo>
                    <a:pt x="1" y="13"/>
                  </a:lnTo>
                  <a:lnTo>
                    <a:pt x="3" y="10"/>
                  </a:lnTo>
                  <a:lnTo>
                    <a:pt x="6" y="6"/>
                  </a:lnTo>
                  <a:lnTo>
                    <a:pt x="8" y="3"/>
                  </a:lnTo>
                  <a:lnTo>
                    <a:pt x="13" y="1"/>
                  </a:lnTo>
                  <a:lnTo>
                    <a:pt x="17" y="0"/>
                  </a:lnTo>
                  <a:lnTo>
                    <a:pt x="20" y="1"/>
                  </a:lnTo>
                  <a:lnTo>
                    <a:pt x="22" y="3"/>
                  </a:lnTo>
                  <a:lnTo>
                    <a:pt x="24" y="6"/>
                  </a:lnTo>
                  <a:lnTo>
                    <a:pt x="25" y="8"/>
                  </a:lnTo>
                  <a:close/>
                  <a:moveTo>
                    <a:pt x="20" y="7"/>
                  </a:moveTo>
                  <a:lnTo>
                    <a:pt x="20" y="4"/>
                  </a:lnTo>
                  <a:lnTo>
                    <a:pt x="18" y="3"/>
                  </a:lnTo>
                  <a:lnTo>
                    <a:pt x="17" y="1"/>
                  </a:lnTo>
                  <a:lnTo>
                    <a:pt x="15" y="1"/>
                  </a:lnTo>
                  <a:lnTo>
                    <a:pt x="13" y="3"/>
                  </a:lnTo>
                  <a:lnTo>
                    <a:pt x="11" y="4"/>
                  </a:lnTo>
                  <a:lnTo>
                    <a:pt x="8" y="7"/>
                  </a:lnTo>
                  <a:lnTo>
                    <a:pt x="6" y="14"/>
                  </a:lnTo>
                  <a:lnTo>
                    <a:pt x="6" y="20"/>
                  </a:lnTo>
                  <a:lnTo>
                    <a:pt x="6" y="21"/>
                  </a:lnTo>
                  <a:lnTo>
                    <a:pt x="7" y="24"/>
                  </a:lnTo>
                  <a:lnTo>
                    <a:pt x="8" y="24"/>
                  </a:lnTo>
                  <a:lnTo>
                    <a:pt x="10" y="25"/>
                  </a:lnTo>
                  <a:lnTo>
                    <a:pt x="13" y="24"/>
                  </a:lnTo>
                  <a:lnTo>
                    <a:pt x="14" y="22"/>
                  </a:lnTo>
                  <a:lnTo>
                    <a:pt x="17" y="18"/>
                  </a:lnTo>
                  <a:lnTo>
                    <a:pt x="20" y="13"/>
                  </a:lnTo>
                  <a:lnTo>
                    <a:pt x="20" y="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26" name="Freeform 22"/>
            <p:cNvSpPr>
              <a:spLocks/>
            </p:cNvSpPr>
            <p:nvPr/>
          </p:nvSpPr>
          <p:spPr bwMode="auto">
            <a:xfrm>
              <a:off x="2685" y="2091"/>
              <a:ext cx="27" cy="41"/>
            </a:xfrm>
            <a:custGeom>
              <a:avLst/>
              <a:gdLst/>
              <a:ahLst/>
              <a:cxnLst>
                <a:cxn ang="0">
                  <a:pos x="15" y="0"/>
                </a:cxn>
                <a:cxn ang="0">
                  <a:pos x="8" y="25"/>
                </a:cxn>
                <a:cxn ang="0">
                  <a:pos x="10" y="24"/>
                </a:cxn>
                <a:cxn ang="0">
                  <a:pos x="13" y="21"/>
                </a:cxn>
                <a:cxn ang="0">
                  <a:pos x="15" y="20"/>
                </a:cxn>
                <a:cxn ang="0">
                  <a:pos x="17" y="18"/>
                </a:cxn>
                <a:cxn ang="0">
                  <a:pos x="17" y="17"/>
                </a:cxn>
                <a:cxn ang="0">
                  <a:pos x="18" y="17"/>
                </a:cxn>
                <a:cxn ang="0">
                  <a:pos x="18" y="17"/>
                </a:cxn>
                <a:cxn ang="0">
                  <a:pos x="17" y="17"/>
                </a:cxn>
                <a:cxn ang="0">
                  <a:pos x="17" y="17"/>
                </a:cxn>
                <a:cxn ang="0">
                  <a:pos x="17" y="17"/>
                </a:cxn>
                <a:cxn ang="0">
                  <a:pos x="17" y="15"/>
                </a:cxn>
                <a:cxn ang="0">
                  <a:pos x="15" y="15"/>
                </a:cxn>
                <a:cxn ang="0">
                  <a:pos x="14" y="15"/>
                </a:cxn>
                <a:cxn ang="0">
                  <a:pos x="14" y="15"/>
                </a:cxn>
                <a:cxn ang="0">
                  <a:pos x="27" y="15"/>
                </a:cxn>
                <a:cxn ang="0">
                  <a:pos x="27" y="15"/>
                </a:cxn>
                <a:cxn ang="0">
                  <a:pos x="24" y="17"/>
                </a:cxn>
                <a:cxn ang="0">
                  <a:pos x="22" y="17"/>
                </a:cxn>
                <a:cxn ang="0">
                  <a:pos x="21" y="18"/>
                </a:cxn>
                <a:cxn ang="0">
                  <a:pos x="20" y="18"/>
                </a:cxn>
                <a:cxn ang="0">
                  <a:pos x="18" y="21"/>
                </a:cxn>
                <a:cxn ang="0">
                  <a:pos x="17" y="21"/>
                </a:cxn>
                <a:cxn ang="0">
                  <a:pos x="14" y="24"/>
                </a:cxn>
                <a:cxn ang="0">
                  <a:pos x="15" y="25"/>
                </a:cxn>
                <a:cxn ang="0">
                  <a:pos x="15" y="29"/>
                </a:cxn>
                <a:cxn ang="0">
                  <a:pos x="17" y="32"/>
                </a:cxn>
                <a:cxn ang="0">
                  <a:pos x="17" y="35"/>
                </a:cxn>
                <a:cxn ang="0">
                  <a:pos x="18" y="36"/>
                </a:cxn>
                <a:cxn ang="0">
                  <a:pos x="18" y="36"/>
                </a:cxn>
                <a:cxn ang="0">
                  <a:pos x="18" y="36"/>
                </a:cxn>
                <a:cxn ang="0">
                  <a:pos x="20" y="36"/>
                </a:cxn>
                <a:cxn ang="0">
                  <a:pos x="20" y="36"/>
                </a:cxn>
                <a:cxn ang="0">
                  <a:pos x="21" y="35"/>
                </a:cxn>
                <a:cxn ang="0">
                  <a:pos x="22" y="32"/>
                </a:cxn>
                <a:cxn ang="0">
                  <a:pos x="24" y="34"/>
                </a:cxn>
                <a:cxn ang="0">
                  <a:pos x="21" y="36"/>
                </a:cxn>
                <a:cxn ang="0">
                  <a:pos x="20" y="39"/>
                </a:cxn>
                <a:cxn ang="0">
                  <a:pos x="18" y="39"/>
                </a:cxn>
                <a:cxn ang="0">
                  <a:pos x="17" y="41"/>
                </a:cxn>
                <a:cxn ang="0">
                  <a:pos x="15" y="39"/>
                </a:cxn>
                <a:cxn ang="0">
                  <a:pos x="14" y="39"/>
                </a:cxn>
                <a:cxn ang="0">
                  <a:pos x="14" y="36"/>
                </a:cxn>
                <a:cxn ang="0">
                  <a:pos x="13" y="32"/>
                </a:cxn>
                <a:cxn ang="0">
                  <a:pos x="11" y="27"/>
                </a:cxn>
                <a:cxn ang="0">
                  <a:pos x="7" y="29"/>
                </a:cxn>
                <a:cxn ang="0">
                  <a:pos x="4" y="39"/>
                </a:cxn>
                <a:cxn ang="0">
                  <a:pos x="0" y="39"/>
                </a:cxn>
                <a:cxn ang="0">
                  <a:pos x="10" y="7"/>
                </a:cxn>
                <a:cxn ang="0">
                  <a:pos x="10" y="6"/>
                </a:cxn>
                <a:cxn ang="0">
                  <a:pos x="10" y="4"/>
                </a:cxn>
                <a:cxn ang="0">
                  <a:pos x="10" y="4"/>
                </a:cxn>
                <a:cxn ang="0">
                  <a:pos x="10" y="3"/>
                </a:cxn>
                <a:cxn ang="0">
                  <a:pos x="10" y="3"/>
                </a:cxn>
                <a:cxn ang="0">
                  <a:pos x="10" y="3"/>
                </a:cxn>
                <a:cxn ang="0">
                  <a:pos x="8" y="3"/>
                </a:cxn>
                <a:cxn ang="0">
                  <a:pos x="7" y="3"/>
                </a:cxn>
                <a:cxn ang="0">
                  <a:pos x="6" y="3"/>
                </a:cxn>
                <a:cxn ang="0">
                  <a:pos x="7" y="1"/>
                </a:cxn>
                <a:cxn ang="0">
                  <a:pos x="15" y="0"/>
                </a:cxn>
              </a:cxnLst>
              <a:rect l="0" t="0" r="r" b="b"/>
              <a:pathLst>
                <a:path w="27" h="41">
                  <a:moveTo>
                    <a:pt x="15" y="0"/>
                  </a:moveTo>
                  <a:lnTo>
                    <a:pt x="8" y="25"/>
                  </a:lnTo>
                  <a:lnTo>
                    <a:pt x="10" y="24"/>
                  </a:lnTo>
                  <a:lnTo>
                    <a:pt x="13" y="21"/>
                  </a:lnTo>
                  <a:lnTo>
                    <a:pt x="15" y="20"/>
                  </a:lnTo>
                  <a:lnTo>
                    <a:pt x="17" y="18"/>
                  </a:lnTo>
                  <a:lnTo>
                    <a:pt x="17" y="17"/>
                  </a:lnTo>
                  <a:lnTo>
                    <a:pt x="18" y="17"/>
                  </a:lnTo>
                  <a:lnTo>
                    <a:pt x="18" y="17"/>
                  </a:lnTo>
                  <a:lnTo>
                    <a:pt x="17" y="17"/>
                  </a:lnTo>
                  <a:lnTo>
                    <a:pt x="17" y="17"/>
                  </a:lnTo>
                  <a:lnTo>
                    <a:pt x="17" y="17"/>
                  </a:lnTo>
                  <a:lnTo>
                    <a:pt x="17" y="15"/>
                  </a:lnTo>
                  <a:lnTo>
                    <a:pt x="15" y="15"/>
                  </a:lnTo>
                  <a:lnTo>
                    <a:pt x="14" y="15"/>
                  </a:lnTo>
                  <a:lnTo>
                    <a:pt x="14" y="15"/>
                  </a:lnTo>
                  <a:lnTo>
                    <a:pt x="27" y="15"/>
                  </a:lnTo>
                  <a:lnTo>
                    <a:pt x="27" y="15"/>
                  </a:lnTo>
                  <a:lnTo>
                    <a:pt x="24" y="17"/>
                  </a:lnTo>
                  <a:lnTo>
                    <a:pt x="22" y="17"/>
                  </a:lnTo>
                  <a:lnTo>
                    <a:pt x="21" y="18"/>
                  </a:lnTo>
                  <a:lnTo>
                    <a:pt x="20" y="18"/>
                  </a:lnTo>
                  <a:lnTo>
                    <a:pt x="18" y="21"/>
                  </a:lnTo>
                  <a:lnTo>
                    <a:pt x="17" y="21"/>
                  </a:lnTo>
                  <a:lnTo>
                    <a:pt x="14" y="24"/>
                  </a:lnTo>
                  <a:lnTo>
                    <a:pt x="15" y="25"/>
                  </a:lnTo>
                  <a:lnTo>
                    <a:pt x="15" y="29"/>
                  </a:lnTo>
                  <a:lnTo>
                    <a:pt x="17" y="32"/>
                  </a:lnTo>
                  <a:lnTo>
                    <a:pt x="17" y="35"/>
                  </a:lnTo>
                  <a:lnTo>
                    <a:pt x="18" y="36"/>
                  </a:lnTo>
                  <a:lnTo>
                    <a:pt x="18" y="36"/>
                  </a:lnTo>
                  <a:lnTo>
                    <a:pt x="18" y="36"/>
                  </a:lnTo>
                  <a:lnTo>
                    <a:pt x="20" y="36"/>
                  </a:lnTo>
                  <a:lnTo>
                    <a:pt x="20" y="36"/>
                  </a:lnTo>
                  <a:lnTo>
                    <a:pt x="21" y="35"/>
                  </a:lnTo>
                  <a:lnTo>
                    <a:pt x="22" y="32"/>
                  </a:lnTo>
                  <a:lnTo>
                    <a:pt x="24" y="34"/>
                  </a:lnTo>
                  <a:lnTo>
                    <a:pt x="21" y="36"/>
                  </a:lnTo>
                  <a:lnTo>
                    <a:pt x="20" y="39"/>
                  </a:lnTo>
                  <a:lnTo>
                    <a:pt x="18" y="39"/>
                  </a:lnTo>
                  <a:lnTo>
                    <a:pt x="17" y="41"/>
                  </a:lnTo>
                  <a:lnTo>
                    <a:pt x="15" y="39"/>
                  </a:lnTo>
                  <a:lnTo>
                    <a:pt x="14" y="39"/>
                  </a:lnTo>
                  <a:lnTo>
                    <a:pt x="14" y="36"/>
                  </a:lnTo>
                  <a:lnTo>
                    <a:pt x="13" y="32"/>
                  </a:lnTo>
                  <a:lnTo>
                    <a:pt x="11" y="27"/>
                  </a:lnTo>
                  <a:lnTo>
                    <a:pt x="7" y="29"/>
                  </a:lnTo>
                  <a:lnTo>
                    <a:pt x="4" y="39"/>
                  </a:lnTo>
                  <a:lnTo>
                    <a:pt x="0" y="39"/>
                  </a:lnTo>
                  <a:lnTo>
                    <a:pt x="10" y="7"/>
                  </a:lnTo>
                  <a:lnTo>
                    <a:pt x="10" y="6"/>
                  </a:lnTo>
                  <a:lnTo>
                    <a:pt x="10" y="4"/>
                  </a:lnTo>
                  <a:lnTo>
                    <a:pt x="10" y="4"/>
                  </a:lnTo>
                  <a:lnTo>
                    <a:pt x="10" y="3"/>
                  </a:lnTo>
                  <a:lnTo>
                    <a:pt x="10" y="3"/>
                  </a:lnTo>
                  <a:lnTo>
                    <a:pt x="10" y="3"/>
                  </a:lnTo>
                  <a:lnTo>
                    <a:pt x="8" y="3"/>
                  </a:lnTo>
                  <a:lnTo>
                    <a:pt x="7" y="3"/>
                  </a:lnTo>
                  <a:lnTo>
                    <a:pt x="6" y="3"/>
                  </a:lnTo>
                  <a:lnTo>
                    <a:pt x="7" y="1"/>
                  </a:lnTo>
                  <a:lnTo>
                    <a:pt x="15"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727" name="Picture 23"/>
            <p:cNvPicPr>
              <a:picLocks noChangeAspect="1" noChangeArrowheads="1"/>
            </p:cNvPicPr>
            <p:nvPr/>
          </p:nvPicPr>
          <p:blipFill>
            <a:blip r:embed="rId5"/>
            <a:srcRect/>
            <a:stretch>
              <a:fillRect/>
            </a:stretch>
          </p:blipFill>
          <p:spPr bwMode="auto">
            <a:xfrm>
              <a:off x="2724" y="2109"/>
              <a:ext cx="19" cy="18"/>
            </a:xfrm>
            <a:prstGeom prst="rect">
              <a:avLst/>
            </a:prstGeom>
            <a:noFill/>
            <a:ln w="9525">
              <a:noFill/>
              <a:miter lim="800000"/>
              <a:headEnd/>
              <a:tailEnd/>
            </a:ln>
          </p:spPr>
        </p:pic>
        <p:pic>
          <p:nvPicPr>
            <p:cNvPr id="1480728" name="Picture 24"/>
            <p:cNvPicPr>
              <a:picLocks noChangeAspect="1" noChangeArrowheads="1"/>
            </p:cNvPicPr>
            <p:nvPr/>
          </p:nvPicPr>
          <p:blipFill>
            <a:blip r:embed="rId6"/>
            <a:srcRect/>
            <a:stretch>
              <a:fillRect/>
            </a:stretch>
          </p:blipFill>
          <p:spPr bwMode="auto">
            <a:xfrm>
              <a:off x="2724" y="2109"/>
              <a:ext cx="19" cy="18"/>
            </a:xfrm>
            <a:prstGeom prst="rect">
              <a:avLst/>
            </a:prstGeom>
            <a:noFill/>
            <a:ln w="9525">
              <a:noFill/>
              <a:miter lim="800000"/>
              <a:headEnd/>
              <a:tailEnd/>
            </a:ln>
          </p:spPr>
        </p:pic>
        <p:sp>
          <p:nvSpPr>
            <p:cNvPr id="1480729" name="Freeform 25"/>
            <p:cNvSpPr>
              <a:spLocks/>
            </p:cNvSpPr>
            <p:nvPr/>
          </p:nvSpPr>
          <p:spPr bwMode="auto">
            <a:xfrm>
              <a:off x="2981" y="2092"/>
              <a:ext cx="13" cy="49"/>
            </a:xfrm>
            <a:custGeom>
              <a:avLst/>
              <a:gdLst/>
              <a:ahLst/>
              <a:cxnLst>
                <a:cxn ang="0">
                  <a:pos x="13" y="49"/>
                </a:cxn>
                <a:cxn ang="0">
                  <a:pos x="0" y="49"/>
                </a:cxn>
                <a:cxn ang="0">
                  <a:pos x="0" y="0"/>
                </a:cxn>
                <a:cxn ang="0">
                  <a:pos x="13" y="0"/>
                </a:cxn>
                <a:cxn ang="0">
                  <a:pos x="13" y="2"/>
                </a:cxn>
                <a:cxn ang="0">
                  <a:pos x="6" y="2"/>
                </a:cxn>
                <a:cxn ang="0">
                  <a:pos x="6" y="48"/>
                </a:cxn>
                <a:cxn ang="0">
                  <a:pos x="13" y="48"/>
                </a:cxn>
                <a:cxn ang="0">
                  <a:pos x="13" y="49"/>
                </a:cxn>
              </a:cxnLst>
              <a:rect l="0" t="0" r="r" b="b"/>
              <a:pathLst>
                <a:path w="13" h="49">
                  <a:moveTo>
                    <a:pt x="13" y="49"/>
                  </a:moveTo>
                  <a:lnTo>
                    <a:pt x="0" y="49"/>
                  </a:lnTo>
                  <a:lnTo>
                    <a:pt x="0" y="0"/>
                  </a:lnTo>
                  <a:lnTo>
                    <a:pt x="13" y="0"/>
                  </a:lnTo>
                  <a:lnTo>
                    <a:pt x="13" y="2"/>
                  </a:lnTo>
                  <a:lnTo>
                    <a:pt x="6" y="2"/>
                  </a:lnTo>
                  <a:lnTo>
                    <a:pt x="6" y="48"/>
                  </a:lnTo>
                  <a:lnTo>
                    <a:pt x="13" y="48"/>
                  </a:lnTo>
                  <a:lnTo>
                    <a:pt x="13" y="4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30" name="Freeform 26"/>
            <p:cNvSpPr>
              <a:spLocks noEditPoints="1"/>
            </p:cNvSpPr>
            <p:nvPr/>
          </p:nvSpPr>
          <p:spPr bwMode="auto">
            <a:xfrm>
              <a:off x="2998" y="2092"/>
              <a:ext cx="24" cy="40"/>
            </a:xfrm>
            <a:custGeom>
              <a:avLst/>
              <a:gdLst/>
              <a:ahLst/>
              <a:cxnLst>
                <a:cxn ang="0">
                  <a:pos x="0" y="20"/>
                </a:cxn>
                <a:cxn ang="0">
                  <a:pos x="0" y="14"/>
                </a:cxn>
                <a:cxn ang="0">
                  <a:pos x="1" y="9"/>
                </a:cxn>
                <a:cxn ang="0">
                  <a:pos x="4" y="5"/>
                </a:cxn>
                <a:cxn ang="0">
                  <a:pos x="7" y="2"/>
                </a:cxn>
                <a:cxn ang="0">
                  <a:pos x="10" y="0"/>
                </a:cxn>
                <a:cxn ang="0">
                  <a:pos x="11" y="0"/>
                </a:cxn>
                <a:cxn ang="0">
                  <a:pos x="15" y="2"/>
                </a:cxn>
                <a:cxn ang="0">
                  <a:pos x="19" y="5"/>
                </a:cxn>
                <a:cxn ang="0">
                  <a:pos x="21" y="9"/>
                </a:cxn>
                <a:cxn ang="0">
                  <a:pos x="22" y="13"/>
                </a:cxn>
                <a:cxn ang="0">
                  <a:pos x="24" y="20"/>
                </a:cxn>
                <a:cxn ang="0">
                  <a:pos x="22" y="26"/>
                </a:cxn>
                <a:cxn ang="0">
                  <a:pos x="21" y="30"/>
                </a:cxn>
                <a:cxn ang="0">
                  <a:pos x="19" y="34"/>
                </a:cxn>
                <a:cxn ang="0">
                  <a:pos x="17" y="37"/>
                </a:cxn>
                <a:cxn ang="0">
                  <a:pos x="14" y="38"/>
                </a:cxn>
                <a:cxn ang="0">
                  <a:pos x="11" y="40"/>
                </a:cxn>
                <a:cxn ang="0">
                  <a:pos x="8" y="38"/>
                </a:cxn>
                <a:cxn ang="0">
                  <a:pos x="5" y="37"/>
                </a:cxn>
                <a:cxn ang="0">
                  <a:pos x="3" y="33"/>
                </a:cxn>
                <a:cxn ang="0">
                  <a:pos x="0" y="27"/>
                </a:cxn>
                <a:cxn ang="0">
                  <a:pos x="0" y="20"/>
                </a:cxn>
                <a:cxn ang="0">
                  <a:pos x="5" y="20"/>
                </a:cxn>
                <a:cxn ang="0">
                  <a:pos x="5" y="27"/>
                </a:cxn>
                <a:cxn ang="0">
                  <a:pos x="7" y="33"/>
                </a:cxn>
                <a:cxn ang="0">
                  <a:pos x="8" y="37"/>
                </a:cxn>
                <a:cxn ang="0">
                  <a:pos x="11" y="37"/>
                </a:cxn>
                <a:cxn ang="0">
                  <a:pos x="12" y="37"/>
                </a:cxn>
                <a:cxn ang="0">
                  <a:pos x="14" y="35"/>
                </a:cxn>
                <a:cxn ang="0">
                  <a:pos x="15" y="34"/>
                </a:cxn>
                <a:cxn ang="0">
                  <a:pos x="17" y="31"/>
                </a:cxn>
                <a:cxn ang="0">
                  <a:pos x="18" y="26"/>
                </a:cxn>
                <a:cxn ang="0">
                  <a:pos x="18" y="19"/>
                </a:cxn>
                <a:cxn ang="0">
                  <a:pos x="18" y="13"/>
                </a:cxn>
                <a:cxn ang="0">
                  <a:pos x="17" y="7"/>
                </a:cxn>
                <a:cxn ang="0">
                  <a:pos x="15" y="5"/>
                </a:cxn>
                <a:cxn ang="0">
                  <a:pos x="14" y="3"/>
                </a:cxn>
                <a:cxn ang="0">
                  <a:pos x="12" y="2"/>
                </a:cxn>
                <a:cxn ang="0">
                  <a:pos x="11" y="2"/>
                </a:cxn>
                <a:cxn ang="0">
                  <a:pos x="10" y="3"/>
                </a:cxn>
                <a:cxn ang="0">
                  <a:pos x="8" y="3"/>
                </a:cxn>
                <a:cxn ang="0">
                  <a:pos x="7" y="7"/>
                </a:cxn>
                <a:cxn ang="0">
                  <a:pos x="5" y="12"/>
                </a:cxn>
                <a:cxn ang="0">
                  <a:pos x="5" y="16"/>
                </a:cxn>
                <a:cxn ang="0">
                  <a:pos x="5" y="20"/>
                </a:cxn>
              </a:cxnLst>
              <a:rect l="0" t="0" r="r" b="b"/>
              <a:pathLst>
                <a:path w="24" h="40">
                  <a:moveTo>
                    <a:pt x="0" y="20"/>
                  </a:moveTo>
                  <a:lnTo>
                    <a:pt x="0" y="14"/>
                  </a:lnTo>
                  <a:lnTo>
                    <a:pt x="1" y="9"/>
                  </a:lnTo>
                  <a:lnTo>
                    <a:pt x="4" y="5"/>
                  </a:lnTo>
                  <a:lnTo>
                    <a:pt x="7" y="2"/>
                  </a:lnTo>
                  <a:lnTo>
                    <a:pt x="10" y="0"/>
                  </a:lnTo>
                  <a:lnTo>
                    <a:pt x="11" y="0"/>
                  </a:lnTo>
                  <a:lnTo>
                    <a:pt x="15" y="2"/>
                  </a:lnTo>
                  <a:lnTo>
                    <a:pt x="19" y="5"/>
                  </a:lnTo>
                  <a:lnTo>
                    <a:pt x="21" y="9"/>
                  </a:lnTo>
                  <a:lnTo>
                    <a:pt x="22" y="13"/>
                  </a:lnTo>
                  <a:lnTo>
                    <a:pt x="24" y="20"/>
                  </a:lnTo>
                  <a:lnTo>
                    <a:pt x="22" y="26"/>
                  </a:lnTo>
                  <a:lnTo>
                    <a:pt x="21" y="30"/>
                  </a:lnTo>
                  <a:lnTo>
                    <a:pt x="19" y="34"/>
                  </a:lnTo>
                  <a:lnTo>
                    <a:pt x="17" y="37"/>
                  </a:lnTo>
                  <a:lnTo>
                    <a:pt x="14" y="38"/>
                  </a:lnTo>
                  <a:lnTo>
                    <a:pt x="11" y="40"/>
                  </a:lnTo>
                  <a:lnTo>
                    <a:pt x="8" y="38"/>
                  </a:lnTo>
                  <a:lnTo>
                    <a:pt x="5" y="37"/>
                  </a:lnTo>
                  <a:lnTo>
                    <a:pt x="3" y="33"/>
                  </a:lnTo>
                  <a:lnTo>
                    <a:pt x="0" y="27"/>
                  </a:lnTo>
                  <a:lnTo>
                    <a:pt x="0" y="20"/>
                  </a:lnTo>
                  <a:close/>
                  <a:moveTo>
                    <a:pt x="5" y="20"/>
                  </a:moveTo>
                  <a:lnTo>
                    <a:pt x="5" y="27"/>
                  </a:lnTo>
                  <a:lnTo>
                    <a:pt x="7" y="33"/>
                  </a:lnTo>
                  <a:lnTo>
                    <a:pt x="8" y="37"/>
                  </a:lnTo>
                  <a:lnTo>
                    <a:pt x="11" y="37"/>
                  </a:lnTo>
                  <a:lnTo>
                    <a:pt x="12" y="37"/>
                  </a:lnTo>
                  <a:lnTo>
                    <a:pt x="14" y="35"/>
                  </a:lnTo>
                  <a:lnTo>
                    <a:pt x="15" y="34"/>
                  </a:lnTo>
                  <a:lnTo>
                    <a:pt x="17" y="31"/>
                  </a:lnTo>
                  <a:lnTo>
                    <a:pt x="18" y="26"/>
                  </a:lnTo>
                  <a:lnTo>
                    <a:pt x="18" y="19"/>
                  </a:lnTo>
                  <a:lnTo>
                    <a:pt x="18" y="13"/>
                  </a:lnTo>
                  <a:lnTo>
                    <a:pt x="17" y="7"/>
                  </a:lnTo>
                  <a:lnTo>
                    <a:pt x="15" y="5"/>
                  </a:lnTo>
                  <a:lnTo>
                    <a:pt x="14" y="3"/>
                  </a:lnTo>
                  <a:lnTo>
                    <a:pt x="12" y="2"/>
                  </a:lnTo>
                  <a:lnTo>
                    <a:pt x="11" y="2"/>
                  </a:lnTo>
                  <a:lnTo>
                    <a:pt x="10" y="3"/>
                  </a:lnTo>
                  <a:lnTo>
                    <a:pt x="8" y="3"/>
                  </a:lnTo>
                  <a:lnTo>
                    <a:pt x="7" y="7"/>
                  </a:lnTo>
                  <a:lnTo>
                    <a:pt x="5" y="12"/>
                  </a:lnTo>
                  <a:lnTo>
                    <a:pt x="5" y="16"/>
                  </a:lnTo>
                  <a:lnTo>
                    <a:pt x="5" y="2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31" name="Freeform 27"/>
            <p:cNvSpPr>
              <a:spLocks/>
            </p:cNvSpPr>
            <p:nvPr/>
          </p:nvSpPr>
          <p:spPr bwMode="auto">
            <a:xfrm>
              <a:off x="3026" y="2125"/>
              <a:ext cx="8" cy="14"/>
            </a:xfrm>
            <a:custGeom>
              <a:avLst/>
              <a:gdLst/>
              <a:ahLst/>
              <a:cxnLst>
                <a:cxn ang="0">
                  <a:pos x="0" y="14"/>
                </a:cxn>
                <a:cxn ang="0">
                  <a:pos x="0" y="14"/>
                </a:cxn>
                <a:cxn ang="0">
                  <a:pos x="3" y="12"/>
                </a:cxn>
                <a:cxn ang="0">
                  <a:pos x="5" y="11"/>
                </a:cxn>
                <a:cxn ang="0">
                  <a:pos x="7" y="8"/>
                </a:cxn>
                <a:cxn ang="0">
                  <a:pos x="7" y="7"/>
                </a:cxn>
                <a:cxn ang="0">
                  <a:pos x="7" y="5"/>
                </a:cxn>
                <a:cxn ang="0">
                  <a:pos x="7" y="5"/>
                </a:cxn>
                <a:cxn ang="0">
                  <a:pos x="7" y="5"/>
                </a:cxn>
                <a:cxn ang="0">
                  <a:pos x="5" y="5"/>
                </a:cxn>
                <a:cxn ang="0">
                  <a:pos x="5" y="5"/>
                </a:cxn>
                <a:cxn ang="0">
                  <a:pos x="4" y="5"/>
                </a:cxn>
                <a:cxn ang="0">
                  <a:pos x="4" y="5"/>
                </a:cxn>
                <a:cxn ang="0">
                  <a:pos x="4" y="7"/>
                </a:cxn>
                <a:cxn ang="0">
                  <a:pos x="3" y="5"/>
                </a:cxn>
                <a:cxn ang="0">
                  <a:pos x="1" y="5"/>
                </a:cxn>
                <a:cxn ang="0">
                  <a:pos x="1" y="4"/>
                </a:cxn>
                <a:cxn ang="0">
                  <a:pos x="0" y="2"/>
                </a:cxn>
                <a:cxn ang="0">
                  <a:pos x="1" y="1"/>
                </a:cxn>
                <a:cxn ang="0">
                  <a:pos x="1" y="1"/>
                </a:cxn>
                <a:cxn ang="0">
                  <a:pos x="3" y="0"/>
                </a:cxn>
                <a:cxn ang="0">
                  <a:pos x="4" y="0"/>
                </a:cxn>
                <a:cxn ang="0">
                  <a:pos x="5" y="0"/>
                </a:cxn>
                <a:cxn ang="0">
                  <a:pos x="7" y="1"/>
                </a:cxn>
                <a:cxn ang="0">
                  <a:pos x="8" y="2"/>
                </a:cxn>
                <a:cxn ang="0">
                  <a:pos x="8" y="5"/>
                </a:cxn>
                <a:cxn ang="0">
                  <a:pos x="8" y="8"/>
                </a:cxn>
                <a:cxn ang="0">
                  <a:pos x="7" y="11"/>
                </a:cxn>
                <a:cxn ang="0">
                  <a:pos x="4" y="12"/>
                </a:cxn>
                <a:cxn ang="0">
                  <a:pos x="0" y="14"/>
                </a:cxn>
              </a:cxnLst>
              <a:rect l="0" t="0" r="r" b="b"/>
              <a:pathLst>
                <a:path w="8" h="14">
                  <a:moveTo>
                    <a:pt x="0" y="14"/>
                  </a:moveTo>
                  <a:lnTo>
                    <a:pt x="0" y="14"/>
                  </a:lnTo>
                  <a:lnTo>
                    <a:pt x="3" y="12"/>
                  </a:lnTo>
                  <a:lnTo>
                    <a:pt x="5" y="11"/>
                  </a:lnTo>
                  <a:lnTo>
                    <a:pt x="7" y="8"/>
                  </a:lnTo>
                  <a:lnTo>
                    <a:pt x="7" y="7"/>
                  </a:lnTo>
                  <a:lnTo>
                    <a:pt x="7" y="5"/>
                  </a:lnTo>
                  <a:lnTo>
                    <a:pt x="7" y="5"/>
                  </a:lnTo>
                  <a:lnTo>
                    <a:pt x="7" y="5"/>
                  </a:lnTo>
                  <a:lnTo>
                    <a:pt x="5" y="5"/>
                  </a:lnTo>
                  <a:lnTo>
                    <a:pt x="5" y="5"/>
                  </a:lnTo>
                  <a:lnTo>
                    <a:pt x="4" y="5"/>
                  </a:lnTo>
                  <a:lnTo>
                    <a:pt x="4" y="5"/>
                  </a:lnTo>
                  <a:lnTo>
                    <a:pt x="4" y="7"/>
                  </a:lnTo>
                  <a:lnTo>
                    <a:pt x="3" y="5"/>
                  </a:lnTo>
                  <a:lnTo>
                    <a:pt x="1" y="5"/>
                  </a:lnTo>
                  <a:lnTo>
                    <a:pt x="1" y="4"/>
                  </a:lnTo>
                  <a:lnTo>
                    <a:pt x="0" y="2"/>
                  </a:lnTo>
                  <a:lnTo>
                    <a:pt x="1" y="1"/>
                  </a:lnTo>
                  <a:lnTo>
                    <a:pt x="1" y="1"/>
                  </a:lnTo>
                  <a:lnTo>
                    <a:pt x="3" y="0"/>
                  </a:lnTo>
                  <a:lnTo>
                    <a:pt x="4" y="0"/>
                  </a:lnTo>
                  <a:lnTo>
                    <a:pt x="5" y="0"/>
                  </a:lnTo>
                  <a:lnTo>
                    <a:pt x="7" y="1"/>
                  </a:lnTo>
                  <a:lnTo>
                    <a:pt x="8" y="2"/>
                  </a:lnTo>
                  <a:lnTo>
                    <a:pt x="8" y="5"/>
                  </a:lnTo>
                  <a:lnTo>
                    <a:pt x="8" y="8"/>
                  </a:lnTo>
                  <a:lnTo>
                    <a:pt x="7" y="11"/>
                  </a:lnTo>
                  <a:lnTo>
                    <a:pt x="4" y="12"/>
                  </a:lnTo>
                  <a:lnTo>
                    <a:pt x="0"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32" name="Freeform 28"/>
            <p:cNvSpPr>
              <a:spLocks/>
            </p:cNvSpPr>
            <p:nvPr/>
          </p:nvSpPr>
          <p:spPr bwMode="auto">
            <a:xfrm>
              <a:off x="3044" y="2092"/>
              <a:ext cx="14" cy="38"/>
            </a:xfrm>
            <a:custGeom>
              <a:avLst/>
              <a:gdLst/>
              <a:ahLst/>
              <a:cxnLst>
                <a:cxn ang="0">
                  <a:pos x="0" y="5"/>
                </a:cxn>
                <a:cxn ang="0">
                  <a:pos x="9" y="0"/>
                </a:cxn>
                <a:cxn ang="0">
                  <a:pos x="10" y="0"/>
                </a:cxn>
                <a:cxn ang="0">
                  <a:pos x="10" y="33"/>
                </a:cxn>
                <a:cxn ang="0">
                  <a:pos x="10" y="34"/>
                </a:cxn>
                <a:cxn ang="0">
                  <a:pos x="10" y="35"/>
                </a:cxn>
                <a:cxn ang="0">
                  <a:pos x="10" y="37"/>
                </a:cxn>
                <a:cxn ang="0">
                  <a:pos x="11" y="37"/>
                </a:cxn>
                <a:cxn ang="0">
                  <a:pos x="13" y="38"/>
                </a:cxn>
                <a:cxn ang="0">
                  <a:pos x="14" y="38"/>
                </a:cxn>
                <a:cxn ang="0">
                  <a:pos x="14" y="38"/>
                </a:cxn>
                <a:cxn ang="0">
                  <a:pos x="0" y="38"/>
                </a:cxn>
                <a:cxn ang="0">
                  <a:pos x="0" y="38"/>
                </a:cxn>
                <a:cxn ang="0">
                  <a:pos x="3" y="38"/>
                </a:cxn>
                <a:cxn ang="0">
                  <a:pos x="4" y="37"/>
                </a:cxn>
                <a:cxn ang="0">
                  <a:pos x="4" y="37"/>
                </a:cxn>
                <a:cxn ang="0">
                  <a:pos x="4" y="37"/>
                </a:cxn>
                <a:cxn ang="0">
                  <a:pos x="6" y="35"/>
                </a:cxn>
                <a:cxn ang="0">
                  <a:pos x="6" y="33"/>
                </a:cxn>
                <a:cxn ang="0">
                  <a:pos x="6" y="12"/>
                </a:cxn>
                <a:cxn ang="0">
                  <a:pos x="6" y="7"/>
                </a:cxn>
                <a:cxn ang="0">
                  <a:pos x="4" y="6"/>
                </a:cxn>
                <a:cxn ang="0">
                  <a:pos x="4" y="5"/>
                </a:cxn>
                <a:cxn ang="0">
                  <a:pos x="4" y="5"/>
                </a:cxn>
                <a:cxn ang="0">
                  <a:pos x="4" y="5"/>
                </a:cxn>
                <a:cxn ang="0">
                  <a:pos x="3" y="5"/>
                </a:cxn>
                <a:cxn ang="0">
                  <a:pos x="2" y="5"/>
                </a:cxn>
                <a:cxn ang="0">
                  <a:pos x="0" y="5"/>
                </a:cxn>
                <a:cxn ang="0">
                  <a:pos x="0" y="5"/>
                </a:cxn>
              </a:cxnLst>
              <a:rect l="0" t="0" r="r" b="b"/>
              <a:pathLst>
                <a:path w="14" h="38">
                  <a:moveTo>
                    <a:pt x="0" y="5"/>
                  </a:moveTo>
                  <a:lnTo>
                    <a:pt x="9" y="0"/>
                  </a:lnTo>
                  <a:lnTo>
                    <a:pt x="10" y="0"/>
                  </a:lnTo>
                  <a:lnTo>
                    <a:pt x="10" y="33"/>
                  </a:lnTo>
                  <a:lnTo>
                    <a:pt x="10" y="34"/>
                  </a:lnTo>
                  <a:lnTo>
                    <a:pt x="10" y="35"/>
                  </a:lnTo>
                  <a:lnTo>
                    <a:pt x="10" y="37"/>
                  </a:lnTo>
                  <a:lnTo>
                    <a:pt x="11" y="37"/>
                  </a:lnTo>
                  <a:lnTo>
                    <a:pt x="13" y="38"/>
                  </a:lnTo>
                  <a:lnTo>
                    <a:pt x="14" y="38"/>
                  </a:lnTo>
                  <a:lnTo>
                    <a:pt x="14" y="38"/>
                  </a:lnTo>
                  <a:lnTo>
                    <a:pt x="0" y="38"/>
                  </a:lnTo>
                  <a:lnTo>
                    <a:pt x="0" y="38"/>
                  </a:lnTo>
                  <a:lnTo>
                    <a:pt x="3" y="38"/>
                  </a:lnTo>
                  <a:lnTo>
                    <a:pt x="4" y="37"/>
                  </a:lnTo>
                  <a:lnTo>
                    <a:pt x="4" y="37"/>
                  </a:lnTo>
                  <a:lnTo>
                    <a:pt x="4" y="37"/>
                  </a:lnTo>
                  <a:lnTo>
                    <a:pt x="6" y="35"/>
                  </a:lnTo>
                  <a:lnTo>
                    <a:pt x="6" y="33"/>
                  </a:lnTo>
                  <a:lnTo>
                    <a:pt x="6" y="12"/>
                  </a:lnTo>
                  <a:lnTo>
                    <a:pt x="6" y="7"/>
                  </a:lnTo>
                  <a:lnTo>
                    <a:pt x="4" y="6"/>
                  </a:lnTo>
                  <a:lnTo>
                    <a:pt x="4" y="5"/>
                  </a:lnTo>
                  <a:lnTo>
                    <a:pt x="4" y="5"/>
                  </a:lnTo>
                  <a:lnTo>
                    <a:pt x="4" y="5"/>
                  </a:lnTo>
                  <a:lnTo>
                    <a:pt x="3" y="5"/>
                  </a:lnTo>
                  <a:lnTo>
                    <a:pt x="2" y="5"/>
                  </a:lnTo>
                  <a:lnTo>
                    <a:pt x="0" y="5"/>
                  </a:lnTo>
                  <a:lnTo>
                    <a:pt x="0" y="5"/>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33" name="Freeform 29"/>
            <p:cNvSpPr>
              <a:spLocks/>
            </p:cNvSpPr>
            <p:nvPr/>
          </p:nvSpPr>
          <p:spPr bwMode="auto">
            <a:xfrm>
              <a:off x="3068" y="2092"/>
              <a:ext cx="11" cy="49"/>
            </a:xfrm>
            <a:custGeom>
              <a:avLst/>
              <a:gdLst/>
              <a:ahLst/>
              <a:cxnLst>
                <a:cxn ang="0">
                  <a:pos x="0" y="0"/>
                </a:cxn>
                <a:cxn ang="0">
                  <a:pos x="11" y="0"/>
                </a:cxn>
                <a:cxn ang="0">
                  <a:pos x="11" y="49"/>
                </a:cxn>
                <a:cxn ang="0">
                  <a:pos x="0" y="49"/>
                </a:cxn>
                <a:cxn ang="0">
                  <a:pos x="0" y="48"/>
                </a:cxn>
                <a:cxn ang="0">
                  <a:pos x="7" y="48"/>
                </a:cxn>
                <a:cxn ang="0">
                  <a:pos x="7" y="2"/>
                </a:cxn>
                <a:cxn ang="0">
                  <a:pos x="0" y="2"/>
                </a:cxn>
                <a:cxn ang="0">
                  <a:pos x="0" y="0"/>
                </a:cxn>
              </a:cxnLst>
              <a:rect l="0" t="0" r="r" b="b"/>
              <a:pathLst>
                <a:path w="11" h="49">
                  <a:moveTo>
                    <a:pt x="0" y="0"/>
                  </a:moveTo>
                  <a:lnTo>
                    <a:pt x="11" y="0"/>
                  </a:lnTo>
                  <a:lnTo>
                    <a:pt x="11" y="49"/>
                  </a:lnTo>
                  <a:lnTo>
                    <a:pt x="0" y="49"/>
                  </a:lnTo>
                  <a:lnTo>
                    <a:pt x="0" y="48"/>
                  </a:lnTo>
                  <a:lnTo>
                    <a:pt x="7" y="48"/>
                  </a:lnTo>
                  <a:lnTo>
                    <a:pt x="7" y="2"/>
                  </a:lnTo>
                  <a:lnTo>
                    <a:pt x="0" y="2"/>
                  </a:lnTo>
                  <a:lnTo>
                    <a:pt x="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34" name="Freeform 30"/>
            <p:cNvSpPr>
              <a:spLocks/>
            </p:cNvSpPr>
            <p:nvPr/>
          </p:nvSpPr>
          <p:spPr bwMode="auto">
            <a:xfrm>
              <a:off x="3176" y="2092"/>
              <a:ext cx="25" cy="40"/>
            </a:xfrm>
            <a:custGeom>
              <a:avLst/>
              <a:gdLst/>
              <a:ahLst/>
              <a:cxnLst>
                <a:cxn ang="0">
                  <a:pos x="22" y="13"/>
                </a:cxn>
                <a:cxn ang="0">
                  <a:pos x="21" y="10"/>
                </a:cxn>
                <a:cxn ang="0">
                  <a:pos x="18" y="5"/>
                </a:cxn>
                <a:cxn ang="0">
                  <a:pos x="14" y="3"/>
                </a:cxn>
                <a:cxn ang="0">
                  <a:pos x="8" y="3"/>
                </a:cxn>
                <a:cxn ang="0">
                  <a:pos x="6" y="6"/>
                </a:cxn>
                <a:cxn ang="0">
                  <a:pos x="6" y="10"/>
                </a:cxn>
                <a:cxn ang="0">
                  <a:pos x="7" y="13"/>
                </a:cxn>
                <a:cxn ang="0">
                  <a:pos x="14" y="17"/>
                </a:cxn>
                <a:cxn ang="0">
                  <a:pos x="21" y="21"/>
                </a:cxn>
                <a:cxn ang="0">
                  <a:pos x="24" y="24"/>
                </a:cxn>
                <a:cxn ang="0">
                  <a:pos x="25" y="28"/>
                </a:cxn>
                <a:cxn ang="0">
                  <a:pos x="21" y="35"/>
                </a:cxn>
                <a:cxn ang="0">
                  <a:pos x="13" y="40"/>
                </a:cxn>
                <a:cxn ang="0">
                  <a:pos x="10" y="38"/>
                </a:cxn>
                <a:cxn ang="0">
                  <a:pos x="6" y="38"/>
                </a:cxn>
                <a:cxn ang="0">
                  <a:pos x="3" y="37"/>
                </a:cxn>
                <a:cxn ang="0">
                  <a:pos x="1" y="37"/>
                </a:cxn>
                <a:cxn ang="0">
                  <a:pos x="1" y="40"/>
                </a:cxn>
                <a:cxn ang="0">
                  <a:pos x="0" y="26"/>
                </a:cxn>
                <a:cxn ang="0">
                  <a:pos x="1" y="30"/>
                </a:cxn>
                <a:cxn ang="0">
                  <a:pos x="4" y="34"/>
                </a:cxn>
                <a:cxn ang="0">
                  <a:pos x="10" y="37"/>
                </a:cxn>
                <a:cxn ang="0">
                  <a:pos x="15" y="37"/>
                </a:cxn>
                <a:cxn ang="0">
                  <a:pos x="20" y="34"/>
                </a:cxn>
                <a:cxn ang="0">
                  <a:pos x="20" y="30"/>
                </a:cxn>
                <a:cxn ang="0">
                  <a:pos x="18" y="27"/>
                </a:cxn>
                <a:cxn ang="0">
                  <a:pos x="15" y="24"/>
                </a:cxn>
                <a:cxn ang="0">
                  <a:pos x="7" y="20"/>
                </a:cxn>
                <a:cxn ang="0">
                  <a:pos x="3" y="16"/>
                </a:cxn>
                <a:cxn ang="0">
                  <a:pos x="0" y="13"/>
                </a:cxn>
                <a:cxn ang="0">
                  <a:pos x="1" y="6"/>
                </a:cxn>
                <a:cxn ang="0">
                  <a:pos x="7" y="2"/>
                </a:cxn>
                <a:cxn ang="0">
                  <a:pos x="14" y="0"/>
                </a:cxn>
                <a:cxn ang="0">
                  <a:pos x="18" y="3"/>
                </a:cxn>
                <a:cxn ang="0">
                  <a:pos x="21" y="3"/>
                </a:cxn>
                <a:cxn ang="0">
                  <a:pos x="21" y="2"/>
                </a:cxn>
                <a:cxn ang="0">
                  <a:pos x="22" y="0"/>
                </a:cxn>
              </a:cxnLst>
              <a:rect l="0" t="0" r="r" b="b"/>
              <a:pathLst>
                <a:path w="25" h="40">
                  <a:moveTo>
                    <a:pt x="22" y="0"/>
                  </a:moveTo>
                  <a:lnTo>
                    <a:pt x="22" y="13"/>
                  </a:lnTo>
                  <a:lnTo>
                    <a:pt x="21" y="13"/>
                  </a:lnTo>
                  <a:lnTo>
                    <a:pt x="21" y="10"/>
                  </a:lnTo>
                  <a:lnTo>
                    <a:pt x="20" y="7"/>
                  </a:lnTo>
                  <a:lnTo>
                    <a:pt x="18" y="5"/>
                  </a:lnTo>
                  <a:lnTo>
                    <a:pt x="17" y="3"/>
                  </a:lnTo>
                  <a:lnTo>
                    <a:pt x="14" y="3"/>
                  </a:lnTo>
                  <a:lnTo>
                    <a:pt x="11" y="2"/>
                  </a:lnTo>
                  <a:lnTo>
                    <a:pt x="8" y="3"/>
                  </a:lnTo>
                  <a:lnTo>
                    <a:pt x="7" y="5"/>
                  </a:lnTo>
                  <a:lnTo>
                    <a:pt x="6" y="6"/>
                  </a:lnTo>
                  <a:lnTo>
                    <a:pt x="4" y="7"/>
                  </a:lnTo>
                  <a:lnTo>
                    <a:pt x="6" y="10"/>
                  </a:lnTo>
                  <a:lnTo>
                    <a:pt x="6" y="12"/>
                  </a:lnTo>
                  <a:lnTo>
                    <a:pt x="7" y="13"/>
                  </a:lnTo>
                  <a:lnTo>
                    <a:pt x="10" y="14"/>
                  </a:lnTo>
                  <a:lnTo>
                    <a:pt x="14" y="17"/>
                  </a:lnTo>
                  <a:lnTo>
                    <a:pt x="18" y="19"/>
                  </a:lnTo>
                  <a:lnTo>
                    <a:pt x="21" y="21"/>
                  </a:lnTo>
                  <a:lnTo>
                    <a:pt x="22" y="23"/>
                  </a:lnTo>
                  <a:lnTo>
                    <a:pt x="24" y="24"/>
                  </a:lnTo>
                  <a:lnTo>
                    <a:pt x="24" y="27"/>
                  </a:lnTo>
                  <a:lnTo>
                    <a:pt x="25" y="28"/>
                  </a:lnTo>
                  <a:lnTo>
                    <a:pt x="24" y="33"/>
                  </a:lnTo>
                  <a:lnTo>
                    <a:pt x="21" y="35"/>
                  </a:lnTo>
                  <a:lnTo>
                    <a:pt x="17" y="38"/>
                  </a:lnTo>
                  <a:lnTo>
                    <a:pt x="13" y="40"/>
                  </a:lnTo>
                  <a:lnTo>
                    <a:pt x="11" y="38"/>
                  </a:lnTo>
                  <a:lnTo>
                    <a:pt x="10" y="38"/>
                  </a:lnTo>
                  <a:lnTo>
                    <a:pt x="8" y="38"/>
                  </a:lnTo>
                  <a:lnTo>
                    <a:pt x="6" y="38"/>
                  </a:lnTo>
                  <a:lnTo>
                    <a:pt x="4" y="37"/>
                  </a:lnTo>
                  <a:lnTo>
                    <a:pt x="3" y="37"/>
                  </a:lnTo>
                  <a:lnTo>
                    <a:pt x="3" y="37"/>
                  </a:lnTo>
                  <a:lnTo>
                    <a:pt x="1" y="37"/>
                  </a:lnTo>
                  <a:lnTo>
                    <a:pt x="1" y="38"/>
                  </a:lnTo>
                  <a:lnTo>
                    <a:pt x="1" y="40"/>
                  </a:lnTo>
                  <a:lnTo>
                    <a:pt x="0" y="40"/>
                  </a:lnTo>
                  <a:lnTo>
                    <a:pt x="0" y="26"/>
                  </a:lnTo>
                  <a:lnTo>
                    <a:pt x="1" y="26"/>
                  </a:lnTo>
                  <a:lnTo>
                    <a:pt x="1" y="30"/>
                  </a:lnTo>
                  <a:lnTo>
                    <a:pt x="3" y="33"/>
                  </a:lnTo>
                  <a:lnTo>
                    <a:pt x="4" y="34"/>
                  </a:lnTo>
                  <a:lnTo>
                    <a:pt x="7" y="35"/>
                  </a:lnTo>
                  <a:lnTo>
                    <a:pt x="10" y="37"/>
                  </a:lnTo>
                  <a:lnTo>
                    <a:pt x="13" y="37"/>
                  </a:lnTo>
                  <a:lnTo>
                    <a:pt x="15" y="37"/>
                  </a:lnTo>
                  <a:lnTo>
                    <a:pt x="18" y="35"/>
                  </a:lnTo>
                  <a:lnTo>
                    <a:pt x="20" y="34"/>
                  </a:lnTo>
                  <a:lnTo>
                    <a:pt x="20" y="31"/>
                  </a:lnTo>
                  <a:lnTo>
                    <a:pt x="20" y="30"/>
                  </a:lnTo>
                  <a:lnTo>
                    <a:pt x="20" y="28"/>
                  </a:lnTo>
                  <a:lnTo>
                    <a:pt x="18" y="27"/>
                  </a:lnTo>
                  <a:lnTo>
                    <a:pt x="17" y="26"/>
                  </a:lnTo>
                  <a:lnTo>
                    <a:pt x="15" y="24"/>
                  </a:lnTo>
                  <a:lnTo>
                    <a:pt x="11" y="23"/>
                  </a:lnTo>
                  <a:lnTo>
                    <a:pt x="7" y="20"/>
                  </a:lnTo>
                  <a:lnTo>
                    <a:pt x="4" y="19"/>
                  </a:lnTo>
                  <a:lnTo>
                    <a:pt x="3" y="16"/>
                  </a:lnTo>
                  <a:lnTo>
                    <a:pt x="1" y="14"/>
                  </a:lnTo>
                  <a:lnTo>
                    <a:pt x="0" y="13"/>
                  </a:lnTo>
                  <a:lnTo>
                    <a:pt x="0" y="10"/>
                  </a:lnTo>
                  <a:lnTo>
                    <a:pt x="1" y="6"/>
                  </a:lnTo>
                  <a:lnTo>
                    <a:pt x="3" y="3"/>
                  </a:lnTo>
                  <a:lnTo>
                    <a:pt x="7" y="2"/>
                  </a:lnTo>
                  <a:lnTo>
                    <a:pt x="11" y="0"/>
                  </a:lnTo>
                  <a:lnTo>
                    <a:pt x="14" y="0"/>
                  </a:lnTo>
                  <a:lnTo>
                    <a:pt x="17" y="2"/>
                  </a:lnTo>
                  <a:lnTo>
                    <a:pt x="18" y="3"/>
                  </a:lnTo>
                  <a:lnTo>
                    <a:pt x="20" y="3"/>
                  </a:lnTo>
                  <a:lnTo>
                    <a:pt x="21" y="3"/>
                  </a:lnTo>
                  <a:lnTo>
                    <a:pt x="21" y="2"/>
                  </a:lnTo>
                  <a:lnTo>
                    <a:pt x="21" y="2"/>
                  </a:lnTo>
                  <a:lnTo>
                    <a:pt x="21" y="0"/>
                  </a:lnTo>
                  <a:lnTo>
                    <a:pt x="22"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35" name="Freeform 31"/>
            <p:cNvSpPr>
              <a:spLocks/>
            </p:cNvSpPr>
            <p:nvPr/>
          </p:nvSpPr>
          <p:spPr bwMode="auto">
            <a:xfrm>
              <a:off x="3205" y="2105"/>
              <a:ext cx="21" cy="27"/>
            </a:xfrm>
            <a:custGeom>
              <a:avLst/>
              <a:gdLst/>
              <a:ahLst/>
              <a:cxnLst>
                <a:cxn ang="0">
                  <a:pos x="21" y="15"/>
                </a:cxn>
                <a:cxn ang="0">
                  <a:pos x="20" y="20"/>
                </a:cxn>
                <a:cxn ang="0">
                  <a:pos x="17" y="24"/>
                </a:cxn>
                <a:cxn ang="0">
                  <a:pos x="14" y="25"/>
                </a:cxn>
                <a:cxn ang="0">
                  <a:pos x="10" y="27"/>
                </a:cxn>
                <a:cxn ang="0">
                  <a:pos x="7" y="25"/>
                </a:cxn>
                <a:cxn ang="0">
                  <a:pos x="3" y="22"/>
                </a:cxn>
                <a:cxn ang="0">
                  <a:pos x="2" y="20"/>
                </a:cxn>
                <a:cxn ang="0">
                  <a:pos x="0" y="17"/>
                </a:cxn>
                <a:cxn ang="0">
                  <a:pos x="0" y="13"/>
                </a:cxn>
                <a:cxn ang="0">
                  <a:pos x="0" y="10"/>
                </a:cxn>
                <a:cxn ang="0">
                  <a:pos x="2" y="6"/>
                </a:cxn>
                <a:cxn ang="0">
                  <a:pos x="3" y="3"/>
                </a:cxn>
                <a:cxn ang="0">
                  <a:pos x="7" y="0"/>
                </a:cxn>
                <a:cxn ang="0">
                  <a:pos x="12" y="0"/>
                </a:cxn>
                <a:cxn ang="0">
                  <a:pos x="14" y="0"/>
                </a:cxn>
                <a:cxn ang="0">
                  <a:pos x="17" y="1"/>
                </a:cxn>
                <a:cxn ang="0">
                  <a:pos x="20" y="4"/>
                </a:cxn>
                <a:cxn ang="0">
                  <a:pos x="20" y="6"/>
                </a:cxn>
                <a:cxn ang="0">
                  <a:pos x="20" y="7"/>
                </a:cxn>
                <a:cxn ang="0">
                  <a:pos x="20" y="7"/>
                </a:cxn>
                <a:cxn ang="0">
                  <a:pos x="19" y="8"/>
                </a:cxn>
                <a:cxn ang="0">
                  <a:pos x="17" y="8"/>
                </a:cxn>
                <a:cxn ang="0">
                  <a:pos x="16" y="7"/>
                </a:cxn>
                <a:cxn ang="0">
                  <a:pos x="16" y="7"/>
                </a:cxn>
                <a:cxn ang="0">
                  <a:pos x="14" y="6"/>
                </a:cxn>
                <a:cxn ang="0">
                  <a:pos x="14" y="4"/>
                </a:cxn>
                <a:cxn ang="0">
                  <a:pos x="14" y="3"/>
                </a:cxn>
                <a:cxn ang="0">
                  <a:pos x="13" y="3"/>
                </a:cxn>
                <a:cxn ang="0">
                  <a:pos x="13" y="1"/>
                </a:cxn>
                <a:cxn ang="0">
                  <a:pos x="12" y="1"/>
                </a:cxn>
                <a:cxn ang="0">
                  <a:pos x="9" y="1"/>
                </a:cxn>
                <a:cxn ang="0">
                  <a:pos x="7" y="3"/>
                </a:cxn>
                <a:cxn ang="0">
                  <a:pos x="6" y="7"/>
                </a:cxn>
                <a:cxn ang="0">
                  <a:pos x="5" y="10"/>
                </a:cxn>
                <a:cxn ang="0">
                  <a:pos x="6" y="14"/>
                </a:cxn>
                <a:cxn ang="0">
                  <a:pos x="7" y="18"/>
                </a:cxn>
                <a:cxn ang="0">
                  <a:pos x="10" y="21"/>
                </a:cxn>
                <a:cxn ang="0">
                  <a:pos x="13" y="21"/>
                </a:cxn>
                <a:cxn ang="0">
                  <a:pos x="16" y="21"/>
                </a:cxn>
                <a:cxn ang="0">
                  <a:pos x="17" y="20"/>
                </a:cxn>
                <a:cxn ang="0">
                  <a:pos x="19" y="18"/>
                </a:cxn>
                <a:cxn ang="0">
                  <a:pos x="20" y="15"/>
                </a:cxn>
                <a:cxn ang="0">
                  <a:pos x="21" y="15"/>
                </a:cxn>
              </a:cxnLst>
              <a:rect l="0" t="0" r="r" b="b"/>
              <a:pathLst>
                <a:path w="21" h="27">
                  <a:moveTo>
                    <a:pt x="21" y="15"/>
                  </a:moveTo>
                  <a:lnTo>
                    <a:pt x="20" y="20"/>
                  </a:lnTo>
                  <a:lnTo>
                    <a:pt x="17" y="24"/>
                  </a:lnTo>
                  <a:lnTo>
                    <a:pt x="14" y="25"/>
                  </a:lnTo>
                  <a:lnTo>
                    <a:pt x="10" y="27"/>
                  </a:lnTo>
                  <a:lnTo>
                    <a:pt x="7" y="25"/>
                  </a:lnTo>
                  <a:lnTo>
                    <a:pt x="3" y="22"/>
                  </a:lnTo>
                  <a:lnTo>
                    <a:pt x="2" y="20"/>
                  </a:lnTo>
                  <a:lnTo>
                    <a:pt x="0" y="17"/>
                  </a:lnTo>
                  <a:lnTo>
                    <a:pt x="0" y="13"/>
                  </a:lnTo>
                  <a:lnTo>
                    <a:pt x="0" y="10"/>
                  </a:lnTo>
                  <a:lnTo>
                    <a:pt x="2" y="6"/>
                  </a:lnTo>
                  <a:lnTo>
                    <a:pt x="3" y="3"/>
                  </a:lnTo>
                  <a:lnTo>
                    <a:pt x="7" y="0"/>
                  </a:lnTo>
                  <a:lnTo>
                    <a:pt x="12" y="0"/>
                  </a:lnTo>
                  <a:lnTo>
                    <a:pt x="14" y="0"/>
                  </a:lnTo>
                  <a:lnTo>
                    <a:pt x="17" y="1"/>
                  </a:lnTo>
                  <a:lnTo>
                    <a:pt x="20" y="4"/>
                  </a:lnTo>
                  <a:lnTo>
                    <a:pt x="20" y="6"/>
                  </a:lnTo>
                  <a:lnTo>
                    <a:pt x="20" y="7"/>
                  </a:lnTo>
                  <a:lnTo>
                    <a:pt x="20" y="7"/>
                  </a:lnTo>
                  <a:lnTo>
                    <a:pt x="19" y="8"/>
                  </a:lnTo>
                  <a:lnTo>
                    <a:pt x="17" y="8"/>
                  </a:lnTo>
                  <a:lnTo>
                    <a:pt x="16" y="7"/>
                  </a:lnTo>
                  <a:lnTo>
                    <a:pt x="16" y="7"/>
                  </a:lnTo>
                  <a:lnTo>
                    <a:pt x="14" y="6"/>
                  </a:lnTo>
                  <a:lnTo>
                    <a:pt x="14" y="4"/>
                  </a:lnTo>
                  <a:lnTo>
                    <a:pt x="14" y="3"/>
                  </a:lnTo>
                  <a:lnTo>
                    <a:pt x="13" y="3"/>
                  </a:lnTo>
                  <a:lnTo>
                    <a:pt x="13" y="1"/>
                  </a:lnTo>
                  <a:lnTo>
                    <a:pt x="12" y="1"/>
                  </a:lnTo>
                  <a:lnTo>
                    <a:pt x="9" y="1"/>
                  </a:lnTo>
                  <a:lnTo>
                    <a:pt x="7" y="3"/>
                  </a:lnTo>
                  <a:lnTo>
                    <a:pt x="6" y="7"/>
                  </a:lnTo>
                  <a:lnTo>
                    <a:pt x="5" y="10"/>
                  </a:lnTo>
                  <a:lnTo>
                    <a:pt x="6" y="14"/>
                  </a:lnTo>
                  <a:lnTo>
                    <a:pt x="7" y="18"/>
                  </a:lnTo>
                  <a:lnTo>
                    <a:pt x="10" y="21"/>
                  </a:lnTo>
                  <a:lnTo>
                    <a:pt x="13" y="21"/>
                  </a:lnTo>
                  <a:lnTo>
                    <a:pt x="16" y="21"/>
                  </a:lnTo>
                  <a:lnTo>
                    <a:pt x="17" y="20"/>
                  </a:lnTo>
                  <a:lnTo>
                    <a:pt x="19" y="18"/>
                  </a:lnTo>
                  <a:lnTo>
                    <a:pt x="20" y="15"/>
                  </a:lnTo>
                  <a:lnTo>
                    <a:pt x="21" y="15"/>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36" name="Freeform 32"/>
            <p:cNvSpPr>
              <a:spLocks noEditPoints="1"/>
            </p:cNvSpPr>
            <p:nvPr/>
          </p:nvSpPr>
          <p:spPr bwMode="auto">
            <a:xfrm>
              <a:off x="3231" y="2105"/>
              <a:ext cx="22" cy="27"/>
            </a:xfrm>
            <a:custGeom>
              <a:avLst/>
              <a:gdLst/>
              <a:ahLst/>
              <a:cxnLst>
                <a:cxn ang="0">
                  <a:pos x="9" y="24"/>
                </a:cxn>
                <a:cxn ang="0">
                  <a:pos x="7" y="25"/>
                </a:cxn>
                <a:cxn ang="0">
                  <a:pos x="2" y="25"/>
                </a:cxn>
                <a:cxn ang="0">
                  <a:pos x="0" y="22"/>
                </a:cxn>
                <a:cxn ang="0">
                  <a:pos x="0" y="18"/>
                </a:cxn>
                <a:cxn ang="0">
                  <a:pos x="1" y="14"/>
                </a:cxn>
                <a:cxn ang="0">
                  <a:pos x="8" y="11"/>
                </a:cxn>
                <a:cxn ang="0">
                  <a:pos x="14" y="8"/>
                </a:cxn>
                <a:cxn ang="0">
                  <a:pos x="12" y="3"/>
                </a:cxn>
                <a:cxn ang="0">
                  <a:pos x="9" y="1"/>
                </a:cxn>
                <a:cxn ang="0">
                  <a:pos x="7" y="3"/>
                </a:cxn>
                <a:cxn ang="0">
                  <a:pos x="5" y="4"/>
                </a:cxn>
                <a:cxn ang="0">
                  <a:pos x="5" y="7"/>
                </a:cxn>
                <a:cxn ang="0">
                  <a:pos x="4" y="8"/>
                </a:cxn>
                <a:cxn ang="0">
                  <a:pos x="2" y="8"/>
                </a:cxn>
                <a:cxn ang="0">
                  <a:pos x="1" y="7"/>
                </a:cxn>
                <a:cxn ang="0">
                  <a:pos x="1" y="4"/>
                </a:cxn>
                <a:cxn ang="0">
                  <a:pos x="5" y="0"/>
                </a:cxn>
                <a:cxn ang="0">
                  <a:pos x="12" y="0"/>
                </a:cxn>
                <a:cxn ang="0">
                  <a:pos x="17" y="1"/>
                </a:cxn>
                <a:cxn ang="0">
                  <a:pos x="18" y="6"/>
                </a:cxn>
                <a:cxn ang="0">
                  <a:pos x="18" y="17"/>
                </a:cxn>
                <a:cxn ang="0">
                  <a:pos x="18" y="21"/>
                </a:cxn>
                <a:cxn ang="0">
                  <a:pos x="18" y="22"/>
                </a:cxn>
                <a:cxn ang="0">
                  <a:pos x="19" y="22"/>
                </a:cxn>
                <a:cxn ang="0">
                  <a:pos x="19" y="22"/>
                </a:cxn>
                <a:cxn ang="0">
                  <a:pos x="22" y="21"/>
                </a:cxn>
                <a:cxn ang="0">
                  <a:pos x="19" y="25"/>
                </a:cxn>
                <a:cxn ang="0">
                  <a:pos x="15" y="25"/>
                </a:cxn>
                <a:cxn ang="0">
                  <a:pos x="14" y="24"/>
                </a:cxn>
                <a:cxn ang="0">
                  <a:pos x="14" y="20"/>
                </a:cxn>
                <a:cxn ang="0">
                  <a:pos x="9" y="13"/>
                </a:cxn>
                <a:cxn ang="0">
                  <a:pos x="7" y="14"/>
                </a:cxn>
                <a:cxn ang="0">
                  <a:pos x="4" y="17"/>
                </a:cxn>
                <a:cxn ang="0">
                  <a:pos x="4" y="20"/>
                </a:cxn>
                <a:cxn ang="0">
                  <a:pos x="7" y="22"/>
                </a:cxn>
                <a:cxn ang="0">
                  <a:pos x="11" y="22"/>
                </a:cxn>
              </a:cxnLst>
              <a:rect l="0" t="0" r="r" b="b"/>
              <a:pathLst>
                <a:path w="22" h="27">
                  <a:moveTo>
                    <a:pt x="14" y="21"/>
                  </a:moveTo>
                  <a:lnTo>
                    <a:pt x="9" y="24"/>
                  </a:lnTo>
                  <a:lnTo>
                    <a:pt x="8" y="25"/>
                  </a:lnTo>
                  <a:lnTo>
                    <a:pt x="7" y="25"/>
                  </a:lnTo>
                  <a:lnTo>
                    <a:pt x="5" y="27"/>
                  </a:lnTo>
                  <a:lnTo>
                    <a:pt x="2" y="25"/>
                  </a:lnTo>
                  <a:lnTo>
                    <a:pt x="1" y="24"/>
                  </a:lnTo>
                  <a:lnTo>
                    <a:pt x="0" y="22"/>
                  </a:lnTo>
                  <a:lnTo>
                    <a:pt x="0" y="20"/>
                  </a:lnTo>
                  <a:lnTo>
                    <a:pt x="0" y="18"/>
                  </a:lnTo>
                  <a:lnTo>
                    <a:pt x="0" y="17"/>
                  </a:lnTo>
                  <a:lnTo>
                    <a:pt x="1" y="14"/>
                  </a:lnTo>
                  <a:lnTo>
                    <a:pt x="4" y="13"/>
                  </a:lnTo>
                  <a:lnTo>
                    <a:pt x="8" y="11"/>
                  </a:lnTo>
                  <a:lnTo>
                    <a:pt x="14" y="8"/>
                  </a:lnTo>
                  <a:lnTo>
                    <a:pt x="14" y="8"/>
                  </a:lnTo>
                  <a:lnTo>
                    <a:pt x="14" y="4"/>
                  </a:lnTo>
                  <a:lnTo>
                    <a:pt x="12" y="3"/>
                  </a:lnTo>
                  <a:lnTo>
                    <a:pt x="11" y="1"/>
                  </a:lnTo>
                  <a:lnTo>
                    <a:pt x="9" y="1"/>
                  </a:lnTo>
                  <a:lnTo>
                    <a:pt x="7" y="1"/>
                  </a:lnTo>
                  <a:lnTo>
                    <a:pt x="7" y="3"/>
                  </a:lnTo>
                  <a:lnTo>
                    <a:pt x="5" y="3"/>
                  </a:lnTo>
                  <a:lnTo>
                    <a:pt x="5" y="4"/>
                  </a:lnTo>
                  <a:lnTo>
                    <a:pt x="5" y="6"/>
                  </a:lnTo>
                  <a:lnTo>
                    <a:pt x="5" y="7"/>
                  </a:lnTo>
                  <a:lnTo>
                    <a:pt x="4" y="8"/>
                  </a:lnTo>
                  <a:lnTo>
                    <a:pt x="4" y="8"/>
                  </a:lnTo>
                  <a:lnTo>
                    <a:pt x="2" y="8"/>
                  </a:lnTo>
                  <a:lnTo>
                    <a:pt x="2" y="8"/>
                  </a:lnTo>
                  <a:lnTo>
                    <a:pt x="1" y="8"/>
                  </a:lnTo>
                  <a:lnTo>
                    <a:pt x="1" y="7"/>
                  </a:lnTo>
                  <a:lnTo>
                    <a:pt x="1" y="6"/>
                  </a:lnTo>
                  <a:lnTo>
                    <a:pt x="1" y="4"/>
                  </a:lnTo>
                  <a:lnTo>
                    <a:pt x="2" y="1"/>
                  </a:lnTo>
                  <a:lnTo>
                    <a:pt x="5" y="0"/>
                  </a:lnTo>
                  <a:lnTo>
                    <a:pt x="9" y="0"/>
                  </a:lnTo>
                  <a:lnTo>
                    <a:pt x="12" y="0"/>
                  </a:lnTo>
                  <a:lnTo>
                    <a:pt x="15" y="1"/>
                  </a:lnTo>
                  <a:lnTo>
                    <a:pt x="17" y="1"/>
                  </a:lnTo>
                  <a:lnTo>
                    <a:pt x="18" y="3"/>
                  </a:lnTo>
                  <a:lnTo>
                    <a:pt x="18" y="6"/>
                  </a:lnTo>
                  <a:lnTo>
                    <a:pt x="18" y="8"/>
                  </a:lnTo>
                  <a:lnTo>
                    <a:pt x="18" y="17"/>
                  </a:lnTo>
                  <a:lnTo>
                    <a:pt x="18" y="20"/>
                  </a:lnTo>
                  <a:lnTo>
                    <a:pt x="18" y="21"/>
                  </a:lnTo>
                  <a:lnTo>
                    <a:pt x="18" y="22"/>
                  </a:lnTo>
                  <a:lnTo>
                    <a:pt x="18" y="22"/>
                  </a:lnTo>
                  <a:lnTo>
                    <a:pt x="19" y="22"/>
                  </a:lnTo>
                  <a:lnTo>
                    <a:pt x="19" y="22"/>
                  </a:lnTo>
                  <a:lnTo>
                    <a:pt x="19" y="22"/>
                  </a:lnTo>
                  <a:lnTo>
                    <a:pt x="19" y="22"/>
                  </a:lnTo>
                  <a:lnTo>
                    <a:pt x="21" y="22"/>
                  </a:lnTo>
                  <a:lnTo>
                    <a:pt x="22" y="21"/>
                  </a:lnTo>
                  <a:lnTo>
                    <a:pt x="22" y="22"/>
                  </a:lnTo>
                  <a:lnTo>
                    <a:pt x="19" y="25"/>
                  </a:lnTo>
                  <a:lnTo>
                    <a:pt x="17" y="27"/>
                  </a:lnTo>
                  <a:lnTo>
                    <a:pt x="15" y="25"/>
                  </a:lnTo>
                  <a:lnTo>
                    <a:pt x="14" y="25"/>
                  </a:lnTo>
                  <a:lnTo>
                    <a:pt x="14" y="24"/>
                  </a:lnTo>
                  <a:lnTo>
                    <a:pt x="14" y="21"/>
                  </a:lnTo>
                  <a:close/>
                  <a:moveTo>
                    <a:pt x="14" y="20"/>
                  </a:moveTo>
                  <a:lnTo>
                    <a:pt x="14" y="11"/>
                  </a:lnTo>
                  <a:lnTo>
                    <a:pt x="9" y="13"/>
                  </a:lnTo>
                  <a:lnTo>
                    <a:pt x="8" y="13"/>
                  </a:lnTo>
                  <a:lnTo>
                    <a:pt x="7" y="14"/>
                  </a:lnTo>
                  <a:lnTo>
                    <a:pt x="5" y="15"/>
                  </a:lnTo>
                  <a:lnTo>
                    <a:pt x="4" y="17"/>
                  </a:lnTo>
                  <a:lnTo>
                    <a:pt x="4" y="18"/>
                  </a:lnTo>
                  <a:lnTo>
                    <a:pt x="4" y="20"/>
                  </a:lnTo>
                  <a:lnTo>
                    <a:pt x="5" y="21"/>
                  </a:lnTo>
                  <a:lnTo>
                    <a:pt x="7" y="22"/>
                  </a:lnTo>
                  <a:lnTo>
                    <a:pt x="8" y="22"/>
                  </a:lnTo>
                  <a:lnTo>
                    <a:pt x="11" y="22"/>
                  </a:lnTo>
                  <a:lnTo>
                    <a:pt x="14" y="2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37" name="Freeform 33"/>
            <p:cNvSpPr>
              <a:spLocks/>
            </p:cNvSpPr>
            <p:nvPr/>
          </p:nvSpPr>
          <p:spPr bwMode="auto">
            <a:xfrm>
              <a:off x="3255" y="2105"/>
              <a:ext cx="26" cy="25"/>
            </a:xfrm>
            <a:custGeom>
              <a:avLst/>
              <a:gdLst/>
              <a:ahLst/>
              <a:cxnLst>
                <a:cxn ang="0">
                  <a:pos x="8" y="6"/>
                </a:cxn>
                <a:cxn ang="0">
                  <a:pos x="11" y="3"/>
                </a:cxn>
                <a:cxn ang="0">
                  <a:pos x="14" y="0"/>
                </a:cxn>
                <a:cxn ang="0">
                  <a:pos x="16" y="0"/>
                </a:cxn>
                <a:cxn ang="0">
                  <a:pos x="18" y="0"/>
                </a:cxn>
                <a:cxn ang="0">
                  <a:pos x="19" y="1"/>
                </a:cxn>
                <a:cxn ang="0">
                  <a:pos x="21" y="1"/>
                </a:cxn>
                <a:cxn ang="0">
                  <a:pos x="22" y="4"/>
                </a:cxn>
                <a:cxn ang="0">
                  <a:pos x="22" y="6"/>
                </a:cxn>
                <a:cxn ang="0">
                  <a:pos x="23" y="8"/>
                </a:cxn>
                <a:cxn ang="0">
                  <a:pos x="23" y="20"/>
                </a:cxn>
                <a:cxn ang="0">
                  <a:pos x="23" y="22"/>
                </a:cxn>
                <a:cxn ang="0">
                  <a:pos x="23" y="24"/>
                </a:cxn>
                <a:cxn ang="0">
                  <a:pos x="23" y="24"/>
                </a:cxn>
                <a:cxn ang="0">
                  <a:pos x="23" y="24"/>
                </a:cxn>
                <a:cxn ang="0">
                  <a:pos x="25" y="25"/>
                </a:cxn>
                <a:cxn ang="0">
                  <a:pos x="26" y="25"/>
                </a:cxn>
                <a:cxn ang="0">
                  <a:pos x="26" y="25"/>
                </a:cxn>
                <a:cxn ang="0">
                  <a:pos x="15" y="25"/>
                </a:cxn>
                <a:cxn ang="0">
                  <a:pos x="15" y="25"/>
                </a:cxn>
                <a:cxn ang="0">
                  <a:pos x="15" y="25"/>
                </a:cxn>
                <a:cxn ang="0">
                  <a:pos x="16" y="25"/>
                </a:cxn>
                <a:cxn ang="0">
                  <a:pos x="18" y="24"/>
                </a:cxn>
                <a:cxn ang="0">
                  <a:pos x="18" y="24"/>
                </a:cxn>
                <a:cxn ang="0">
                  <a:pos x="18" y="22"/>
                </a:cxn>
                <a:cxn ang="0">
                  <a:pos x="18" y="21"/>
                </a:cxn>
                <a:cxn ang="0">
                  <a:pos x="18" y="20"/>
                </a:cxn>
                <a:cxn ang="0">
                  <a:pos x="18" y="10"/>
                </a:cxn>
                <a:cxn ang="0">
                  <a:pos x="18" y="7"/>
                </a:cxn>
                <a:cxn ang="0">
                  <a:pos x="18" y="4"/>
                </a:cxn>
                <a:cxn ang="0">
                  <a:pos x="16" y="4"/>
                </a:cxn>
                <a:cxn ang="0">
                  <a:pos x="14" y="3"/>
                </a:cxn>
                <a:cxn ang="0">
                  <a:pos x="11" y="4"/>
                </a:cxn>
                <a:cxn ang="0">
                  <a:pos x="8" y="7"/>
                </a:cxn>
                <a:cxn ang="0">
                  <a:pos x="8" y="20"/>
                </a:cxn>
                <a:cxn ang="0">
                  <a:pos x="8" y="22"/>
                </a:cxn>
                <a:cxn ang="0">
                  <a:pos x="8" y="22"/>
                </a:cxn>
                <a:cxn ang="0">
                  <a:pos x="8" y="24"/>
                </a:cxn>
                <a:cxn ang="0">
                  <a:pos x="8" y="24"/>
                </a:cxn>
                <a:cxn ang="0">
                  <a:pos x="9" y="25"/>
                </a:cxn>
                <a:cxn ang="0">
                  <a:pos x="11" y="25"/>
                </a:cxn>
                <a:cxn ang="0">
                  <a:pos x="11" y="25"/>
                </a:cxn>
                <a:cxn ang="0">
                  <a:pos x="0" y="25"/>
                </a:cxn>
                <a:cxn ang="0">
                  <a:pos x="0" y="25"/>
                </a:cxn>
                <a:cxn ang="0">
                  <a:pos x="0" y="25"/>
                </a:cxn>
                <a:cxn ang="0">
                  <a:pos x="1" y="25"/>
                </a:cxn>
                <a:cxn ang="0">
                  <a:pos x="2" y="24"/>
                </a:cxn>
                <a:cxn ang="0">
                  <a:pos x="2" y="22"/>
                </a:cxn>
                <a:cxn ang="0">
                  <a:pos x="2" y="20"/>
                </a:cxn>
                <a:cxn ang="0">
                  <a:pos x="2" y="10"/>
                </a:cxn>
                <a:cxn ang="0">
                  <a:pos x="2" y="7"/>
                </a:cxn>
                <a:cxn ang="0">
                  <a:pos x="2" y="4"/>
                </a:cxn>
                <a:cxn ang="0">
                  <a:pos x="2" y="4"/>
                </a:cxn>
                <a:cxn ang="0">
                  <a:pos x="2" y="3"/>
                </a:cxn>
                <a:cxn ang="0">
                  <a:pos x="2" y="3"/>
                </a:cxn>
                <a:cxn ang="0">
                  <a:pos x="1" y="3"/>
                </a:cxn>
                <a:cxn ang="0">
                  <a:pos x="1" y="3"/>
                </a:cxn>
                <a:cxn ang="0">
                  <a:pos x="0" y="3"/>
                </a:cxn>
                <a:cxn ang="0">
                  <a:pos x="0" y="3"/>
                </a:cxn>
                <a:cxn ang="0">
                  <a:pos x="7" y="0"/>
                </a:cxn>
                <a:cxn ang="0">
                  <a:pos x="8" y="0"/>
                </a:cxn>
                <a:cxn ang="0">
                  <a:pos x="8" y="6"/>
                </a:cxn>
              </a:cxnLst>
              <a:rect l="0" t="0" r="r" b="b"/>
              <a:pathLst>
                <a:path w="26" h="25">
                  <a:moveTo>
                    <a:pt x="8" y="6"/>
                  </a:moveTo>
                  <a:lnTo>
                    <a:pt x="11" y="3"/>
                  </a:lnTo>
                  <a:lnTo>
                    <a:pt x="14" y="0"/>
                  </a:lnTo>
                  <a:lnTo>
                    <a:pt x="16" y="0"/>
                  </a:lnTo>
                  <a:lnTo>
                    <a:pt x="18" y="0"/>
                  </a:lnTo>
                  <a:lnTo>
                    <a:pt x="19" y="1"/>
                  </a:lnTo>
                  <a:lnTo>
                    <a:pt x="21" y="1"/>
                  </a:lnTo>
                  <a:lnTo>
                    <a:pt x="22" y="4"/>
                  </a:lnTo>
                  <a:lnTo>
                    <a:pt x="22" y="6"/>
                  </a:lnTo>
                  <a:lnTo>
                    <a:pt x="23" y="8"/>
                  </a:lnTo>
                  <a:lnTo>
                    <a:pt x="23" y="20"/>
                  </a:lnTo>
                  <a:lnTo>
                    <a:pt x="23" y="22"/>
                  </a:lnTo>
                  <a:lnTo>
                    <a:pt x="23" y="24"/>
                  </a:lnTo>
                  <a:lnTo>
                    <a:pt x="23" y="24"/>
                  </a:lnTo>
                  <a:lnTo>
                    <a:pt x="23" y="24"/>
                  </a:lnTo>
                  <a:lnTo>
                    <a:pt x="25" y="25"/>
                  </a:lnTo>
                  <a:lnTo>
                    <a:pt x="26" y="25"/>
                  </a:lnTo>
                  <a:lnTo>
                    <a:pt x="26" y="25"/>
                  </a:lnTo>
                  <a:lnTo>
                    <a:pt x="15" y="25"/>
                  </a:lnTo>
                  <a:lnTo>
                    <a:pt x="15" y="25"/>
                  </a:lnTo>
                  <a:lnTo>
                    <a:pt x="15" y="25"/>
                  </a:lnTo>
                  <a:lnTo>
                    <a:pt x="16" y="25"/>
                  </a:lnTo>
                  <a:lnTo>
                    <a:pt x="18" y="24"/>
                  </a:lnTo>
                  <a:lnTo>
                    <a:pt x="18" y="24"/>
                  </a:lnTo>
                  <a:lnTo>
                    <a:pt x="18" y="22"/>
                  </a:lnTo>
                  <a:lnTo>
                    <a:pt x="18" y="21"/>
                  </a:lnTo>
                  <a:lnTo>
                    <a:pt x="18" y="20"/>
                  </a:lnTo>
                  <a:lnTo>
                    <a:pt x="18" y="10"/>
                  </a:lnTo>
                  <a:lnTo>
                    <a:pt x="18" y="7"/>
                  </a:lnTo>
                  <a:lnTo>
                    <a:pt x="18" y="4"/>
                  </a:lnTo>
                  <a:lnTo>
                    <a:pt x="16" y="4"/>
                  </a:lnTo>
                  <a:lnTo>
                    <a:pt x="14" y="3"/>
                  </a:lnTo>
                  <a:lnTo>
                    <a:pt x="11" y="4"/>
                  </a:lnTo>
                  <a:lnTo>
                    <a:pt x="8" y="7"/>
                  </a:lnTo>
                  <a:lnTo>
                    <a:pt x="8" y="20"/>
                  </a:lnTo>
                  <a:lnTo>
                    <a:pt x="8" y="22"/>
                  </a:lnTo>
                  <a:lnTo>
                    <a:pt x="8" y="22"/>
                  </a:lnTo>
                  <a:lnTo>
                    <a:pt x="8" y="24"/>
                  </a:lnTo>
                  <a:lnTo>
                    <a:pt x="8" y="24"/>
                  </a:lnTo>
                  <a:lnTo>
                    <a:pt x="9" y="25"/>
                  </a:lnTo>
                  <a:lnTo>
                    <a:pt x="11" y="25"/>
                  </a:lnTo>
                  <a:lnTo>
                    <a:pt x="11" y="25"/>
                  </a:lnTo>
                  <a:lnTo>
                    <a:pt x="0" y="25"/>
                  </a:lnTo>
                  <a:lnTo>
                    <a:pt x="0" y="25"/>
                  </a:lnTo>
                  <a:lnTo>
                    <a:pt x="0" y="25"/>
                  </a:lnTo>
                  <a:lnTo>
                    <a:pt x="1" y="25"/>
                  </a:lnTo>
                  <a:lnTo>
                    <a:pt x="2" y="24"/>
                  </a:lnTo>
                  <a:lnTo>
                    <a:pt x="2" y="22"/>
                  </a:lnTo>
                  <a:lnTo>
                    <a:pt x="2" y="20"/>
                  </a:lnTo>
                  <a:lnTo>
                    <a:pt x="2" y="10"/>
                  </a:lnTo>
                  <a:lnTo>
                    <a:pt x="2" y="7"/>
                  </a:lnTo>
                  <a:lnTo>
                    <a:pt x="2" y="4"/>
                  </a:lnTo>
                  <a:lnTo>
                    <a:pt x="2" y="4"/>
                  </a:lnTo>
                  <a:lnTo>
                    <a:pt x="2" y="3"/>
                  </a:lnTo>
                  <a:lnTo>
                    <a:pt x="2" y="3"/>
                  </a:lnTo>
                  <a:lnTo>
                    <a:pt x="1" y="3"/>
                  </a:lnTo>
                  <a:lnTo>
                    <a:pt x="1" y="3"/>
                  </a:lnTo>
                  <a:lnTo>
                    <a:pt x="0" y="3"/>
                  </a:lnTo>
                  <a:lnTo>
                    <a:pt x="0" y="3"/>
                  </a:lnTo>
                  <a:lnTo>
                    <a:pt x="7" y="0"/>
                  </a:lnTo>
                  <a:lnTo>
                    <a:pt x="8" y="0"/>
                  </a:lnTo>
                  <a:lnTo>
                    <a:pt x="8" y="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38" name="Freeform 34"/>
            <p:cNvSpPr>
              <a:spLocks/>
            </p:cNvSpPr>
            <p:nvPr/>
          </p:nvSpPr>
          <p:spPr bwMode="auto">
            <a:xfrm>
              <a:off x="3283" y="2105"/>
              <a:ext cx="26" cy="25"/>
            </a:xfrm>
            <a:custGeom>
              <a:avLst/>
              <a:gdLst/>
              <a:ahLst/>
              <a:cxnLst>
                <a:cxn ang="0">
                  <a:pos x="8" y="6"/>
                </a:cxn>
                <a:cxn ang="0">
                  <a:pos x="11" y="3"/>
                </a:cxn>
                <a:cxn ang="0">
                  <a:pos x="14" y="0"/>
                </a:cxn>
                <a:cxn ang="0">
                  <a:pos x="16" y="0"/>
                </a:cxn>
                <a:cxn ang="0">
                  <a:pos x="18" y="0"/>
                </a:cxn>
                <a:cxn ang="0">
                  <a:pos x="19" y="1"/>
                </a:cxn>
                <a:cxn ang="0">
                  <a:pos x="21" y="1"/>
                </a:cxn>
                <a:cxn ang="0">
                  <a:pos x="22" y="4"/>
                </a:cxn>
                <a:cxn ang="0">
                  <a:pos x="22" y="6"/>
                </a:cxn>
                <a:cxn ang="0">
                  <a:pos x="23" y="8"/>
                </a:cxn>
                <a:cxn ang="0">
                  <a:pos x="23" y="20"/>
                </a:cxn>
                <a:cxn ang="0">
                  <a:pos x="23" y="22"/>
                </a:cxn>
                <a:cxn ang="0">
                  <a:pos x="23" y="24"/>
                </a:cxn>
                <a:cxn ang="0">
                  <a:pos x="23" y="24"/>
                </a:cxn>
                <a:cxn ang="0">
                  <a:pos x="23" y="24"/>
                </a:cxn>
                <a:cxn ang="0">
                  <a:pos x="25" y="25"/>
                </a:cxn>
                <a:cxn ang="0">
                  <a:pos x="26" y="25"/>
                </a:cxn>
                <a:cxn ang="0">
                  <a:pos x="26" y="25"/>
                </a:cxn>
                <a:cxn ang="0">
                  <a:pos x="15" y="25"/>
                </a:cxn>
                <a:cxn ang="0">
                  <a:pos x="15" y="25"/>
                </a:cxn>
                <a:cxn ang="0">
                  <a:pos x="15" y="25"/>
                </a:cxn>
                <a:cxn ang="0">
                  <a:pos x="16" y="25"/>
                </a:cxn>
                <a:cxn ang="0">
                  <a:pos x="18" y="24"/>
                </a:cxn>
                <a:cxn ang="0">
                  <a:pos x="18" y="24"/>
                </a:cxn>
                <a:cxn ang="0">
                  <a:pos x="18" y="22"/>
                </a:cxn>
                <a:cxn ang="0">
                  <a:pos x="18" y="21"/>
                </a:cxn>
                <a:cxn ang="0">
                  <a:pos x="18" y="20"/>
                </a:cxn>
                <a:cxn ang="0">
                  <a:pos x="18" y="10"/>
                </a:cxn>
                <a:cxn ang="0">
                  <a:pos x="18" y="7"/>
                </a:cxn>
                <a:cxn ang="0">
                  <a:pos x="18" y="4"/>
                </a:cxn>
                <a:cxn ang="0">
                  <a:pos x="16" y="4"/>
                </a:cxn>
                <a:cxn ang="0">
                  <a:pos x="14" y="3"/>
                </a:cxn>
                <a:cxn ang="0">
                  <a:pos x="11" y="4"/>
                </a:cxn>
                <a:cxn ang="0">
                  <a:pos x="8" y="7"/>
                </a:cxn>
                <a:cxn ang="0">
                  <a:pos x="8" y="20"/>
                </a:cxn>
                <a:cxn ang="0">
                  <a:pos x="8" y="22"/>
                </a:cxn>
                <a:cxn ang="0">
                  <a:pos x="8" y="22"/>
                </a:cxn>
                <a:cxn ang="0">
                  <a:pos x="8" y="24"/>
                </a:cxn>
                <a:cxn ang="0">
                  <a:pos x="8" y="24"/>
                </a:cxn>
                <a:cxn ang="0">
                  <a:pos x="9" y="25"/>
                </a:cxn>
                <a:cxn ang="0">
                  <a:pos x="11" y="25"/>
                </a:cxn>
                <a:cxn ang="0">
                  <a:pos x="11" y="25"/>
                </a:cxn>
                <a:cxn ang="0">
                  <a:pos x="0" y="25"/>
                </a:cxn>
                <a:cxn ang="0">
                  <a:pos x="0" y="25"/>
                </a:cxn>
                <a:cxn ang="0">
                  <a:pos x="0" y="25"/>
                </a:cxn>
                <a:cxn ang="0">
                  <a:pos x="1" y="25"/>
                </a:cxn>
                <a:cxn ang="0">
                  <a:pos x="2" y="24"/>
                </a:cxn>
                <a:cxn ang="0">
                  <a:pos x="2" y="22"/>
                </a:cxn>
                <a:cxn ang="0">
                  <a:pos x="2" y="20"/>
                </a:cxn>
                <a:cxn ang="0">
                  <a:pos x="2" y="10"/>
                </a:cxn>
                <a:cxn ang="0">
                  <a:pos x="2" y="7"/>
                </a:cxn>
                <a:cxn ang="0">
                  <a:pos x="2" y="4"/>
                </a:cxn>
                <a:cxn ang="0">
                  <a:pos x="2" y="4"/>
                </a:cxn>
                <a:cxn ang="0">
                  <a:pos x="2" y="3"/>
                </a:cxn>
                <a:cxn ang="0">
                  <a:pos x="2" y="3"/>
                </a:cxn>
                <a:cxn ang="0">
                  <a:pos x="1" y="3"/>
                </a:cxn>
                <a:cxn ang="0">
                  <a:pos x="1" y="3"/>
                </a:cxn>
                <a:cxn ang="0">
                  <a:pos x="0" y="3"/>
                </a:cxn>
                <a:cxn ang="0">
                  <a:pos x="0" y="3"/>
                </a:cxn>
                <a:cxn ang="0">
                  <a:pos x="7" y="0"/>
                </a:cxn>
                <a:cxn ang="0">
                  <a:pos x="8" y="0"/>
                </a:cxn>
                <a:cxn ang="0">
                  <a:pos x="8" y="6"/>
                </a:cxn>
              </a:cxnLst>
              <a:rect l="0" t="0" r="r" b="b"/>
              <a:pathLst>
                <a:path w="26" h="25">
                  <a:moveTo>
                    <a:pt x="8" y="6"/>
                  </a:moveTo>
                  <a:lnTo>
                    <a:pt x="11" y="3"/>
                  </a:lnTo>
                  <a:lnTo>
                    <a:pt x="14" y="0"/>
                  </a:lnTo>
                  <a:lnTo>
                    <a:pt x="16" y="0"/>
                  </a:lnTo>
                  <a:lnTo>
                    <a:pt x="18" y="0"/>
                  </a:lnTo>
                  <a:lnTo>
                    <a:pt x="19" y="1"/>
                  </a:lnTo>
                  <a:lnTo>
                    <a:pt x="21" y="1"/>
                  </a:lnTo>
                  <a:lnTo>
                    <a:pt x="22" y="4"/>
                  </a:lnTo>
                  <a:lnTo>
                    <a:pt x="22" y="6"/>
                  </a:lnTo>
                  <a:lnTo>
                    <a:pt x="23" y="8"/>
                  </a:lnTo>
                  <a:lnTo>
                    <a:pt x="23" y="20"/>
                  </a:lnTo>
                  <a:lnTo>
                    <a:pt x="23" y="22"/>
                  </a:lnTo>
                  <a:lnTo>
                    <a:pt x="23" y="24"/>
                  </a:lnTo>
                  <a:lnTo>
                    <a:pt x="23" y="24"/>
                  </a:lnTo>
                  <a:lnTo>
                    <a:pt x="23" y="24"/>
                  </a:lnTo>
                  <a:lnTo>
                    <a:pt x="25" y="25"/>
                  </a:lnTo>
                  <a:lnTo>
                    <a:pt x="26" y="25"/>
                  </a:lnTo>
                  <a:lnTo>
                    <a:pt x="26" y="25"/>
                  </a:lnTo>
                  <a:lnTo>
                    <a:pt x="15" y="25"/>
                  </a:lnTo>
                  <a:lnTo>
                    <a:pt x="15" y="25"/>
                  </a:lnTo>
                  <a:lnTo>
                    <a:pt x="15" y="25"/>
                  </a:lnTo>
                  <a:lnTo>
                    <a:pt x="16" y="25"/>
                  </a:lnTo>
                  <a:lnTo>
                    <a:pt x="18" y="24"/>
                  </a:lnTo>
                  <a:lnTo>
                    <a:pt x="18" y="24"/>
                  </a:lnTo>
                  <a:lnTo>
                    <a:pt x="18" y="22"/>
                  </a:lnTo>
                  <a:lnTo>
                    <a:pt x="18" y="21"/>
                  </a:lnTo>
                  <a:lnTo>
                    <a:pt x="18" y="20"/>
                  </a:lnTo>
                  <a:lnTo>
                    <a:pt x="18" y="10"/>
                  </a:lnTo>
                  <a:lnTo>
                    <a:pt x="18" y="7"/>
                  </a:lnTo>
                  <a:lnTo>
                    <a:pt x="18" y="4"/>
                  </a:lnTo>
                  <a:lnTo>
                    <a:pt x="16" y="4"/>
                  </a:lnTo>
                  <a:lnTo>
                    <a:pt x="14" y="3"/>
                  </a:lnTo>
                  <a:lnTo>
                    <a:pt x="11" y="4"/>
                  </a:lnTo>
                  <a:lnTo>
                    <a:pt x="8" y="7"/>
                  </a:lnTo>
                  <a:lnTo>
                    <a:pt x="8" y="20"/>
                  </a:lnTo>
                  <a:lnTo>
                    <a:pt x="8" y="22"/>
                  </a:lnTo>
                  <a:lnTo>
                    <a:pt x="8" y="22"/>
                  </a:lnTo>
                  <a:lnTo>
                    <a:pt x="8" y="24"/>
                  </a:lnTo>
                  <a:lnTo>
                    <a:pt x="8" y="24"/>
                  </a:lnTo>
                  <a:lnTo>
                    <a:pt x="9" y="25"/>
                  </a:lnTo>
                  <a:lnTo>
                    <a:pt x="11" y="25"/>
                  </a:lnTo>
                  <a:lnTo>
                    <a:pt x="11" y="25"/>
                  </a:lnTo>
                  <a:lnTo>
                    <a:pt x="0" y="25"/>
                  </a:lnTo>
                  <a:lnTo>
                    <a:pt x="0" y="25"/>
                  </a:lnTo>
                  <a:lnTo>
                    <a:pt x="0" y="25"/>
                  </a:lnTo>
                  <a:lnTo>
                    <a:pt x="1" y="25"/>
                  </a:lnTo>
                  <a:lnTo>
                    <a:pt x="2" y="24"/>
                  </a:lnTo>
                  <a:lnTo>
                    <a:pt x="2" y="22"/>
                  </a:lnTo>
                  <a:lnTo>
                    <a:pt x="2" y="20"/>
                  </a:lnTo>
                  <a:lnTo>
                    <a:pt x="2" y="10"/>
                  </a:lnTo>
                  <a:lnTo>
                    <a:pt x="2" y="7"/>
                  </a:lnTo>
                  <a:lnTo>
                    <a:pt x="2" y="4"/>
                  </a:lnTo>
                  <a:lnTo>
                    <a:pt x="2" y="4"/>
                  </a:lnTo>
                  <a:lnTo>
                    <a:pt x="2" y="3"/>
                  </a:lnTo>
                  <a:lnTo>
                    <a:pt x="2" y="3"/>
                  </a:lnTo>
                  <a:lnTo>
                    <a:pt x="1" y="3"/>
                  </a:lnTo>
                  <a:lnTo>
                    <a:pt x="1" y="3"/>
                  </a:lnTo>
                  <a:lnTo>
                    <a:pt x="0" y="3"/>
                  </a:lnTo>
                  <a:lnTo>
                    <a:pt x="0" y="3"/>
                  </a:lnTo>
                  <a:lnTo>
                    <a:pt x="7" y="0"/>
                  </a:lnTo>
                  <a:lnTo>
                    <a:pt x="8" y="0"/>
                  </a:lnTo>
                  <a:lnTo>
                    <a:pt x="8" y="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39" name="Freeform 35"/>
            <p:cNvSpPr>
              <a:spLocks noEditPoints="1"/>
            </p:cNvSpPr>
            <p:nvPr/>
          </p:nvSpPr>
          <p:spPr bwMode="auto">
            <a:xfrm>
              <a:off x="3312" y="2105"/>
              <a:ext cx="21" cy="27"/>
            </a:xfrm>
            <a:custGeom>
              <a:avLst/>
              <a:gdLst/>
              <a:ahLst/>
              <a:cxnLst>
                <a:cxn ang="0">
                  <a:pos x="4" y="10"/>
                </a:cxn>
                <a:cxn ang="0">
                  <a:pos x="4" y="14"/>
                </a:cxn>
                <a:cxn ang="0">
                  <a:pos x="7" y="18"/>
                </a:cxn>
                <a:cxn ang="0">
                  <a:pos x="10" y="21"/>
                </a:cxn>
                <a:cxn ang="0">
                  <a:pos x="13" y="21"/>
                </a:cxn>
                <a:cxn ang="0">
                  <a:pos x="15" y="21"/>
                </a:cxn>
                <a:cxn ang="0">
                  <a:pos x="17" y="20"/>
                </a:cxn>
                <a:cxn ang="0">
                  <a:pos x="18" y="18"/>
                </a:cxn>
                <a:cxn ang="0">
                  <a:pos x="20" y="15"/>
                </a:cxn>
                <a:cxn ang="0">
                  <a:pos x="21" y="15"/>
                </a:cxn>
                <a:cxn ang="0">
                  <a:pos x="20" y="20"/>
                </a:cxn>
                <a:cxn ang="0">
                  <a:pos x="17" y="22"/>
                </a:cxn>
                <a:cxn ang="0">
                  <a:pos x="14" y="25"/>
                </a:cxn>
                <a:cxn ang="0">
                  <a:pos x="10" y="27"/>
                </a:cxn>
                <a:cxn ang="0">
                  <a:pos x="6" y="25"/>
                </a:cxn>
                <a:cxn ang="0">
                  <a:pos x="3" y="22"/>
                </a:cxn>
                <a:cxn ang="0">
                  <a:pos x="0" y="18"/>
                </a:cxn>
                <a:cxn ang="0">
                  <a:pos x="0" y="13"/>
                </a:cxn>
                <a:cxn ang="0">
                  <a:pos x="0" y="10"/>
                </a:cxn>
                <a:cxn ang="0">
                  <a:pos x="1" y="6"/>
                </a:cxn>
                <a:cxn ang="0">
                  <a:pos x="3" y="3"/>
                </a:cxn>
                <a:cxn ang="0">
                  <a:pos x="7" y="0"/>
                </a:cxn>
                <a:cxn ang="0">
                  <a:pos x="11" y="0"/>
                </a:cxn>
                <a:cxn ang="0">
                  <a:pos x="15" y="0"/>
                </a:cxn>
                <a:cxn ang="0">
                  <a:pos x="18" y="3"/>
                </a:cxn>
                <a:cxn ang="0">
                  <a:pos x="20" y="6"/>
                </a:cxn>
                <a:cxn ang="0">
                  <a:pos x="21" y="10"/>
                </a:cxn>
                <a:cxn ang="0">
                  <a:pos x="4" y="10"/>
                </a:cxn>
                <a:cxn ang="0">
                  <a:pos x="4" y="8"/>
                </a:cxn>
                <a:cxn ang="0">
                  <a:pos x="15" y="8"/>
                </a:cxn>
                <a:cxn ang="0">
                  <a:pos x="14" y="6"/>
                </a:cxn>
                <a:cxn ang="0">
                  <a:pos x="14" y="4"/>
                </a:cxn>
                <a:cxn ang="0">
                  <a:pos x="14" y="3"/>
                </a:cxn>
                <a:cxn ang="0">
                  <a:pos x="13" y="3"/>
                </a:cxn>
                <a:cxn ang="0">
                  <a:pos x="11" y="1"/>
                </a:cxn>
                <a:cxn ang="0">
                  <a:pos x="10" y="1"/>
                </a:cxn>
                <a:cxn ang="0">
                  <a:pos x="7" y="1"/>
                </a:cxn>
                <a:cxn ang="0">
                  <a:pos x="6" y="3"/>
                </a:cxn>
                <a:cxn ang="0">
                  <a:pos x="4" y="6"/>
                </a:cxn>
                <a:cxn ang="0">
                  <a:pos x="4" y="8"/>
                </a:cxn>
              </a:cxnLst>
              <a:rect l="0" t="0" r="r" b="b"/>
              <a:pathLst>
                <a:path w="21" h="27">
                  <a:moveTo>
                    <a:pt x="4" y="10"/>
                  </a:moveTo>
                  <a:lnTo>
                    <a:pt x="4" y="14"/>
                  </a:lnTo>
                  <a:lnTo>
                    <a:pt x="7" y="18"/>
                  </a:lnTo>
                  <a:lnTo>
                    <a:pt x="10" y="21"/>
                  </a:lnTo>
                  <a:lnTo>
                    <a:pt x="13" y="21"/>
                  </a:lnTo>
                  <a:lnTo>
                    <a:pt x="15" y="21"/>
                  </a:lnTo>
                  <a:lnTo>
                    <a:pt x="17" y="20"/>
                  </a:lnTo>
                  <a:lnTo>
                    <a:pt x="18" y="18"/>
                  </a:lnTo>
                  <a:lnTo>
                    <a:pt x="20" y="15"/>
                  </a:lnTo>
                  <a:lnTo>
                    <a:pt x="21" y="15"/>
                  </a:lnTo>
                  <a:lnTo>
                    <a:pt x="20" y="20"/>
                  </a:lnTo>
                  <a:lnTo>
                    <a:pt x="17" y="22"/>
                  </a:lnTo>
                  <a:lnTo>
                    <a:pt x="14" y="25"/>
                  </a:lnTo>
                  <a:lnTo>
                    <a:pt x="10" y="27"/>
                  </a:lnTo>
                  <a:lnTo>
                    <a:pt x="6" y="25"/>
                  </a:lnTo>
                  <a:lnTo>
                    <a:pt x="3" y="22"/>
                  </a:lnTo>
                  <a:lnTo>
                    <a:pt x="0" y="18"/>
                  </a:lnTo>
                  <a:lnTo>
                    <a:pt x="0" y="13"/>
                  </a:lnTo>
                  <a:lnTo>
                    <a:pt x="0" y="10"/>
                  </a:lnTo>
                  <a:lnTo>
                    <a:pt x="1" y="6"/>
                  </a:lnTo>
                  <a:lnTo>
                    <a:pt x="3" y="3"/>
                  </a:lnTo>
                  <a:lnTo>
                    <a:pt x="7" y="0"/>
                  </a:lnTo>
                  <a:lnTo>
                    <a:pt x="11" y="0"/>
                  </a:lnTo>
                  <a:lnTo>
                    <a:pt x="15" y="0"/>
                  </a:lnTo>
                  <a:lnTo>
                    <a:pt x="18" y="3"/>
                  </a:lnTo>
                  <a:lnTo>
                    <a:pt x="20" y="6"/>
                  </a:lnTo>
                  <a:lnTo>
                    <a:pt x="21" y="10"/>
                  </a:lnTo>
                  <a:lnTo>
                    <a:pt x="4" y="10"/>
                  </a:lnTo>
                  <a:close/>
                  <a:moveTo>
                    <a:pt x="4" y="8"/>
                  </a:moveTo>
                  <a:lnTo>
                    <a:pt x="15" y="8"/>
                  </a:lnTo>
                  <a:lnTo>
                    <a:pt x="14" y="6"/>
                  </a:lnTo>
                  <a:lnTo>
                    <a:pt x="14" y="4"/>
                  </a:lnTo>
                  <a:lnTo>
                    <a:pt x="14" y="3"/>
                  </a:lnTo>
                  <a:lnTo>
                    <a:pt x="13" y="3"/>
                  </a:lnTo>
                  <a:lnTo>
                    <a:pt x="11" y="1"/>
                  </a:lnTo>
                  <a:lnTo>
                    <a:pt x="10" y="1"/>
                  </a:lnTo>
                  <a:lnTo>
                    <a:pt x="7" y="1"/>
                  </a:lnTo>
                  <a:lnTo>
                    <a:pt x="6" y="3"/>
                  </a:lnTo>
                  <a:lnTo>
                    <a:pt x="4" y="6"/>
                  </a:lnTo>
                  <a:lnTo>
                    <a:pt x="4" y="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40" name="Freeform 36"/>
            <p:cNvSpPr>
              <a:spLocks/>
            </p:cNvSpPr>
            <p:nvPr/>
          </p:nvSpPr>
          <p:spPr bwMode="auto">
            <a:xfrm>
              <a:off x="3336" y="2105"/>
              <a:ext cx="18" cy="25"/>
            </a:xfrm>
            <a:custGeom>
              <a:avLst/>
              <a:gdLst/>
              <a:ahLst/>
              <a:cxnLst>
                <a:cxn ang="0">
                  <a:pos x="8" y="0"/>
                </a:cxn>
                <a:cxn ang="0">
                  <a:pos x="8" y="6"/>
                </a:cxn>
                <a:cxn ang="0">
                  <a:pos x="10" y="3"/>
                </a:cxn>
                <a:cxn ang="0">
                  <a:pos x="13" y="0"/>
                </a:cxn>
                <a:cxn ang="0">
                  <a:pos x="14" y="0"/>
                </a:cxn>
                <a:cxn ang="0">
                  <a:pos x="15" y="0"/>
                </a:cxn>
                <a:cxn ang="0">
                  <a:pos x="17" y="1"/>
                </a:cxn>
                <a:cxn ang="0">
                  <a:pos x="17" y="1"/>
                </a:cxn>
                <a:cxn ang="0">
                  <a:pos x="18" y="3"/>
                </a:cxn>
                <a:cxn ang="0">
                  <a:pos x="18" y="4"/>
                </a:cxn>
                <a:cxn ang="0">
                  <a:pos x="17" y="6"/>
                </a:cxn>
                <a:cxn ang="0">
                  <a:pos x="17" y="6"/>
                </a:cxn>
                <a:cxn ang="0">
                  <a:pos x="15" y="6"/>
                </a:cxn>
                <a:cxn ang="0">
                  <a:pos x="14" y="6"/>
                </a:cxn>
                <a:cxn ang="0">
                  <a:pos x="14" y="6"/>
                </a:cxn>
                <a:cxn ang="0">
                  <a:pos x="13" y="4"/>
                </a:cxn>
                <a:cxn ang="0">
                  <a:pos x="11" y="4"/>
                </a:cxn>
                <a:cxn ang="0">
                  <a:pos x="11" y="4"/>
                </a:cxn>
                <a:cxn ang="0">
                  <a:pos x="10" y="4"/>
                </a:cxn>
                <a:cxn ang="0">
                  <a:pos x="10" y="6"/>
                </a:cxn>
                <a:cxn ang="0">
                  <a:pos x="8" y="8"/>
                </a:cxn>
                <a:cxn ang="0">
                  <a:pos x="8" y="20"/>
                </a:cxn>
                <a:cxn ang="0">
                  <a:pos x="8" y="21"/>
                </a:cxn>
                <a:cxn ang="0">
                  <a:pos x="8" y="22"/>
                </a:cxn>
                <a:cxn ang="0">
                  <a:pos x="8" y="24"/>
                </a:cxn>
                <a:cxn ang="0">
                  <a:pos x="10" y="24"/>
                </a:cxn>
                <a:cxn ang="0">
                  <a:pos x="11" y="25"/>
                </a:cxn>
                <a:cxn ang="0">
                  <a:pos x="13" y="25"/>
                </a:cxn>
                <a:cxn ang="0">
                  <a:pos x="13" y="25"/>
                </a:cxn>
                <a:cxn ang="0">
                  <a:pos x="0" y="25"/>
                </a:cxn>
                <a:cxn ang="0">
                  <a:pos x="0" y="25"/>
                </a:cxn>
                <a:cxn ang="0">
                  <a:pos x="1" y="25"/>
                </a:cxn>
                <a:cxn ang="0">
                  <a:pos x="3" y="24"/>
                </a:cxn>
                <a:cxn ang="0">
                  <a:pos x="3" y="24"/>
                </a:cxn>
                <a:cxn ang="0">
                  <a:pos x="3" y="22"/>
                </a:cxn>
                <a:cxn ang="0">
                  <a:pos x="3" y="21"/>
                </a:cxn>
                <a:cxn ang="0">
                  <a:pos x="3" y="20"/>
                </a:cxn>
                <a:cxn ang="0">
                  <a:pos x="3" y="10"/>
                </a:cxn>
                <a:cxn ang="0">
                  <a:pos x="3" y="7"/>
                </a:cxn>
                <a:cxn ang="0">
                  <a:pos x="3" y="4"/>
                </a:cxn>
                <a:cxn ang="0">
                  <a:pos x="3" y="4"/>
                </a:cxn>
                <a:cxn ang="0">
                  <a:pos x="3" y="3"/>
                </a:cxn>
                <a:cxn ang="0">
                  <a:pos x="1" y="3"/>
                </a:cxn>
                <a:cxn ang="0">
                  <a:pos x="1" y="3"/>
                </a:cxn>
                <a:cxn ang="0">
                  <a:pos x="1" y="3"/>
                </a:cxn>
                <a:cxn ang="0">
                  <a:pos x="0" y="3"/>
                </a:cxn>
                <a:cxn ang="0">
                  <a:pos x="0" y="3"/>
                </a:cxn>
                <a:cxn ang="0">
                  <a:pos x="7" y="0"/>
                </a:cxn>
                <a:cxn ang="0">
                  <a:pos x="8" y="0"/>
                </a:cxn>
              </a:cxnLst>
              <a:rect l="0" t="0" r="r" b="b"/>
              <a:pathLst>
                <a:path w="18" h="25">
                  <a:moveTo>
                    <a:pt x="8" y="0"/>
                  </a:moveTo>
                  <a:lnTo>
                    <a:pt x="8" y="6"/>
                  </a:lnTo>
                  <a:lnTo>
                    <a:pt x="10" y="3"/>
                  </a:lnTo>
                  <a:lnTo>
                    <a:pt x="13" y="0"/>
                  </a:lnTo>
                  <a:lnTo>
                    <a:pt x="14" y="0"/>
                  </a:lnTo>
                  <a:lnTo>
                    <a:pt x="15" y="0"/>
                  </a:lnTo>
                  <a:lnTo>
                    <a:pt x="17" y="1"/>
                  </a:lnTo>
                  <a:lnTo>
                    <a:pt x="17" y="1"/>
                  </a:lnTo>
                  <a:lnTo>
                    <a:pt x="18" y="3"/>
                  </a:lnTo>
                  <a:lnTo>
                    <a:pt x="18" y="4"/>
                  </a:lnTo>
                  <a:lnTo>
                    <a:pt x="17" y="6"/>
                  </a:lnTo>
                  <a:lnTo>
                    <a:pt x="17" y="6"/>
                  </a:lnTo>
                  <a:lnTo>
                    <a:pt x="15" y="6"/>
                  </a:lnTo>
                  <a:lnTo>
                    <a:pt x="14" y="6"/>
                  </a:lnTo>
                  <a:lnTo>
                    <a:pt x="14" y="6"/>
                  </a:lnTo>
                  <a:lnTo>
                    <a:pt x="13" y="4"/>
                  </a:lnTo>
                  <a:lnTo>
                    <a:pt x="11" y="4"/>
                  </a:lnTo>
                  <a:lnTo>
                    <a:pt x="11" y="4"/>
                  </a:lnTo>
                  <a:lnTo>
                    <a:pt x="10" y="4"/>
                  </a:lnTo>
                  <a:lnTo>
                    <a:pt x="10" y="6"/>
                  </a:lnTo>
                  <a:lnTo>
                    <a:pt x="8" y="8"/>
                  </a:lnTo>
                  <a:lnTo>
                    <a:pt x="8" y="20"/>
                  </a:lnTo>
                  <a:lnTo>
                    <a:pt x="8" y="21"/>
                  </a:lnTo>
                  <a:lnTo>
                    <a:pt x="8" y="22"/>
                  </a:lnTo>
                  <a:lnTo>
                    <a:pt x="8" y="24"/>
                  </a:lnTo>
                  <a:lnTo>
                    <a:pt x="10" y="24"/>
                  </a:lnTo>
                  <a:lnTo>
                    <a:pt x="11" y="25"/>
                  </a:lnTo>
                  <a:lnTo>
                    <a:pt x="13" y="25"/>
                  </a:lnTo>
                  <a:lnTo>
                    <a:pt x="13" y="25"/>
                  </a:lnTo>
                  <a:lnTo>
                    <a:pt x="0" y="25"/>
                  </a:lnTo>
                  <a:lnTo>
                    <a:pt x="0" y="25"/>
                  </a:lnTo>
                  <a:lnTo>
                    <a:pt x="1" y="25"/>
                  </a:lnTo>
                  <a:lnTo>
                    <a:pt x="3" y="24"/>
                  </a:lnTo>
                  <a:lnTo>
                    <a:pt x="3" y="24"/>
                  </a:lnTo>
                  <a:lnTo>
                    <a:pt x="3" y="22"/>
                  </a:lnTo>
                  <a:lnTo>
                    <a:pt x="3" y="21"/>
                  </a:lnTo>
                  <a:lnTo>
                    <a:pt x="3" y="20"/>
                  </a:lnTo>
                  <a:lnTo>
                    <a:pt x="3" y="10"/>
                  </a:lnTo>
                  <a:lnTo>
                    <a:pt x="3" y="7"/>
                  </a:lnTo>
                  <a:lnTo>
                    <a:pt x="3" y="4"/>
                  </a:lnTo>
                  <a:lnTo>
                    <a:pt x="3" y="4"/>
                  </a:lnTo>
                  <a:lnTo>
                    <a:pt x="3" y="3"/>
                  </a:lnTo>
                  <a:lnTo>
                    <a:pt x="1" y="3"/>
                  </a:lnTo>
                  <a:lnTo>
                    <a:pt x="1" y="3"/>
                  </a:lnTo>
                  <a:lnTo>
                    <a:pt x="1" y="3"/>
                  </a:lnTo>
                  <a:lnTo>
                    <a:pt x="0" y="3"/>
                  </a:lnTo>
                  <a:lnTo>
                    <a:pt x="0" y="3"/>
                  </a:lnTo>
                  <a:lnTo>
                    <a:pt x="7" y="0"/>
                  </a:lnTo>
                  <a:lnTo>
                    <a:pt x="8"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41" name="Freeform 37"/>
            <p:cNvSpPr>
              <a:spLocks/>
            </p:cNvSpPr>
            <p:nvPr/>
          </p:nvSpPr>
          <p:spPr bwMode="auto">
            <a:xfrm>
              <a:off x="2399" y="2160"/>
              <a:ext cx="34" cy="38"/>
            </a:xfrm>
            <a:custGeom>
              <a:avLst/>
              <a:gdLst/>
              <a:ahLst/>
              <a:cxnLst>
                <a:cxn ang="0">
                  <a:pos x="1" y="38"/>
                </a:cxn>
                <a:cxn ang="0">
                  <a:pos x="4" y="7"/>
                </a:cxn>
                <a:cxn ang="0">
                  <a:pos x="5" y="5"/>
                </a:cxn>
                <a:cxn ang="0">
                  <a:pos x="5" y="4"/>
                </a:cxn>
                <a:cxn ang="0">
                  <a:pos x="4" y="2"/>
                </a:cxn>
                <a:cxn ang="0">
                  <a:pos x="4" y="1"/>
                </a:cxn>
                <a:cxn ang="0">
                  <a:pos x="3" y="1"/>
                </a:cxn>
                <a:cxn ang="0">
                  <a:pos x="1" y="1"/>
                </a:cxn>
                <a:cxn ang="0">
                  <a:pos x="0" y="1"/>
                </a:cxn>
                <a:cxn ang="0">
                  <a:pos x="0" y="0"/>
                </a:cxn>
                <a:cxn ang="0">
                  <a:pos x="15" y="0"/>
                </a:cxn>
                <a:cxn ang="0">
                  <a:pos x="15" y="1"/>
                </a:cxn>
                <a:cxn ang="0">
                  <a:pos x="13" y="1"/>
                </a:cxn>
                <a:cxn ang="0">
                  <a:pos x="11" y="1"/>
                </a:cxn>
                <a:cxn ang="0">
                  <a:pos x="11" y="2"/>
                </a:cxn>
                <a:cxn ang="0">
                  <a:pos x="10" y="2"/>
                </a:cxn>
                <a:cxn ang="0">
                  <a:pos x="10" y="4"/>
                </a:cxn>
                <a:cxn ang="0">
                  <a:pos x="10" y="7"/>
                </a:cxn>
                <a:cxn ang="0">
                  <a:pos x="7" y="29"/>
                </a:cxn>
                <a:cxn ang="0">
                  <a:pos x="22" y="10"/>
                </a:cxn>
                <a:cxn ang="0">
                  <a:pos x="24" y="7"/>
                </a:cxn>
                <a:cxn ang="0">
                  <a:pos x="25" y="4"/>
                </a:cxn>
                <a:cxn ang="0">
                  <a:pos x="25" y="4"/>
                </a:cxn>
                <a:cxn ang="0">
                  <a:pos x="25" y="2"/>
                </a:cxn>
                <a:cxn ang="0">
                  <a:pos x="25" y="2"/>
                </a:cxn>
                <a:cxn ang="0">
                  <a:pos x="25" y="1"/>
                </a:cxn>
                <a:cxn ang="0">
                  <a:pos x="24" y="1"/>
                </a:cxn>
                <a:cxn ang="0">
                  <a:pos x="22" y="1"/>
                </a:cxn>
                <a:cxn ang="0">
                  <a:pos x="22" y="0"/>
                </a:cxn>
                <a:cxn ang="0">
                  <a:pos x="34" y="0"/>
                </a:cxn>
                <a:cxn ang="0">
                  <a:pos x="34" y="1"/>
                </a:cxn>
                <a:cxn ang="0">
                  <a:pos x="32" y="1"/>
                </a:cxn>
                <a:cxn ang="0">
                  <a:pos x="31" y="1"/>
                </a:cxn>
                <a:cxn ang="0">
                  <a:pos x="29" y="2"/>
                </a:cxn>
                <a:cxn ang="0">
                  <a:pos x="28" y="4"/>
                </a:cxn>
                <a:cxn ang="0">
                  <a:pos x="27" y="5"/>
                </a:cxn>
                <a:cxn ang="0">
                  <a:pos x="24" y="10"/>
                </a:cxn>
                <a:cxn ang="0">
                  <a:pos x="3" y="38"/>
                </a:cxn>
                <a:cxn ang="0">
                  <a:pos x="1" y="38"/>
                </a:cxn>
              </a:cxnLst>
              <a:rect l="0" t="0" r="r" b="b"/>
              <a:pathLst>
                <a:path w="34" h="38">
                  <a:moveTo>
                    <a:pt x="1" y="38"/>
                  </a:moveTo>
                  <a:lnTo>
                    <a:pt x="4" y="7"/>
                  </a:lnTo>
                  <a:lnTo>
                    <a:pt x="5" y="5"/>
                  </a:lnTo>
                  <a:lnTo>
                    <a:pt x="5" y="4"/>
                  </a:lnTo>
                  <a:lnTo>
                    <a:pt x="4" y="2"/>
                  </a:lnTo>
                  <a:lnTo>
                    <a:pt x="4" y="1"/>
                  </a:lnTo>
                  <a:lnTo>
                    <a:pt x="3" y="1"/>
                  </a:lnTo>
                  <a:lnTo>
                    <a:pt x="1" y="1"/>
                  </a:lnTo>
                  <a:lnTo>
                    <a:pt x="0" y="1"/>
                  </a:lnTo>
                  <a:lnTo>
                    <a:pt x="0" y="0"/>
                  </a:lnTo>
                  <a:lnTo>
                    <a:pt x="15" y="0"/>
                  </a:lnTo>
                  <a:lnTo>
                    <a:pt x="15" y="1"/>
                  </a:lnTo>
                  <a:lnTo>
                    <a:pt x="13" y="1"/>
                  </a:lnTo>
                  <a:lnTo>
                    <a:pt x="11" y="1"/>
                  </a:lnTo>
                  <a:lnTo>
                    <a:pt x="11" y="2"/>
                  </a:lnTo>
                  <a:lnTo>
                    <a:pt x="10" y="2"/>
                  </a:lnTo>
                  <a:lnTo>
                    <a:pt x="10" y="4"/>
                  </a:lnTo>
                  <a:lnTo>
                    <a:pt x="10" y="7"/>
                  </a:lnTo>
                  <a:lnTo>
                    <a:pt x="7" y="29"/>
                  </a:lnTo>
                  <a:lnTo>
                    <a:pt x="22" y="10"/>
                  </a:lnTo>
                  <a:lnTo>
                    <a:pt x="24" y="7"/>
                  </a:lnTo>
                  <a:lnTo>
                    <a:pt x="25" y="4"/>
                  </a:lnTo>
                  <a:lnTo>
                    <a:pt x="25" y="4"/>
                  </a:lnTo>
                  <a:lnTo>
                    <a:pt x="25" y="2"/>
                  </a:lnTo>
                  <a:lnTo>
                    <a:pt x="25" y="2"/>
                  </a:lnTo>
                  <a:lnTo>
                    <a:pt x="25" y="1"/>
                  </a:lnTo>
                  <a:lnTo>
                    <a:pt x="24" y="1"/>
                  </a:lnTo>
                  <a:lnTo>
                    <a:pt x="22" y="1"/>
                  </a:lnTo>
                  <a:lnTo>
                    <a:pt x="22" y="0"/>
                  </a:lnTo>
                  <a:lnTo>
                    <a:pt x="34" y="0"/>
                  </a:lnTo>
                  <a:lnTo>
                    <a:pt x="34" y="1"/>
                  </a:lnTo>
                  <a:lnTo>
                    <a:pt x="32" y="1"/>
                  </a:lnTo>
                  <a:lnTo>
                    <a:pt x="31" y="1"/>
                  </a:lnTo>
                  <a:lnTo>
                    <a:pt x="29" y="2"/>
                  </a:lnTo>
                  <a:lnTo>
                    <a:pt x="28" y="4"/>
                  </a:lnTo>
                  <a:lnTo>
                    <a:pt x="27" y="5"/>
                  </a:lnTo>
                  <a:lnTo>
                    <a:pt x="24" y="10"/>
                  </a:lnTo>
                  <a:lnTo>
                    <a:pt x="3" y="38"/>
                  </a:lnTo>
                  <a:lnTo>
                    <a:pt x="1" y="3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42" name="Freeform 38"/>
            <p:cNvSpPr>
              <a:spLocks noEditPoints="1"/>
            </p:cNvSpPr>
            <p:nvPr/>
          </p:nvSpPr>
          <p:spPr bwMode="auto">
            <a:xfrm>
              <a:off x="2426" y="2160"/>
              <a:ext cx="35" cy="38"/>
            </a:xfrm>
            <a:custGeom>
              <a:avLst/>
              <a:gdLst/>
              <a:ahLst/>
              <a:cxnLst>
                <a:cxn ang="0">
                  <a:pos x="9" y="0"/>
                </a:cxn>
                <a:cxn ang="0">
                  <a:pos x="23" y="0"/>
                </a:cxn>
                <a:cxn ang="0">
                  <a:pos x="28" y="0"/>
                </a:cxn>
                <a:cxn ang="0">
                  <a:pos x="32" y="2"/>
                </a:cxn>
                <a:cxn ang="0">
                  <a:pos x="33" y="5"/>
                </a:cxn>
                <a:cxn ang="0">
                  <a:pos x="35" y="8"/>
                </a:cxn>
                <a:cxn ang="0">
                  <a:pos x="33" y="11"/>
                </a:cxn>
                <a:cxn ang="0">
                  <a:pos x="33" y="14"/>
                </a:cxn>
                <a:cxn ang="0">
                  <a:pos x="30" y="15"/>
                </a:cxn>
                <a:cxn ang="0">
                  <a:pos x="28" y="18"/>
                </a:cxn>
                <a:cxn ang="0">
                  <a:pos x="25" y="18"/>
                </a:cxn>
                <a:cxn ang="0">
                  <a:pos x="21" y="19"/>
                </a:cxn>
                <a:cxn ang="0">
                  <a:pos x="18" y="19"/>
                </a:cxn>
                <a:cxn ang="0">
                  <a:pos x="15" y="19"/>
                </a:cxn>
                <a:cxn ang="0">
                  <a:pos x="12" y="29"/>
                </a:cxn>
                <a:cxn ang="0">
                  <a:pos x="11" y="32"/>
                </a:cxn>
                <a:cxn ang="0">
                  <a:pos x="11" y="33"/>
                </a:cxn>
                <a:cxn ang="0">
                  <a:pos x="11" y="35"/>
                </a:cxn>
                <a:cxn ang="0">
                  <a:pos x="11" y="35"/>
                </a:cxn>
                <a:cxn ang="0">
                  <a:pos x="12" y="36"/>
                </a:cxn>
                <a:cxn ang="0">
                  <a:pos x="15" y="36"/>
                </a:cxn>
                <a:cxn ang="0">
                  <a:pos x="15" y="38"/>
                </a:cxn>
                <a:cxn ang="0">
                  <a:pos x="0" y="38"/>
                </a:cxn>
                <a:cxn ang="0">
                  <a:pos x="0" y="36"/>
                </a:cxn>
                <a:cxn ang="0">
                  <a:pos x="2" y="36"/>
                </a:cxn>
                <a:cxn ang="0">
                  <a:pos x="4" y="35"/>
                </a:cxn>
                <a:cxn ang="0">
                  <a:pos x="5" y="33"/>
                </a:cxn>
                <a:cxn ang="0">
                  <a:pos x="7" y="29"/>
                </a:cxn>
                <a:cxn ang="0">
                  <a:pos x="12" y="8"/>
                </a:cxn>
                <a:cxn ang="0">
                  <a:pos x="14" y="5"/>
                </a:cxn>
                <a:cxn ang="0">
                  <a:pos x="14" y="2"/>
                </a:cxn>
                <a:cxn ang="0">
                  <a:pos x="14" y="2"/>
                </a:cxn>
                <a:cxn ang="0">
                  <a:pos x="14" y="1"/>
                </a:cxn>
                <a:cxn ang="0">
                  <a:pos x="12" y="1"/>
                </a:cxn>
                <a:cxn ang="0">
                  <a:pos x="9" y="1"/>
                </a:cxn>
                <a:cxn ang="0">
                  <a:pos x="9" y="0"/>
                </a:cxn>
                <a:cxn ang="0">
                  <a:pos x="15" y="18"/>
                </a:cxn>
                <a:cxn ang="0">
                  <a:pos x="18" y="18"/>
                </a:cxn>
                <a:cxn ang="0">
                  <a:pos x="19" y="18"/>
                </a:cxn>
                <a:cxn ang="0">
                  <a:pos x="22" y="18"/>
                </a:cxn>
                <a:cxn ang="0">
                  <a:pos x="25" y="17"/>
                </a:cxn>
                <a:cxn ang="0">
                  <a:pos x="26" y="15"/>
                </a:cxn>
                <a:cxn ang="0">
                  <a:pos x="28" y="12"/>
                </a:cxn>
                <a:cxn ang="0">
                  <a:pos x="29" y="10"/>
                </a:cxn>
                <a:cxn ang="0">
                  <a:pos x="29" y="8"/>
                </a:cxn>
                <a:cxn ang="0">
                  <a:pos x="29" y="5"/>
                </a:cxn>
                <a:cxn ang="0">
                  <a:pos x="28" y="2"/>
                </a:cxn>
                <a:cxn ang="0">
                  <a:pos x="26" y="2"/>
                </a:cxn>
                <a:cxn ang="0">
                  <a:pos x="23" y="1"/>
                </a:cxn>
                <a:cxn ang="0">
                  <a:pos x="22" y="1"/>
                </a:cxn>
                <a:cxn ang="0">
                  <a:pos x="19" y="2"/>
                </a:cxn>
                <a:cxn ang="0">
                  <a:pos x="15" y="18"/>
                </a:cxn>
              </a:cxnLst>
              <a:rect l="0" t="0" r="r" b="b"/>
              <a:pathLst>
                <a:path w="35" h="38">
                  <a:moveTo>
                    <a:pt x="9" y="0"/>
                  </a:moveTo>
                  <a:lnTo>
                    <a:pt x="23" y="0"/>
                  </a:lnTo>
                  <a:lnTo>
                    <a:pt x="28" y="0"/>
                  </a:lnTo>
                  <a:lnTo>
                    <a:pt x="32" y="2"/>
                  </a:lnTo>
                  <a:lnTo>
                    <a:pt x="33" y="5"/>
                  </a:lnTo>
                  <a:lnTo>
                    <a:pt x="35" y="8"/>
                  </a:lnTo>
                  <a:lnTo>
                    <a:pt x="33" y="11"/>
                  </a:lnTo>
                  <a:lnTo>
                    <a:pt x="33" y="14"/>
                  </a:lnTo>
                  <a:lnTo>
                    <a:pt x="30" y="15"/>
                  </a:lnTo>
                  <a:lnTo>
                    <a:pt x="28" y="18"/>
                  </a:lnTo>
                  <a:lnTo>
                    <a:pt x="25" y="18"/>
                  </a:lnTo>
                  <a:lnTo>
                    <a:pt x="21" y="19"/>
                  </a:lnTo>
                  <a:lnTo>
                    <a:pt x="18" y="19"/>
                  </a:lnTo>
                  <a:lnTo>
                    <a:pt x="15" y="19"/>
                  </a:lnTo>
                  <a:lnTo>
                    <a:pt x="12" y="29"/>
                  </a:lnTo>
                  <a:lnTo>
                    <a:pt x="11" y="32"/>
                  </a:lnTo>
                  <a:lnTo>
                    <a:pt x="11" y="33"/>
                  </a:lnTo>
                  <a:lnTo>
                    <a:pt x="11" y="35"/>
                  </a:lnTo>
                  <a:lnTo>
                    <a:pt x="11" y="35"/>
                  </a:lnTo>
                  <a:lnTo>
                    <a:pt x="12" y="36"/>
                  </a:lnTo>
                  <a:lnTo>
                    <a:pt x="15" y="36"/>
                  </a:lnTo>
                  <a:lnTo>
                    <a:pt x="15" y="38"/>
                  </a:lnTo>
                  <a:lnTo>
                    <a:pt x="0" y="38"/>
                  </a:lnTo>
                  <a:lnTo>
                    <a:pt x="0" y="36"/>
                  </a:lnTo>
                  <a:lnTo>
                    <a:pt x="2" y="36"/>
                  </a:lnTo>
                  <a:lnTo>
                    <a:pt x="4" y="35"/>
                  </a:lnTo>
                  <a:lnTo>
                    <a:pt x="5" y="33"/>
                  </a:lnTo>
                  <a:lnTo>
                    <a:pt x="7" y="29"/>
                  </a:lnTo>
                  <a:lnTo>
                    <a:pt x="12" y="8"/>
                  </a:lnTo>
                  <a:lnTo>
                    <a:pt x="14" y="5"/>
                  </a:lnTo>
                  <a:lnTo>
                    <a:pt x="14" y="2"/>
                  </a:lnTo>
                  <a:lnTo>
                    <a:pt x="14" y="2"/>
                  </a:lnTo>
                  <a:lnTo>
                    <a:pt x="14" y="1"/>
                  </a:lnTo>
                  <a:lnTo>
                    <a:pt x="12" y="1"/>
                  </a:lnTo>
                  <a:lnTo>
                    <a:pt x="9" y="1"/>
                  </a:lnTo>
                  <a:lnTo>
                    <a:pt x="9" y="0"/>
                  </a:lnTo>
                  <a:close/>
                  <a:moveTo>
                    <a:pt x="15" y="18"/>
                  </a:moveTo>
                  <a:lnTo>
                    <a:pt x="18" y="18"/>
                  </a:lnTo>
                  <a:lnTo>
                    <a:pt x="19" y="18"/>
                  </a:lnTo>
                  <a:lnTo>
                    <a:pt x="22" y="18"/>
                  </a:lnTo>
                  <a:lnTo>
                    <a:pt x="25" y="17"/>
                  </a:lnTo>
                  <a:lnTo>
                    <a:pt x="26" y="15"/>
                  </a:lnTo>
                  <a:lnTo>
                    <a:pt x="28" y="12"/>
                  </a:lnTo>
                  <a:lnTo>
                    <a:pt x="29" y="10"/>
                  </a:lnTo>
                  <a:lnTo>
                    <a:pt x="29" y="8"/>
                  </a:lnTo>
                  <a:lnTo>
                    <a:pt x="29" y="5"/>
                  </a:lnTo>
                  <a:lnTo>
                    <a:pt x="28" y="2"/>
                  </a:lnTo>
                  <a:lnTo>
                    <a:pt x="26" y="2"/>
                  </a:lnTo>
                  <a:lnTo>
                    <a:pt x="23" y="1"/>
                  </a:lnTo>
                  <a:lnTo>
                    <a:pt x="22" y="1"/>
                  </a:lnTo>
                  <a:lnTo>
                    <a:pt x="19" y="2"/>
                  </a:lnTo>
                  <a:lnTo>
                    <a:pt x="15"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743" name="Picture 39"/>
            <p:cNvPicPr>
              <a:picLocks noChangeAspect="1" noChangeArrowheads="1"/>
            </p:cNvPicPr>
            <p:nvPr/>
          </p:nvPicPr>
          <p:blipFill>
            <a:blip r:embed="rId3"/>
            <a:srcRect/>
            <a:stretch>
              <a:fillRect/>
            </a:stretch>
          </p:blipFill>
          <p:spPr bwMode="auto">
            <a:xfrm>
              <a:off x="2489" y="2170"/>
              <a:ext cx="47" cy="29"/>
            </a:xfrm>
            <a:prstGeom prst="rect">
              <a:avLst/>
            </a:prstGeom>
            <a:noFill/>
            <a:ln w="9525">
              <a:noFill/>
              <a:miter lim="800000"/>
              <a:headEnd/>
              <a:tailEnd/>
            </a:ln>
          </p:spPr>
        </p:pic>
        <p:pic>
          <p:nvPicPr>
            <p:cNvPr id="1480744" name="Picture 40"/>
            <p:cNvPicPr>
              <a:picLocks noChangeAspect="1" noChangeArrowheads="1"/>
            </p:cNvPicPr>
            <p:nvPr/>
          </p:nvPicPr>
          <p:blipFill>
            <a:blip r:embed="rId4"/>
            <a:srcRect/>
            <a:stretch>
              <a:fillRect/>
            </a:stretch>
          </p:blipFill>
          <p:spPr bwMode="auto">
            <a:xfrm>
              <a:off x="2489" y="2170"/>
              <a:ext cx="47" cy="29"/>
            </a:xfrm>
            <a:prstGeom prst="rect">
              <a:avLst/>
            </a:prstGeom>
            <a:noFill/>
            <a:ln w="9525">
              <a:noFill/>
              <a:miter lim="800000"/>
              <a:headEnd/>
              <a:tailEnd/>
            </a:ln>
          </p:spPr>
        </p:pic>
        <p:sp>
          <p:nvSpPr>
            <p:cNvPr id="1480745" name="Freeform 41"/>
            <p:cNvSpPr>
              <a:spLocks/>
            </p:cNvSpPr>
            <p:nvPr/>
          </p:nvSpPr>
          <p:spPr bwMode="auto">
            <a:xfrm>
              <a:off x="2574" y="2160"/>
              <a:ext cx="32" cy="38"/>
            </a:xfrm>
            <a:custGeom>
              <a:avLst/>
              <a:gdLst/>
              <a:ahLst/>
              <a:cxnLst>
                <a:cxn ang="0">
                  <a:pos x="2" y="38"/>
                </a:cxn>
                <a:cxn ang="0">
                  <a:pos x="4" y="7"/>
                </a:cxn>
                <a:cxn ang="0">
                  <a:pos x="4" y="5"/>
                </a:cxn>
                <a:cxn ang="0">
                  <a:pos x="4" y="4"/>
                </a:cxn>
                <a:cxn ang="0">
                  <a:pos x="4" y="2"/>
                </a:cxn>
                <a:cxn ang="0">
                  <a:pos x="3" y="1"/>
                </a:cxn>
                <a:cxn ang="0">
                  <a:pos x="3" y="1"/>
                </a:cxn>
                <a:cxn ang="0">
                  <a:pos x="0" y="1"/>
                </a:cxn>
                <a:cxn ang="0">
                  <a:pos x="0" y="1"/>
                </a:cxn>
                <a:cxn ang="0">
                  <a:pos x="0" y="0"/>
                </a:cxn>
                <a:cxn ang="0">
                  <a:pos x="14" y="0"/>
                </a:cxn>
                <a:cxn ang="0">
                  <a:pos x="14" y="1"/>
                </a:cxn>
                <a:cxn ang="0">
                  <a:pos x="13" y="1"/>
                </a:cxn>
                <a:cxn ang="0">
                  <a:pos x="11" y="1"/>
                </a:cxn>
                <a:cxn ang="0">
                  <a:pos x="10" y="2"/>
                </a:cxn>
                <a:cxn ang="0">
                  <a:pos x="10" y="2"/>
                </a:cxn>
                <a:cxn ang="0">
                  <a:pos x="10" y="4"/>
                </a:cxn>
                <a:cxn ang="0">
                  <a:pos x="9" y="7"/>
                </a:cxn>
                <a:cxn ang="0">
                  <a:pos x="7" y="29"/>
                </a:cxn>
                <a:cxn ang="0">
                  <a:pos x="21" y="10"/>
                </a:cxn>
                <a:cxn ang="0">
                  <a:pos x="23" y="7"/>
                </a:cxn>
                <a:cxn ang="0">
                  <a:pos x="24" y="4"/>
                </a:cxn>
                <a:cxn ang="0">
                  <a:pos x="24" y="4"/>
                </a:cxn>
                <a:cxn ang="0">
                  <a:pos x="24" y="2"/>
                </a:cxn>
                <a:cxn ang="0">
                  <a:pos x="24" y="2"/>
                </a:cxn>
                <a:cxn ang="0">
                  <a:pos x="24" y="1"/>
                </a:cxn>
                <a:cxn ang="0">
                  <a:pos x="23" y="1"/>
                </a:cxn>
                <a:cxn ang="0">
                  <a:pos x="21" y="1"/>
                </a:cxn>
                <a:cxn ang="0">
                  <a:pos x="23" y="0"/>
                </a:cxn>
                <a:cxn ang="0">
                  <a:pos x="32" y="0"/>
                </a:cxn>
                <a:cxn ang="0">
                  <a:pos x="32" y="1"/>
                </a:cxn>
                <a:cxn ang="0">
                  <a:pos x="31" y="1"/>
                </a:cxn>
                <a:cxn ang="0">
                  <a:pos x="31" y="1"/>
                </a:cxn>
                <a:cxn ang="0">
                  <a:pos x="30" y="2"/>
                </a:cxn>
                <a:cxn ang="0">
                  <a:pos x="28" y="4"/>
                </a:cxn>
                <a:cxn ang="0">
                  <a:pos x="25" y="5"/>
                </a:cxn>
                <a:cxn ang="0">
                  <a:pos x="23" y="10"/>
                </a:cxn>
                <a:cxn ang="0">
                  <a:pos x="3" y="38"/>
                </a:cxn>
                <a:cxn ang="0">
                  <a:pos x="2" y="38"/>
                </a:cxn>
              </a:cxnLst>
              <a:rect l="0" t="0" r="r" b="b"/>
              <a:pathLst>
                <a:path w="32" h="38">
                  <a:moveTo>
                    <a:pt x="2" y="38"/>
                  </a:moveTo>
                  <a:lnTo>
                    <a:pt x="4" y="7"/>
                  </a:lnTo>
                  <a:lnTo>
                    <a:pt x="4" y="5"/>
                  </a:lnTo>
                  <a:lnTo>
                    <a:pt x="4" y="4"/>
                  </a:lnTo>
                  <a:lnTo>
                    <a:pt x="4" y="2"/>
                  </a:lnTo>
                  <a:lnTo>
                    <a:pt x="3" y="1"/>
                  </a:lnTo>
                  <a:lnTo>
                    <a:pt x="3" y="1"/>
                  </a:lnTo>
                  <a:lnTo>
                    <a:pt x="0" y="1"/>
                  </a:lnTo>
                  <a:lnTo>
                    <a:pt x="0" y="1"/>
                  </a:lnTo>
                  <a:lnTo>
                    <a:pt x="0" y="0"/>
                  </a:lnTo>
                  <a:lnTo>
                    <a:pt x="14" y="0"/>
                  </a:lnTo>
                  <a:lnTo>
                    <a:pt x="14" y="1"/>
                  </a:lnTo>
                  <a:lnTo>
                    <a:pt x="13" y="1"/>
                  </a:lnTo>
                  <a:lnTo>
                    <a:pt x="11" y="1"/>
                  </a:lnTo>
                  <a:lnTo>
                    <a:pt x="10" y="2"/>
                  </a:lnTo>
                  <a:lnTo>
                    <a:pt x="10" y="2"/>
                  </a:lnTo>
                  <a:lnTo>
                    <a:pt x="10" y="4"/>
                  </a:lnTo>
                  <a:lnTo>
                    <a:pt x="9" y="7"/>
                  </a:lnTo>
                  <a:lnTo>
                    <a:pt x="7" y="29"/>
                  </a:lnTo>
                  <a:lnTo>
                    <a:pt x="21" y="10"/>
                  </a:lnTo>
                  <a:lnTo>
                    <a:pt x="23" y="7"/>
                  </a:lnTo>
                  <a:lnTo>
                    <a:pt x="24" y="4"/>
                  </a:lnTo>
                  <a:lnTo>
                    <a:pt x="24" y="4"/>
                  </a:lnTo>
                  <a:lnTo>
                    <a:pt x="24" y="2"/>
                  </a:lnTo>
                  <a:lnTo>
                    <a:pt x="24" y="2"/>
                  </a:lnTo>
                  <a:lnTo>
                    <a:pt x="24" y="1"/>
                  </a:lnTo>
                  <a:lnTo>
                    <a:pt x="23" y="1"/>
                  </a:lnTo>
                  <a:lnTo>
                    <a:pt x="21" y="1"/>
                  </a:lnTo>
                  <a:lnTo>
                    <a:pt x="23" y="0"/>
                  </a:lnTo>
                  <a:lnTo>
                    <a:pt x="32" y="0"/>
                  </a:lnTo>
                  <a:lnTo>
                    <a:pt x="32" y="1"/>
                  </a:lnTo>
                  <a:lnTo>
                    <a:pt x="31" y="1"/>
                  </a:lnTo>
                  <a:lnTo>
                    <a:pt x="31" y="1"/>
                  </a:lnTo>
                  <a:lnTo>
                    <a:pt x="30" y="2"/>
                  </a:lnTo>
                  <a:lnTo>
                    <a:pt x="28" y="4"/>
                  </a:lnTo>
                  <a:lnTo>
                    <a:pt x="25" y="5"/>
                  </a:lnTo>
                  <a:lnTo>
                    <a:pt x="23" y="10"/>
                  </a:lnTo>
                  <a:lnTo>
                    <a:pt x="3" y="38"/>
                  </a:lnTo>
                  <a:lnTo>
                    <a:pt x="2" y="3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46" name="Freeform 42"/>
            <p:cNvSpPr>
              <a:spLocks noEditPoints="1"/>
            </p:cNvSpPr>
            <p:nvPr/>
          </p:nvSpPr>
          <p:spPr bwMode="auto">
            <a:xfrm>
              <a:off x="2597" y="2172"/>
              <a:ext cx="21" cy="26"/>
            </a:xfrm>
            <a:custGeom>
              <a:avLst/>
              <a:gdLst/>
              <a:ahLst/>
              <a:cxnLst>
                <a:cxn ang="0">
                  <a:pos x="4" y="14"/>
                </a:cxn>
                <a:cxn ang="0">
                  <a:pos x="4" y="16"/>
                </a:cxn>
                <a:cxn ang="0">
                  <a:pos x="4" y="17"/>
                </a:cxn>
                <a:cxn ang="0">
                  <a:pos x="4" y="19"/>
                </a:cxn>
                <a:cxn ang="0">
                  <a:pos x="5" y="20"/>
                </a:cxn>
                <a:cxn ang="0">
                  <a:pos x="8" y="21"/>
                </a:cxn>
                <a:cxn ang="0">
                  <a:pos x="9" y="23"/>
                </a:cxn>
                <a:cxn ang="0">
                  <a:pos x="11" y="21"/>
                </a:cxn>
                <a:cxn ang="0">
                  <a:pos x="14" y="21"/>
                </a:cxn>
                <a:cxn ang="0">
                  <a:pos x="15" y="20"/>
                </a:cxn>
                <a:cxn ang="0">
                  <a:pos x="18" y="19"/>
                </a:cxn>
                <a:cxn ang="0">
                  <a:pos x="19" y="19"/>
                </a:cxn>
                <a:cxn ang="0">
                  <a:pos x="15" y="23"/>
                </a:cxn>
                <a:cxn ang="0">
                  <a:pos x="11" y="26"/>
                </a:cxn>
                <a:cxn ang="0">
                  <a:pos x="7" y="26"/>
                </a:cxn>
                <a:cxn ang="0">
                  <a:pos x="4" y="26"/>
                </a:cxn>
                <a:cxn ang="0">
                  <a:pos x="1" y="23"/>
                </a:cxn>
                <a:cxn ang="0">
                  <a:pos x="0" y="20"/>
                </a:cxn>
                <a:cxn ang="0">
                  <a:pos x="0" y="17"/>
                </a:cxn>
                <a:cxn ang="0">
                  <a:pos x="0" y="13"/>
                </a:cxn>
                <a:cxn ang="0">
                  <a:pos x="1" y="9"/>
                </a:cxn>
                <a:cxn ang="0">
                  <a:pos x="4" y="5"/>
                </a:cxn>
                <a:cxn ang="0">
                  <a:pos x="8" y="2"/>
                </a:cxn>
                <a:cxn ang="0">
                  <a:pos x="11" y="0"/>
                </a:cxn>
                <a:cxn ang="0">
                  <a:pos x="15" y="0"/>
                </a:cxn>
                <a:cxn ang="0">
                  <a:pos x="18" y="0"/>
                </a:cxn>
                <a:cxn ang="0">
                  <a:pos x="19" y="2"/>
                </a:cxn>
                <a:cxn ang="0">
                  <a:pos x="21" y="2"/>
                </a:cxn>
                <a:cxn ang="0">
                  <a:pos x="21" y="5"/>
                </a:cxn>
                <a:cxn ang="0">
                  <a:pos x="21" y="6"/>
                </a:cxn>
                <a:cxn ang="0">
                  <a:pos x="19" y="9"/>
                </a:cxn>
                <a:cxn ang="0">
                  <a:pos x="16" y="10"/>
                </a:cxn>
                <a:cxn ang="0">
                  <a:pos x="12" y="13"/>
                </a:cxn>
                <a:cxn ang="0">
                  <a:pos x="9" y="14"/>
                </a:cxn>
                <a:cxn ang="0">
                  <a:pos x="4" y="14"/>
                </a:cxn>
                <a:cxn ang="0">
                  <a:pos x="4" y="13"/>
                </a:cxn>
                <a:cxn ang="0">
                  <a:pos x="8" y="13"/>
                </a:cxn>
                <a:cxn ang="0">
                  <a:pos x="11" y="12"/>
                </a:cxn>
                <a:cxn ang="0">
                  <a:pos x="14" y="10"/>
                </a:cxn>
                <a:cxn ang="0">
                  <a:pos x="15" y="7"/>
                </a:cxn>
                <a:cxn ang="0">
                  <a:pos x="16" y="6"/>
                </a:cxn>
                <a:cxn ang="0">
                  <a:pos x="16" y="3"/>
                </a:cxn>
                <a:cxn ang="0">
                  <a:pos x="16" y="3"/>
                </a:cxn>
                <a:cxn ang="0">
                  <a:pos x="16" y="2"/>
                </a:cxn>
                <a:cxn ang="0">
                  <a:pos x="15" y="2"/>
                </a:cxn>
                <a:cxn ang="0">
                  <a:pos x="14" y="2"/>
                </a:cxn>
                <a:cxn ang="0">
                  <a:pos x="11" y="2"/>
                </a:cxn>
                <a:cxn ang="0">
                  <a:pos x="8" y="5"/>
                </a:cxn>
                <a:cxn ang="0">
                  <a:pos x="7" y="9"/>
                </a:cxn>
                <a:cxn ang="0">
                  <a:pos x="4" y="13"/>
                </a:cxn>
              </a:cxnLst>
              <a:rect l="0" t="0" r="r" b="b"/>
              <a:pathLst>
                <a:path w="21" h="26">
                  <a:moveTo>
                    <a:pt x="4" y="14"/>
                  </a:moveTo>
                  <a:lnTo>
                    <a:pt x="4" y="16"/>
                  </a:lnTo>
                  <a:lnTo>
                    <a:pt x="4" y="17"/>
                  </a:lnTo>
                  <a:lnTo>
                    <a:pt x="4" y="19"/>
                  </a:lnTo>
                  <a:lnTo>
                    <a:pt x="5" y="20"/>
                  </a:lnTo>
                  <a:lnTo>
                    <a:pt x="8" y="21"/>
                  </a:lnTo>
                  <a:lnTo>
                    <a:pt x="9" y="23"/>
                  </a:lnTo>
                  <a:lnTo>
                    <a:pt x="11" y="21"/>
                  </a:lnTo>
                  <a:lnTo>
                    <a:pt x="14" y="21"/>
                  </a:lnTo>
                  <a:lnTo>
                    <a:pt x="15" y="20"/>
                  </a:lnTo>
                  <a:lnTo>
                    <a:pt x="18" y="19"/>
                  </a:lnTo>
                  <a:lnTo>
                    <a:pt x="19" y="19"/>
                  </a:lnTo>
                  <a:lnTo>
                    <a:pt x="15" y="23"/>
                  </a:lnTo>
                  <a:lnTo>
                    <a:pt x="11" y="26"/>
                  </a:lnTo>
                  <a:lnTo>
                    <a:pt x="7" y="26"/>
                  </a:lnTo>
                  <a:lnTo>
                    <a:pt x="4" y="26"/>
                  </a:lnTo>
                  <a:lnTo>
                    <a:pt x="1" y="23"/>
                  </a:lnTo>
                  <a:lnTo>
                    <a:pt x="0" y="20"/>
                  </a:lnTo>
                  <a:lnTo>
                    <a:pt x="0" y="17"/>
                  </a:lnTo>
                  <a:lnTo>
                    <a:pt x="0" y="13"/>
                  </a:lnTo>
                  <a:lnTo>
                    <a:pt x="1" y="9"/>
                  </a:lnTo>
                  <a:lnTo>
                    <a:pt x="4" y="5"/>
                  </a:lnTo>
                  <a:lnTo>
                    <a:pt x="8" y="2"/>
                  </a:lnTo>
                  <a:lnTo>
                    <a:pt x="11" y="0"/>
                  </a:lnTo>
                  <a:lnTo>
                    <a:pt x="15" y="0"/>
                  </a:lnTo>
                  <a:lnTo>
                    <a:pt x="18" y="0"/>
                  </a:lnTo>
                  <a:lnTo>
                    <a:pt x="19" y="2"/>
                  </a:lnTo>
                  <a:lnTo>
                    <a:pt x="21" y="2"/>
                  </a:lnTo>
                  <a:lnTo>
                    <a:pt x="21" y="5"/>
                  </a:lnTo>
                  <a:lnTo>
                    <a:pt x="21" y="6"/>
                  </a:lnTo>
                  <a:lnTo>
                    <a:pt x="19" y="9"/>
                  </a:lnTo>
                  <a:lnTo>
                    <a:pt x="16" y="10"/>
                  </a:lnTo>
                  <a:lnTo>
                    <a:pt x="12" y="13"/>
                  </a:lnTo>
                  <a:lnTo>
                    <a:pt x="9" y="14"/>
                  </a:lnTo>
                  <a:lnTo>
                    <a:pt x="4" y="14"/>
                  </a:lnTo>
                  <a:close/>
                  <a:moveTo>
                    <a:pt x="4" y="13"/>
                  </a:moveTo>
                  <a:lnTo>
                    <a:pt x="8" y="13"/>
                  </a:lnTo>
                  <a:lnTo>
                    <a:pt x="11" y="12"/>
                  </a:lnTo>
                  <a:lnTo>
                    <a:pt x="14" y="10"/>
                  </a:lnTo>
                  <a:lnTo>
                    <a:pt x="15" y="7"/>
                  </a:lnTo>
                  <a:lnTo>
                    <a:pt x="16" y="6"/>
                  </a:lnTo>
                  <a:lnTo>
                    <a:pt x="16" y="3"/>
                  </a:lnTo>
                  <a:lnTo>
                    <a:pt x="16" y="3"/>
                  </a:lnTo>
                  <a:lnTo>
                    <a:pt x="16" y="2"/>
                  </a:lnTo>
                  <a:lnTo>
                    <a:pt x="15" y="2"/>
                  </a:lnTo>
                  <a:lnTo>
                    <a:pt x="14" y="2"/>
                  </a:lnTo>
                  <a:lnTo>
                    <a:pt x="11" y="2"/>
                  </a:lnTo>
                  <a:lnTo>
                    <a:pt x="8" y="5"/>
                  </a:lnTo>
                  <a:lnTo>
                    <a:pt x="7" y="9"/>
                  </a:lnTo>
                  <a:lnTo>
                    <a:pt x="4" y="13"/>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47" name="Freeform 43"/>
            <p:cNvSpPr>
              <a:spLocks/>
            </p:cNvSpPr>
            <p:nvPr/>
          </p:nvSpPr>
          <p:spPr bwMode="auto">
            <a:xfrm>
              <a:off x="2621" y="2172"/>
              <a:ext cx="21" cy="26"/>
            </a:xfrm>
            <a:custGeom>
              <a:avLst/>
              <a:gdLst/>
              <a:ahLst/>
              <a:cxnLst>
                <a:cxn ang="0">
                  <a:pos x="2" y="2"/>
                </a:cxn>
                <a:cxn ang="0">
                  <a:pos x="11" y="0"/>
                </a:cxn>
                <a:cxn ang="0">
                  <a:pos x="7" y="14"/>
                </a:cxn>
                <a:cxn ang="0">
                  <a:pos x="9" y="9"/>
                </a:cxn>
                <a:cxn ang="0">
                  <a:pos x="12" y="5"/>
                </a:cxn>
                <a:cxn ang="0">
                  <a:pos x="15" y="2"/>
                </a:cxn>
                <a:cxn ang="0">
                  <a:pos x="18" y="0"/>
                </a:cxn>
                <a:cxn ang="0">
                  <a:pos x="19" y="0"/>
                </a:cxn>
                <a:cxn ang="0">
                  <a:pos x="19" y="0"/>
                </a:cxn>
                <a:cxn ang="0">
                  <a:pos x="21" y="0"/>
                </a:cxn>
                <a:cxn ang="0">
                  <a:pos x="21" y="2"/>
                </a:cxn>
                <a:cxn ang="0">
                  <a:pos x="21" y="2"/>
                </a:cxn>
                <a:cxn ang="0">
                  <a:pos x="21" y="5"/>
                </a:cxn>
                <a:cxn ang="0">
                  <a:pos x="19" y="6"/>
                </a:cxn>
                <a:cxn ang="0">
                  <a:pos x="19" y="7"/>
                </a:cxn>
                <a:cxn ang="0">
                  <a:pos x="18" y="7"/>
                </a:cxn>
                <a:cxn ang="0">
                  <a:pos x="18" y="7"/>
                </a:cxn>
                <a:cxn ang="0">
                  <a:pos x="16" y="7"/>
                </a:cxn>
                <a:cxn ang="0">
                  <a:pos x="16" y="6"/>
                </a:cxn>
                <a:cxn ang="0">
                  <a:pos x="16" y="6"/>
                </a:cxn>
                <a:cxn ang="0">
                  <a:pos x="16" y="5"/>
                </a:cxn>
                <a:cxn ang="0">
                  <a:pos x="16" y="5"/>
                </a:cxn>
                <a:cxn ang="0">
                  <a:pos x="16" y="5"/>
                </a:cxn>
                <a:cxn ang="0">
                  <a:pos x="16" y="5"/>
                </a:cxn>
                <a:cxn ang="0">
                  <a:pos x="15" y="5"/>
                </a:cxn>
                <a:cxn ang="0">
                  <a:pos x="15" y="5"/>
                </a:cxn>
                <a:cxn ang="0">
                  <a:pos x="14" y="6"/>
                </a:cxn>
                <a:cxn ang="0">
                  <a:pos x="12" y="7"/>
                </a:cxn>
                <a:cxn ang="0">
                  <a:pos x="11" y="10"/>
                </a:cxn>
                <a:cxn ang="0">
                  <a:pos x="8" y="14"/>
                </a:cxn>
                <a:cxn ang="0">
                  <a:pos x="7" y="16"/>
                </a:cxn>
                <a:cxn ang="0">
                  <a:pos x="7" y="17"/>
                </a:cxn>
                <a:cxn ang="0">
                  <a:pos x="5" y="20"/>
                </a:cxn>
                <a:cxn ang="0">
                  <a:pos x="5" y="21"/>
                </a:cxn>
                <a:cxn ang="0">
                  <a:pos x="4" y="26"/>
                </a:cxn>
                <a:cxn ang="0">
                  <a:pos x="0" y="26"/>
                </a:cxn>
                <a:cxn ang="0">
                  <a:pos x="5" y="7"/>
                </a:cxn>
                <a:cxn ang="0">
                  <a:pos x="5" y="5"/>
                </a:cxn>
                <a:cxn ang="0">
                  <a:pos x="5" y="3"/>
                </a:cxn>
                <a:cxn ang="0">
                  <a:pos x="5" y="3"/>
                </a:cxn>
                <a:cxn ang="0">
                  <a:pos x="5" y="3"/>
                </a:cxn>
                <a:cxn ang="0">
                  <a:pos x="5" y="2"/>
                </a:cxn>
                <a:cxn ang="0">
                  <a:pos x="4" y="2"/>
                </a:cxn>
                <a:cxn ang="0">
                  <a:pos x="2" y="2"/>
                </a:cxn>
                <a:cxn ang="0">
                  <a:pos x="1" y="2"/>
                </a:cxn>
                <a:cxn ang="0">
                  <a:pos x="2" y="2"/>
                </a:cxn>
              </a:cxnLst>
              <a:rect l="0" t="0" r="r" b="b"/>
              <a:pathLst>
                <a:path w="21" h="26">
                  <a:moveTo>
                    <a:pt x="2" y="2"/>
                  </a:moveTo>
                  <a:lnTo>
                    <a:pt x="11" y="0"/>
                  </a:lnTo>
                  <a:lnTo>
                    <a:pt x="7" y="14"/>
                  </a:lnTo>
                  <a:lnTo>
                    <a:pt x="9" y="9"/>
                  </a:lnTo>
                  <a:lnTo>
                    <a:pt x="12" y="5"/>
                  </a:lnTo>
                  <a:lnTo>
                    <a:pt x="15" y="2"/>
                  </a:lnTo>
                  <a:lnTo>
                    <a:pt x="18" y="0"/>
                  </a:lnTo>
                  <a:lnTo>
                    <a:pt x="19" y="0"/>
                  </a:lnTo>
                  <a:lnTo>
                    <a:pt x="19" y="0"/>
                  </a:lnTo>
                  <a:lnTo>
                    <a:pt x="21" y="0"/>
                  </a:lnTo>
                  <a:lnTo>
                    <a:pt x="21" y="2"/>
                  </a:lnTo>
                  <a:lnTo>
                    <a:pt x="21" y="2"/>
                  </a:lnTo>
                  <a:lnTo>
                    <a:pt x="21" y="5"/>
                  </a:lnTo>
                  <a:lnTo>
                    <a:pt x="19" y="6"/>
                  </a:lnTo>
                  <a:lnTo>
                    <a:pt x="19" y="7"/>
                  </a:lnTo>
                  <a:lnTo>
                    <a:pt x="18" y="7"/>
                  </a:lnTo>
                  <a:lnTo>
                    <a:pt x="18" y="7"/>
                  </a:lnTo>
                  <a:lnTo>
                    <a:pt x="16" y="7"/>
                  </a:lnTo>
                  <a:lnTo>
                    <a:pt x="16" y="6"/>
                  </a:lnTo>
                  <a:lnTo>
                    <a:pt x="16" y="6"/>
                  </a:lnTo>
                  <a:lnTo>
                    <a:pt x="16" y="5"/>
                  </a:lnTo>
                  <a:lnTo>
                    <a:pt x="16" y="5"/>
                  </a:lnTo>
                  <a:lnTo>
                    <a:pt x="16" y="5"/>
                  </a:lnTo>
                  <a:lnTo>
                    <a:pt x="16" y="5"/>
                  </a:lnTo>
                  <a:lnTo>
                    <a:pt x="15" y="5"/>
                  </a:lnTo>
                  <a:lnTo>
                    <a:pt x="15" y="5"/>
                  </a:lnTo>
                  <a:lnTo>
                    <a:pt x="14" y="6"/>
                  </a:lnTo>
                  <a:lnTo>
                    <a:pt x="12" y="7"/>
                  </a:lnTo>
                  <a:lnTo>
                    <a:pt x="11" y="10"/>
                  </a:lnTo>
                  <a:lnTo>
                    <a:pt x="8" y="14"/>
                  </a:lnTo>
                  <a:lnTo>
                    <a:pt x="7" y="16"/>
                  </a:lnTo>
                  <a:lnTo>
                    <a:pt x="7" y="17"/>
                  </a:lnTo>
                  <a:lnTo>
                    <a:pt x="5" y="20"/>
                  </a:lnTo>
                  <a:lnTo>
                    <a:pt x="5" y="21"/>
                  </a:lnTo>
                  <a:lnTo>
                    <a:pt x="4" y="26"/>
                  </a:lnTo>
                  <a:lnTo>
                    <a:pt x="0" y="26"/>
                  </a:lnTo>
                  <a:lnTo>
                    <a:pt x="5" y="7"/>
                  </a:lnTo>
                  <a:lnTo>
                    <a:pt x="5" y="5"/>
                  </a:lnTo>
                  <a:lnTo>
                    <a:pt x="5" y="3"/>
                  </a:lnTo>
                  <a:lnTo>
                    <a:pt x="5" y="3"/>
                  </a:lnTo>
                  <a:lnTo>
                    <a:pt x="5" y="3"/>
                  </a:lnTo>
                  <a:lnTo>
                    <a:pt x="5" y="2"/>
                  </a:lnTo>
                  <a:lnTo>
                    <a:pt x="4" y="2"/>
                  </a:lnTo>
                  <a:lnTo>
                    <a:pt x="2" y="2"/>
                  </a:lnTo>
                  <a:lnTo>
                    <a:pt x="1" y="2"/>
                  </a:lnTo>
                  <a:lnTo>
                    <a:pt x="2"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48" name="Freeform 44"/>
            <p:cNvSpPr>
              <a:spLocks noEditPoints="1"/>
            </p:cNvSpPr>
            <p:nvPr/>
          </p:nvSpPr>
          <p:spPr bwMode="auto">
            <a:xfrm>
              <a:off x="2643" y="2158"/>
              <a:ext cx="24" cy="40"/>
            </a:xfrm>
            <a:custGeom>
              <a:avLst/>
              <a:gdLst/>
              <a:ahLst/>
              <a:cxnLst>
                <a:cxn ang="0">
                  <a:pos x="15" y="0"/>
                </a:cxn>
                <a:cxn ang="0">
                  <a:pos x="10" y="20"/>
                </a:cxn>
                <a:cxn ang="0">
                  <a:pos x="11" y="17"/>
                </a:cxn>
                <a:cxn ang="0">
                  <a:pos x="14" y="16"/>
                </a:cxn>
                <a:cxn ang="0">
                  <a:pos x="15" y="14"/>
                </a:cxn>
                <a:cxn ang="0">
                  <a:pos x="18" y="14"/>
                </a:cxn>
                <a:cxn ang="0">
                  <a:pos x="21" y="14"/>
                </a:cxn>
                <a:cxn ang="0">
                  <a:pos x="22" y="16"/>
                </a:cxn>
                <a:cxn ang="0">
                  <a:pos x="24" y="19"/>
                </a:cxn>
                <a:cxn ang="0">
                  <a:pos x="24" y="21"/>
                </a:cxn>
                <a:cxn ang="0">
                  <a:pos x="24" y="26"/>
                </a:cxn>
                <a:cxn ang="0">
                  <a:pos x="22" y="30"/>
                </a:cxn>
                <a:cxn ang="0">
                  <a:pos x="20" y="34"/>
                </a:cxn>
                <a:cxn ang="0">
                  <a:pos x="15" y="37"/>
                </a:cxn>
                <a:cxn ang="0">
                  <a:pos x="13" y="40"/>
                </a:cxn>
                <a:cxn ang="0">
                  <a:pos x="8" y="40"/>
                </a:cxn>
                <a:cxn ang="0">
                  <a:pos x="4" y="38"/>
                </a:cxn>
                <a:cxn ang="0">
                  <a:pos x="0" y="37"/>
                </a:cxn>
                <a:cxn ang="0">
                  <a:pos x="8" y="7"/>
                </a:cxn>
                <a:cxn ang="0">
                  <a:pos x="10" y="4"/>
                </a:cxn>
                <a:cxn ang="0">
                  <a:pos x="10" y="3"/>
                </a:cxn>
                <a:cxn ang="0">
                  <a:pos x="10" y="3"/>
                </a:cxn>
                <a:cxn ang="0">
                  <a:pos x="10" y="3"/>
                </a:cxn>
                <a:cxn ang="0">
                  <a:pos x="8" y="2"/>
                </a:cxn>
                <a:cxn ang="0">
                  <a:pos x="7" y="2"/>
                </a:cxn>
                <a:cxn ang="0">
                  <a:pos x="7" y="2"/>
                </a:cxn>
                <a:cxn ang="0">
                  <a:pos x="6" y="2"/>
                </a:cxn>
                <a:cxn ang="0">
                  <a:pos x="6" y="2"/>
                </a:cxn>
                <a:cxn ang="0">
                  <a:pos x="15" y="0"/>
                </a:cxn>
                <a:cxn ang="0">
                  <a:pos x="4" y="37"/>
                </a:cxn>
                <a:cxn ang="0">
                  <a:pos x="7" y="38"/>
                </a:cxn>
                <a:cxn ang="0">
                  <a:pos x="8" y="38"/>
                </a:cxn>
                <a:cxn ang="0">
                  <a:pos x="11" y="38"/>
                </a:cxn>
                <a:cxn ang="0">
                  <a:pos x="14" y="37"/>
                </a:cxn>
                <a:cxn ang="0">
                  <a:pos x="15" y="34"/>
                </a:cxn>
                <a:cxn ang="0">
                  <a:pos x="18" y="31"/>
                </a:cxn>
                <a:cxn ang="0">
                  <a:pos x="20" y="27"/>
                </a:cxn>
                <a:cxn ang="0">
                  <a:pos x="20" y="23"/>
                </a:cxn>
                <a:cxn ang="0">
                  <a:pos x="20" y="20"/>
                </a:cxn>
                <a:cxn ang="0">
                  <a:pos x="18" y="19"/>
                </a:cxn>
                <a:cxn ang="0">
                  <a:pos x="17" y="17"/>
                </a:cxn>
                <a:cxn ang="0">
                  <a:pos x="15" y="17"/>
                </a:cxn>
                <a:cxn ang="0">
                  <a:pos x="14" y="19"/>
                </a:cxn>
                <a:cxn ang="0">
                  <a:pos x="11" y="19"/>
                </a:cxn>
                <a:cxn ang="0">
                  <a:pos x="10" y="21"/>
                </a:cxn>
                <a:cxn ang="0">
                  <a:pos x="8" y="24"/>
                </a:cxn>
                <a:cxn ang="0">
                  <a:pos x="4" y="37"/>
                </a:cxn>
              </a:cxnLst>
              <a:rect l="0" t="0" r="r" b="b"/>
              <a:pathLst>
                <a:path w="24" h="40">
                  <a:moveTo>
                    <a:pt x="15" y="0"/>
                  </a:moveTo>
                  <a:lnTo>
                    <a:pt x="10" y="20"/>
                  </a:lnTo>
                  <a:lnTo>
                    <a:pt x="11" y="17"/>
                  </a:lnTo>
                  <a:lnTo>
                    <a:pt x="14" y="16"/>
                  </a:lnTo>
                  <a:lnTo>
                    <a:pt x="15" y="14"/>
                  </a:lnTo>
                  <a:lnTo>
                    <a:pt x="18" y="14"/>
                  </a:lnTo>
                  <a:lnTo>
                    <a:pt x="21" y="14"/>
                  </a:lnTo>
                  <a:lnTo>
                    <a:pt x="22" y="16"/>
                  </a:lnTo>
                  <a:lnTo>
                    <a:pt x="24" y="19"/>
                  </a:lnTo>
                  <a:lnTo>
                    <a:pt x="24" y="21"/>
                  </a:lnTo>
                  <a:lnTo>
                    <a:pt x="24" y="26"/>
                  </a:lnTo>
                  <a:lnTo>
                    <a:pt x="22" y="30"/>
                  </a:lnTo>
                  <a:lnTo>
                    <a:pt x="20" y="34"/>
                  </a:lnTo>
                  <a:lnTo>
                    <a:pt x="15" y="37"/>
                  </a:lnTo>
                  <a:lnTo>
                    <a:pt x="13" y="40"/>
                  </a:lnTo>
                  <a:lnTo>
                    <a:pt x="8" y="40"/>
                  </a:lnTo>
                  <a:lnTo>
                    <a:pt x="4" y="38"/>
                  </a:lnTo>
                  <a:lnTo>
                    <a:pt x="0" y="37"/>
                  </a:lnTo>
                  <a:lnTo>
                    <a:pt x="8" y="7"/>
                  </a:lnTo>
                  <a:lnTo>
                    <a:pt x="10" y="4"/>
                  </a:lnTo>
                  <a:lnTo>
                    <a:pt x="10" y="3"/>
                  </a:lnTo>
                  <a:lnTo>
                    <a:pt x="10" y="3"/>
                  </a:lnTo>
                  <a:lnTo>
                    <a:pt x="10" y="3"/>
                  </a:lnTo>
                  <a:lnTo>
                    <a:pt x="8" y="2"/>
                  </a:lnTo>
                  <a:lnTo>
                    <a:pt x="7" y="2"/>
                  </a:lnTo>
                  <a:lnTo>
                    <a:pt x="7" y="2"/>
                  </a:lnTo>
                  <a:lnTo>
                    <a:pt x="6" y="2"/>
                  </a:lnTo>
                  <a:lnTo>
                    <a:pt x="6" y="2"/>
                  </a:lnTo>
                  <a:lnTo>
                    <a:pt x="15" y="0"/>
                  </a:lnTo>
                  <a:close/>
                  <a:moveTo>
                    <a:pt x="4" y="37"/>
                  </a:moveTo>
                  <a:lnTo>
                    <a:pt x="7" y="38"/>
                  </a:lnTo>
                  <a:lnTo>
                    <a:pt x="8" y="38"/>
                  </a:lnTo>
                  <a:lnTo>
                    <a:pt x="11" y="38"/>
                  </a:lnTo>
                  <a:lnTo>
                    <a:pt x="14" y="37"/>
                  </a:lnTo>
                  <a:lnTo>
                    <a:pt x="15" y="34"/>
                  </a:lnTo>
                  <a:lnTo>
                    <a:pt x="18" y="31"/>
                  </a:lnTo>
                  <a:lnTo>
                    <a:pt x="20" y="27"/>
                  </a:lnTo>
                  <a:lnTo>
                    <a:pt x="20" y="23"/>
                  </a:lnTo>
                  <a:lnTo>
                    <a:pt x="20" y="20"/>
                  </a:lnTo>
                  <a:lnTo>
                    <a:pt x="18" y="19"/>
                  </a:lnTo>
                  <a:lnTo>
                    <a:pt x="17" y="17"/>
                  </a:lnTo>
                  <a:lnTo>
                    <a:pt x="15" y="17"/>
                  </a:lnTo>
                  <a:lnTo>
                    <a:pt x="14" y="19"/>
                  </a:lnTo>
                  <a:lnTo>
                    <a:pt x="11" y="19"/>
                  </a:lnTo>
                  <a:lnTo>
                    <a:pt x="10" y="21"/>
                  </a:lnTo>
                  <a:lnTo>
                    <a:pt x="8" y="24"/>
                  </a:lnTo>
                  <a:lnTo>
                    <a:pt x="4" y="3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749" name="Picture 45"/>
            <p:cNvPicPr>
              <a:picLocks noChangeAspect="1" noChangeArrowheads="1"/>
            </p:cNvPicPr>
            <p:nvPr/>
          </p:nvPicPr>
          <p:blipFill>
            <a:blip r:embed="rId5"/>
            <a:srcRect/>
            <a:stretch>
              <a:fillRect/>
            </a:stretch>
          </p:blipFill>
          <p:spPr bwMode="auto">
            <a:xfrm>
              <a:off x="2672" y="2177"/>
              <a:ext cx="19" cy="18"/>
            </a:xfrm>
            <a:prstGeom prst="rect">
              <a:avLst/>
            </a:prstGeom>
            <a:noFill/>
            <a:ln w="9525">
              <a:noFill/>
              <a:miter lim="800000"/>
              <a:headEnd/>
              <a:tailEnd/>
            </a:ln>
          </p:spPr>
        </p:pic>
        <p:pic>
          <p:nvPicPr>
            <p:cNvPr id="1480750" name="Picture 46"/>
            <p:cNvPicPr>
              <a:picLocks noChangeAspect="1" noChangeArrowheads="1"/>
            </p:cNvPicPr>
            <p:nvPr/>
          </p:nvPicPr>
          <p:blipFill>
            <a:blip r:embed="rId6"/>
            <a:srcRect/>
            <a:stretch>
              <a:fillRect/>
            </a:stretch>
          </p:blipFill>
          <p:spPr bwMode="auto">
            <a:xfrm>
              <a:off x="2672" y="2177"/>
              <a:ext cx="19" cy="18"/>
            </a:xfrm>
            <a:prstGeom prst="rect">
              <a:avLst/>
            </a:prstGeom>
            <a:noFill/>
            <a:ln w="9525">
              <a:noFill/>
              <a:miter lim="800000"/>
              <a:headEnd/>
              <a:tailEnd/>
            </a:ln>
          </p:spPr>
        </p:pic>
        <p:sp>
          <p:nvSpPr>
            <p:cNvPr id="1480751" name="Freeform 47"/>
            <p:cNvSpPr>
              <a:spLocks/>
            </p:cNvSpPr>
            <p:nvPr/>
          </p:nvSpPr>
          <p:spPr bwMode="auto">
            <a:xfrm>
              <a:off x="2982" y="2160"/>
              <a:ext cx="13" cy="49"/>
            </a:xfrm>
            <a:custGeom>
              <a:avLst/>
              <a:gdLst/>
              <a:ahLst/>
              <a:cxnLst>
                <a:cxn ang="0">
                  <a:pos x="13" y="49"/>
                </a:cxn>
                <a:cxn ang="0">
                  <a:pos x="0" y="49"/>
                </a:cxn>
                <a:cxn ang="0">
                  <a:pos x="0" y="0"/>
                </a:cxn>
                <a:cxn ang="0">
                  <a:pos x="13" y="0"/>
                </a:cxn>
                <a:cxn ang="0">
                  <a:pos x="13" y="1"/>
                </a:cxn>
                <a:cxn ang="0">
                  <a:pos x="5" y="1"/>
                </a:cxn>
                <a:cxn ang="0">
                  <a:pos x="5" y="46"/>
                </a:cxn>
                <a:cxn ang="0">
                  <a:pos x="13" y="46"/>
                </a:cxn>
                <a:cxn ang="0">
                  <a:pos x="13" y="49"/>
                </a:cxn>
              </a:cxnLst>
              <a:rect l="0" t="0" r="r" b="b"/>
              <a:pathLst>
                <a:path w="13" h="49">
                  <a:moveTo>
                    <a:pt x="13" y="49"/>
                  </a:moveTo>
                  <a:lnTo>
                    <a:pt x="0" y="49"/>
                  </a:lnTo>
                  <a:lnTo>
                    <a:pt x="0" y="0"/>
                  </a:lnTo>
                  <a:lnTo>
                    <a:pt x="13" y="0"/>
                  </a:lnTo>
                  <a:lnTo>
                    <a:pt x="13" y="1"/>
                  </a:lnTo>
                  <a:lnTo>
                    <a:pt x="5" y="1"/>
                  </a:lnTo>
                  <a:lnTo>
                    <a:pt x="5" y="46"/>
                  </a:lnTo>
                  <a:lnTo>
                    <a:pt x="13" y="46"/>
                  </a:lnTo>
                  <a:lnTo>
                    <a:pt x="13" y="4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52" name="Freeform 48"/>
            <p:cNvSpPr>
              <a:spLocks noEditPoints="1"/>
            </p:cNvSpPr>
            <p:nvPr/>
          </p:nvSpPr>
          <p:spPr bwMode="auto">
            <a:xfrm>
              <a:off x="2998" y="2160"/>
              <a:ext cx="24" cy="38"/>
            </a:xfrm>
            <a:custGeom>
              <a:avLst/>
              <a:gdLst/>
              <a:ahLst/>
              <a:cxnLst>
                <a:cxn ang="0">
                  <a:pos x="0" y="19"/>
                </a:cxn>
                <a:cxn ang="0">
                  <a:pos x="1" y="12"/>
                </a:cxn>
                <a:cxn ang="0">
                  <a:pos x="3" y="8"/>
                </a:cxn>
                <a:cxn ang="0">
                  <a:pos x="4" y="4"/>
                </a:cxn>
                <a:cxn ang="0">
                  <a:pos x="7" y="1"/>
                </a:cxn>
                <a:cxn ang="0">
                  <a:pos x="10" y="0"/>
                </a:cxn>
                <a:cxn ang="0">
                  <a:pos x="12" y="0"/>
                </a:cxn>
                <a:cxn ang="0">
                  <a:pos x="17" y="0"/>
                </a:cxn>
                <a:cxn ang="0">
                  <a:pos x="19" y="4"/>
                </a:cxn>
                <a:cxn ang="0">
                  <a:pos x="22" y="8"/>
                </a:cxn>
                <a:cxn ang="0">
                  <a:pos x="24" y="12"/>
                </a:cxn>
                <a:cxn ang="0">
                  <a:pos x="24" y="18"/>
                </a:cxn>
                <a:cxn ang="0">
                  <a:pos x="24" y="24"/>
                </a:cxn>
                <a:cxn ang="0">
                  <a:pos x="22" y="29"/>
                </a:cxn>
                <a:cxn ang="0">
                  <a:pos x="19" y="33"/>
                </a:cxn>
                <a:cxn ang="0">
                  <a:pos x="18" y="36"/>
                </a:cxn>
                <a:cxn ang="0">
                  <a:pos x="15" y="38"/>
                </a:cxn>
                <a:cxn ang="0">
                  <a:pos x="12" y="38"/>
                </a:cxn>
                <a:cxn ang="0">
                  <a:pos x="8" y="38"/>
                </a:cxn>
                <a:cxn ang="0">
                  <a:pos x="5" y="35"/>
                </a:cxn>
                <a:cxn ang="0">
                  <a:pos x="4" y="32"/>
                </a:cxn>
                <a:cxn ang="0">
                  <a:pos x="1" y="25"/>
                </a:cxn>
                <a:cxn ang="0">
                  <a:pos x="0" y="19"/>
                </a:cxn>
                <a:cxn ang="0">
                  <a:pos x="5" y="19"/>
                </a:cxn>
                <a:cxn ang="0">
                  <a:pos x="7" y="26"/>
                </a:cxn>
                <a:cxn ang="0">
                  <a:pos x="8" y="32"/>
                </a:cxn>
                <a:cxn ang="0">
                  <a:pos x="10" y="35"/>
                </a:cxn>
                <a:cxn ang="0">
                  <a:pos x="12" y="36"/>
                </a:cxn>
                <a:cxn ang="0">
                  <a:pos x="14" y="36"/>
                </a:cxn>
                <a:cxn ang="0">
                  <a:pos x="15" y="35"/>
                </a:cxn>
                <a:cxn ang="0">
                  <a:pos x="17" y="33"/>
                </a:cxn>
                <a:cxn ang="0">
                  <a:pos x="18" y="31"/>
                </a:cxn>
                <a:cxn ang="0">
                  <a:pos x="18" y="25"/>
                </a:cxn>
                <a:cxn ang="0">
                  <a:pos x="18" y="17"/>
                </a:cxn>
                <a:cxn ang="0">
                  <a:pos x="18" y="11"/>
                </a:cxn>
                <a:cxn ang="0">
                  <a:pos x="17" y="7"/>
                </a:cxn>
                <a:cxn ang="0">
                  <a:pos x="17" y="4"/>
                </a:cxn>
                <a:cxn ang="0">
                  <a:pos x="15" y="1"/>
                </a:cxn>
                <a:cxn ang="0">
                  <a:pos x="14" y="1"/>
                </a:cxn>
                <a:cxn ang="0">
                  <a:pos x="12" y="1"/>
                </a:cxn>
                <a:cxn ang="0">
                  <a:pos x="11" y="1"/>
                </a:cxn>
                <a:cxn ang="0">
                  <a:pos x="10" y="2"/>
                </a:cxn>
                <a:cxn ang="0">
                  <a:pos x="7" y="5"/>
                </a:cxn>
                <a:cxn ang="0">
                  <a:pos x="7" y="10"/>
                </a:cxn>
                <a:cxn ang="0">
                  <a:pos x="5" y="15"/>
                </a:cxn>
                <a:cxn ang="0">
                  <a:pos x="5" y="19"/>
                </a:cxn>
              </a:cxnLst>
              <a:rect l="0" t="0" r="r" b="b"/>
              <a:pathLst>
                <a:path w="24" h="38">
                  <a:moveTo>
                    <a:pt x="0" y="19"/>
                  </a:moveTo>
                  <a:lnTo>
                    <a:pt x="1" y="12"/>
                  </a:lnTo>
                  <a:lnTo>
                    <a:pt x="3" y="8"/>
                  </a:lnTo>
                  <a:lnTo>
                    <a:pt x="4" y="4"/>
                  </a:lnTo>
                  <a:lnTo>
                    <a:pt x="7" y="1"/>
                  </a:lnTo>
                  <a:lnTo>
                    <a:pt x="10" y="0"/>
                  </a:lnTo>
                  <a:lnTo>
                    <a:pt x="12" y="0"/>
                  </a:lnTo>
                  <a:lnTo>
                    <a:pt x="17" y="0"/>
                  </a:lnTo>
                  <a:lnTo>
                    <a:pt x="19" y="4"/>
                  </a:lnTo>
                  <a:lnTo>
                    <a:pt x="22" y="8"/>
                  </a:lnTo>
                  <a:lnTo>
                    <a:pt x="24" y="12"/>
                  </a:lnTo>
                  <a:lnTo>
                    <a:pt x="24" y="18"/>
                  </a:lnTo>
                  <a:lnTo>
                    <a:pt x="24" y="24"/>
                  </a:lnTo>
                  <a:lnTo>
                    <a:pt x="22" y="29"/>
                  </a:lnTo>
                  <a:lnTo>
                    <a:pt x="19" y="33"/>
                  </a:lnTo>
                  <a:lnTo>
                    <a:pt x="18" y="36"/>
                  </a:lnTo>
                  <a:lnTo>
                    <a:pt x="15" y="38"/>
                  </a:lnTo>
                  <a:lnTo>
                    <a:pt x="12" y="38"/>
                  </a:lnTo>
                  <a:lnTo>
                    <a:pt x="8" y="38"/>
                  </a:lnTo>
                  <a:lnTo>
                    <a:pt x="5" y="35"/>
                  </a:lnTo>
                  <a:lnTo>
                    <a:pt x="4" y="32"/>
                  </a:lnTo>
                  <a:lnTo>
                    <a:pt x="1" y="25"/>
                  </a:lnTo>
                  <a:lnTo>
                    <a:pt x="0" y="19"/>
                  </a:lnTo>
                  <a:close/>
                  <a:moveTo>
                    <a:pt x="5" y="19"/>
                  </a:moveTo>
                  <a:lnTo>
                    <a:pt x="7" y="26"/>
                  </a:lnTo>
                  <a:lnTo>
                    <a:pt x="8" y="32"/>
                  </a:lnTo>
                  <a:lnTo>
                    <a:pt x="10" y="35"/>
                  </a:lnTo>
                  <a:lnTo>
                    <a:pt x="12" y="36"/>
                  </a:lnTo>
                  <a:lnTo>
                    <a:pt x="14" y="36"/>
                  </a:lnTo>
                  <a:lnTo>
                    <a:pt x="15" y="35"/>
                  </a:lnTo>
                  <a:lnTo>
                    <a:pt x="17" y="33"/>
                  </a:lnTo>
                  <a:lnTo>
                    <a:pt x="18" y="31"/>
                  </a:lnTo>
                  <a:lnTo>
                    <a:pt x="18" y="25"/>
                  </a:lnTo>
                  <a:lnTo>
                    <a:pt x="18" y="17"/>
                  </a:lnTo>
                  <a:lnTo>
                    <a:pt x="18" y="11"/>
                  </a:lnTo>
                  <a:lnTo>
                    <a:pt x="17" y="7"/>
                  </a:lnTo>
                  <a:lnTo>
                    <a:pt x="17" y="4"/>
                  </a:lnTo>
                  <a:lnTo>
                    <a:pt x="15" y="1"/>
                  </a:lnTo>
                  <a:lnTo>
                    <a:pt x="14" y="1"/>
                  </a:lnTo>
                  <a:lnTo>
                    <a:pt x="12" y="1"/>
                  </a:lnTo>
                  <a:lnTo>
                    <a:pt x="11" y="1"/>
                  </a:lnTo>
                  <a:lnTo>
                    <a:pt x="10" y="2"/>
                  </a:lnTo>
                  <a:lnTo>
                    <a:pt x="7" y="5"/>
                  </a:lnTo>
                  <a:lnTo>
                    <a:pt x="7" y="10"/>
                  </a:lnTo>
                  <a:lnTo>
                    <a:pt x="5" y="15"/>
                  </a:lnTo>
                  <a:lnTo>
                    <a:pt x="5" y="1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53" name="Freeform 49"/>
            <p:cNvSpPr>
              <a:spLocks/>
            </p:cNvSpPr>
            <p:nvPr/>
          </p:nvSpPr>
          <p:spPr bwMode="auto">
            <a:xfrm>
              <a:off x="3027" y="2191"/>
              <a:ext cx="9" cy="15"/>
            </a:xfrm>
            <a:custGeom>
              <a:avLst/>
              <a:gdLst/>
              <a:ahLst/>
              <a:cxnLst>
                <a:cxn ang="0">
                  <a:pos x="0" y="15"/>
                </a:cxn>
                <a:cxn ang="0">
                  <a:pos x="0" y="14"/>
                </a:cxn>
                <a:cxn ang="0">
                  <a:pos x="3" y="12"/>
                </a:cxn>
                <a:cxn ang="0">
                  <a:pos x="4" y="11"/>
                </a:cxn>
                <a:cxn ang="0">
                  <a:pos x="6" y="9"/>
                </a:cxn>
                <a:cxn ang="0">
                  <a:pos x="6" y="7"/>
                </a:cxn>
                <a:cxn ang="0">
                  <a:pos x="6" y="7"/>
                </a:cxn>
                <a:cxn ang="0">
                  <a:pos x="6" y="7"/>
                </a:cxn>
                <a:cxn ang="0">
                  <a:pos x="6" y="7"/>
                </a:cxn>
                <a:cxn ang="0">
                  <a:pos x="6" y="5"/>
                </a:cxn>
                <a:cxn ang="0">
                  <a:pos x="6" y="7"/>
                </a:cxn>
                <a:cxn ang="0">
                  <a:pos x="4" y="7"/>
                </a:cxn>
                <a:cxn ang="0">
                  <a:pos x="4" y="7"/>
                </a:cxn>
                <a:cxn ang="0">
                  <a:pos x="3" y="7"/>
                </a:cxn>
                <a:cxn ang="0">
                  <a:pos x="2" y="7"/>
                </a:cxn>
                <a:cxn ang="0">
                  <a:pos x="2" y="5"/>
                </a:cxn>
                <a:cxn ang="0">
                  <a:pos x="0" y="5"/>
                </a:cxn>
                <a:cxn ang="0">
                  <a:pos x="0" y="4"/>
                </a:cxn>
                <a:cxn ang="0">
                  <a:pos x="0" y="2"/>
                </a:cxn>
                <a:cxn ang="0">
                  <a:pos x="2" y="1"/>
                </a:cxn>
                <a:cxn ang="0">
                  <a:pos x="2" y="1"/>
                </a:cxn>
                <a:cxn ang="0">
                  <a:pos x="3" y="0"/>
                </a:cxn>
                <a:cxn ang="0">
                  <a:pos x="6" y="1"/>
                </a:cxn>
                <a:cxn ang="0">
                  <a:pos x="7" y="2"/>
                </a:cxn>
                <a:cxn ang="0">
                  <a:pos x="7" y="4"/>
                </a:cxn>
                <a:cxn ang="0">
                  <a:pos x="9" y="7"/>
                </a:cxn>
                <a:cxn ang="0">
                  <a:pos x="7" y="8"/>
                </a:cxn>
                <a:cxn ang="0">
                  <a:pos x="6" y="11"/>
                </a:cxn>
                <a:cxn ang="0">
                  <a:pos x="4" y="14"/>
                </a:cxn>
                <a:cxn ang="0">
                  <a:pos x="0" y="15"/>
                </a:cxn>
              </a:cxnLst>
              <a:rect l="0" t="0" r="r" b="b"/>
              <a:pathLst>
                <a:path w="9" h="15">
                  <a:moveTo>
                    <a:pt x="0" y="15"/>
                  </a:moveTo>
                  <a:lnTo>
                    <a:pt x="0" y="14"/>
                  </a:lnTo>
                  <a:lnTo>
                    <a:pt x="3" y="12"/>
                  </a:lnTo>
                  <a:lnTo>
                    <a:pt x="4" y="11"/>
                  </a:lnTo>
                  <a:lnTo>
                    <a:pt x="6" y="9"/>
                  </a:lnTo>
                  <a:lnTo>
                    <a:pt x="6" y="7"/>
                  </a:lnTo>
                  <a:lnTo>
                    <a:pt x="6" y="7"/>
                  </a:lnTo>
                  <a:lnTo>
                    <a:pt x="6" y="7"/>
                  </a:lnTo>
                  <a:lnTo>
                    <a:pt x="6" y="7"/>
                  </a:lnTo>
                  <a:lnTo>
                    <a:pt x="6" y="5"/>
                  </a:lnTo>
                  <a:lnTo>
                    <a:pt x="6" y="7"/>
                  </a:lnTo>
                  <a:lnTo>
                    <a:pt x="4" y="7"/>
                  </a:lnTo>
                  <a:lnTo>
                    <a:pt x="4" y="7"/>
                  </a:lnTo>
                  <a:lnTo>
                    <a:pt x="3" y="7"/>
                  </a:lnTo>
                  <a:lnTo>
                    <a:pt x="2" y="7"/>
                  </a:lnTo>
                  <a:lnTo>
                    <a:pt x="2" y="5"/>
                  </a:lnTo>
                  <a:lnTo>
                    <a:pt x="0" y="5"/>
                  </a:lnTo>
                  <a:lnTo>
                    <a:pt x="0" y="4"/>
                  </a:lnTo>
                  <a:lnTo>
                    <a:pt x="0" y="2"/>
                  </a:lnTo>
                  <a:lnTo>
                    <a:pt x="2" y="1"/>
                  </a:lnTo>
                  <a:lnTo>
                    <a:pt x="2" y="1"/>
                  </a:lnTo>
                  <a:lnTo>
                    <a:pt x="3" y="0"/>
                  </a:lnTo>
                  <a:lnTo>
                    <a:pt x="6" y="1"/>
                  </a:lnTo>
                  <a:lnTo>
                    <a:pt x="7" y="2"/>
                  </a:lnTo>
                  <a:lnTo>
                    <a:pt x="7" y="4"/>
                  </a:lnTo>
                  <a:lnTo>
                    <a:pt x="9" y="7"/>
                  </a:lnTo>
                  <a:lnTo>
                    <a:pt x="7" y="8"/>
                  </a:lnTo>
                  <a:lnTo>
                    <a:pt x="6" y="11"/>
                  </a:lnTo>
                  <a:lnTo>
                    <a:pt x="4" y="14"/>
                  </a:lnTo>
                  <a:lnTo>
                    <a:pt x="0" y="15"/>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54" name="Freeform 50"/>
            <p:cNvSpPr>
              <a:spLocks/>
            </p:cNvSpPr>
            <p:nvPr/>
          </p:nvSpPr>
          <p:spPr bwMode="auto">
            <a:xfrm>
              <a:off x="3044" y="2160"/>
              <a:ext cx="16" cy="38"/>
            </a:xfrm>
            <a:custGeom>
              <a:avLst/>
              <a:gdLst/>
              <a:ahLst/>
              <a:cxnLst>
                <a:cxn ang="0">
                  <a:pos x="0" y="2"/>
                </a:cxn>
                <a:cxn ang="0">
                  <a:pos x="10" y="0"/>
                </a:cxn>
                <a:cxn ang="0">
                  <a:pos x="10" y="0"/>
                </a:cxn>
                <a:cxn ang="0">
                  <a:pos x="10" y="31"/>
                </a:cxn>
                <a:cxn ang="0">
                  <a:pos x="11" y="33"/>
                </a:cxn>
                <a:cxn ang="0">
                  <a:pos x="11" y="35"/>
                </a:cxn>
                <a:cxn ang="0">
                  <a:pos x="11" y="35"/>
                </a:cxn>
                <a:cxn ang="0">
                  <a:pos x="11" y="36"/>
                </a:cxn>
                <a:cxn ang="0">
                  <a:pos x="13" y="36"/>
                </a:cxn>
                <a:cxn ang="0">
                  <a:pos x="16" y="36"/>
                </a:cxn>
                <a:cxn ang="0">
                  <a:pos x="16" y="38"/>
                </a:cxn>
                <a:cxn ang="0">
                  <a:pos x="2" y="38"/>
                </a:cxn>
                <a:cxn ang="0">
                  <a:pos x="2" y="36"/>
                </a:cxn>
                <a:cxn ang="0">
                  <a:pos x="3" y="36"/>
                </a:cxn>
                <a:cxn ang="0">
                  <a:pos x="4" y="36"/>
                </a:cxn>
                <a:cxn ang="0">
                  <a:pos x="6" y="36"/>
                </a:cxn>
                <a:cxn ang="0">
                  <a:pos x="6" y="35"/>
                </a:cxn>
                <a:cxn ang="0">
                  <a:pos x="6" y="33"/>
                </a:cxn>
                <a:cxn ang="0">
                  <a:pos x="6" y="31"/>
                </a:cxn>
                <a:cxn ang="0">
                  <a:pos x="6" y="10"/>
                </a:cxn>
                <a:cxn ang="0">
                  <a:pos x="6" y="7"/>
                </a:cxn>
                <a:cxn ang="0">
                  <a:pos x="6" y="4"/>
                </a:cxn>
                <a:cxn ang="0">
                  <a:pos x="6" y="4"/>
                </a:cxn>
                <a:cxn ang="0">
                  <a:pos x="4" y="4"/>
                </a:cxn>
                <a:cxn ang="0">
                  <a:pos x="4" y="2"/>
                </a:cxn>
                <a:cxn ang="0">
                  <a:pos x="4" y="2"/>
                </a:cxn>
                <a:cxn ang="0">
                  <a:pos x="3" y="2"/>
                </a:cxn>
                <a:cxn ang="0">
                  <a:pos x="2" y="4"/>
                </a:cxn>
                <a:cxn ang="0">
                  <a:pos x="0" y="2"/>
                </a:cxn>
              </a:cxnLst>
              <a:rect l="0" t="0" r="r" b="b"/>
              <a:pathLst>
                <a:path w="16" h="38">
                  <a:moveTo>
                    <a:pt x="0" y="2"/>
                  </a:moveTo>
                  <a:lnTo>
                    <a:pt x="10" y="0"/>
                  </a:lnTo>
                  <a:lnTo>
                    <a:pt x="10" y="0"/>
                  </a:lnTo>
                  <a:lnTo>
                    <a:pt x="10" y="31"/>
                  </a:lnTo>
                  <a:lnTo>
                    <a:pt x="11" y="33"/>
                  </a:lnTo>
                  <a:lnTo>
                    <a:pt x="11" y="35"/>
                  </a:lnTo>
                  <a:lnTo>
                    <a:pt x="11" y="35"/>
                  </a:lnTo>
                  <a:lnTo>
                    <a:pt x="11" y="36"/>
                  </a:lnTo>
                  <a:lnTo>
                    <a:pt x="13" y="36"/>
                  </a:lnTo>
                  <a:lnTo>
                    <a:pt x="16" y="36"/>
                  </a:lnTo>
                  <a:lnTo>
                    <a:pt x="16" y="38"/>
                  </a:lnTo>
                  <a:lnTo>
                    <a:pt x="2" y="38"/>
                  </a:lnTo>
                  <a:lnTo>
                    <a:pt x="2" y="36"/>
                  </a:lnTo>
                  <a:lnTo>
                    <a:pt x="3" y="36"/>
                  </a:lnTo>
                  <a:lnTo>
                    <a:pt x="4" y="36"/>
                  </a:lnTo>
                  <a:lnTo>
                    <a:pt x="6" y="36"/>
                  </a:lnTo>
                  <a:lnTo>
                    <a:pt x="6" y="35"/>
                  </a:lnTo>
                  <a:lnTo>
                    <a:pt x="6" y="33"/>
                  </a:lnTo>
                  <a:lnTo>
                    <a:pt x="6" y="31"/>
                  </a:lnTo>
                  <a:lnTo>
                    <a:pt x="6" y="10"/>
                  </a:lnTo>
                  <a:lnTo>
                    <a:pt x="6" y="7"/>
                  </a:lnTo>
                  <a:lnTo>
                    <a:pt x="6" y="4"/>
                  </a:lnTo>
                  <a:lnTo>
                    <a:pt x="6" y="4"/>
                  </a:lnTo>
                  <a:lnTo>
                    <a:pt x="4" y="4"/>
                  </a:lnTo>
                  <a:lnTo>
                    <a:pt x="4" y="2"/>
                  </a:lnTo>
                  <a:lnTo>
                    <a:pt x="4" y="2"/>
                  </a:lnTo>
                  <a:lnTo>
                    <a:pt x="3" y="2"/>
                  </a:lnTo>
                  <a:lnTo>
                    <a:pt x="2" y="4"/>
                  </a:lnTo>
                  <a:lnTo>
                    <a:pt x="0"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55" name="Freeform 51"/>
            <p:cNvSpPr>
              <a:spLocks/>
            </p:cNvSpPr>
            <p:nvPr/>
          </p:nvSpPr>
          <p:spPr bwMode="auto">
            <a:xfrm>
              <a:off x="3068" y="2160"/>
              <a:ext cx="13" cy="49"/>
            </a:xfrm>
            <a:custGeom>
              <a:avLst/>
              <a:gdLst/>
              <a:ahLst/>
              <a:cxnLst>
                <a:cxn ang="0">
                  <a:pos x="0" y="0"/>
                </a:cxn>
                <a:cxn ang="0">
                  <a:pos x="13" y="0"/>
                </a:cxn>
                <a:cxn ang="0">
                  <a:pos x="13" y="49"/>
                </a:cxn>
                <a:cxn ang="0">
                  <a:pos x="0" y="49"/>
                </a:cxn>
                <a:cxn ang="0">
                  <a:pos x="0" y="46"/>
                </a:cxn>
                <a:cxn ang="0">
                  <a:pos x="7" y="46"/>
                </a:cxn>
                <a:cxn ang="0">
                  <a:pos x="7" y="1"/>
                </a:cxn>
                <a:cxn ang="0">
                  <a:pos x="0" y="1"/>
                </a:cxn>
                <a:cxn ang="0">
                  <a:pos x="0" y="0"/>
                </a:cxn>
              </a:cxnLst>
              <a:rect l="0" t="0" r="r" b="b"/>
              <a:pathLst>
                <a:path w="13" h="49">
                  <a:moveTo>
                    <a:pt x="0" y="0"/>
                  </a:moveTo>
                  <a:lnTo>
                    <a:pt x="13" y="0"/>
                  </a:lnTo>
                  <a:lnTo>
                    <a:pt x="13" y="49"/>
                  </a:lnTo>
                  <a:lnTo>
                    <a:pt x="0" y="49"/>
                  </a:lnTo>
                  <a:lnTo>
                    <a:pt x="0" y="46"/>
                  </a:lnTo>
                  <a:lnTo>
                    <a:pt x="7" y="46"/>
                  </a:lnTo>
                  <a:lnTo>
                    <a:pt x="7" y="1"/>
                  </a:lnTo>
                  <a:lnTo>
                    <a:pt x="0" y="1"/>
                  </a:lnTo>
                  <a:lnTo>
                    <a:pt x="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56" name="Freeform 52"/>
            <p:cNvSpPr>
              <a:spLocks/>
            </p:cNvSpPr>
            <p:nvPr/>
          </p:nvSpPr>
          <p:spPr bwMode="auto">
            <a:xfrm>
              <a:off x="3120" y="2160"/>
              <a:ext cx="32" cy="38"/>
            </a:xfrm>
            <a:custGeom>
              <a:avLst/>
              <a:gdLst/>
              <a:ahLst/>
              <a:cxnLst>
                <a:cxn ang="0">
                  <a:pos x="31" y="0"/>
                </a:cxn>
                <a:cxn ang="0">
                  <a:pos x="31" y="12"/>
                </a:cxn>
                <a:cxn ang="0">
                  <a:pos x="31" y="12"/>
                </a:cxn>
                <a:cxn ang="0">
                  <a:pos x="29" y="7"/>
                </a:cxn>
                <a:cxn ang="0">
                  <a:pos x="27" y="4"/>
                </a:cxn>
                <a:cxn ang="0">
                  <a:pos x="22" y="1"/>
                </a:cxn>
                <a:cxn ang="0">
                  <a:pos x="18" y="1"/>
                </a:cxn>
                <a:cxn ang="0">
                  <a:pos x="15" y="1"/>
                </a:cxn>
                <a:cxn ang="0">
                  <a:pos x="12" y="2"/>
                </a:cxn>
                <a:cxn ang="0">
                  <a:pos x="10" y="5"/>
                </a:cxn>
                <a:cxn ang="0">
                  <a:pos x="8" y="8"/>
                </a:cxn>
                <a:cxn ang="0">
                  <a:pos x="7" y="14"/>
                </a:cxn>
                <a:cxn ang="0">
                  <a:pos x="5" y="19"/>
                </a:cxn>
                <a:cxn ang="0">
                  <a:pos x="7" y="24"/>
                </a:cxn>
                <a:cxn ang="0">
                  <a:pos x="8" y="28"/>
                </a:cxn>
                <a:cxn ang="0">
                  <a:pos x="10" y="31"/>
                </a:cxn>
                <a:cxn ang="0">
                  <a:pos x="12" y="33"/>
                </a:cxn>
                <a:cxn ang="0">
                  <a:pos x="15" y="35"/>
                </a:cxn>
                <a:cxn ang="0">
                  <a:pos x="19" y="35"/>
                </a:cxn>
                <a:cxn ang="0">
                  <a:pos x="22" y="35"/>
                </a:cxn>
                <a:cxn ang="0">
                  <a:pos x="25" y="33"/>
                </a:cxn>
                <a:cxn ang="0">
                  <a:pos x="28" y="32"/>
                </a:cxn>
                <a:cxn ang="0">
                  <a:pos x="32" y="28"/>
                </a:cxn>
                <a:cxn ang="0">
                  <a:pos x="32" y="28"/>
                </a:cxn>
                <a:cxn ang="0">
                  <a:pos x="29" y="32"/>
                </a:cxn>
                <a:cxn ang="0">
                  <a:pos x="27" y="35"/>
                </a:cxn>
                <a:cxn ang="0">
                  <a:pos x="22" y="38"/>
                </a:cxn>
                <a:cxn ang="0">
                  <a:pos x="17" y="38"/>
                </a:cxn>
                <a:cxn ang="0">
                  <a:pos x="11" y="38"/>
                </a:cxn>
                <a:cxn ang="0">
                  <a:pos x="7" y="35"/>
                </a:cxn>
                <a:cxn ang="0">
                  <a:pos x="3" y="31"/>
                </a:cxn>
                <a:cxn ang="0">
                  <a:pos x="1" y="25"/>
                </a:cxn>
                <a:cxn ang="0">
                  <a:pos x="0" y="19"/>
                </a:cxn>
                <a:cxn ang="0">
                  <a:pos x="0" y="14"/>
                </a:cxn>
                <a:cxn ang="0">
                  <a:pos x="3" y="8"/>
                </a:cxn>
                <a:cxn ang="0">
                  <a:pos x="5" y="5"/>
                </a:cxn>
                <a:cxn ang="0">
                  <a:pos x="8" y="1"/>
                </a:cxn>
                <a:cxn ang="0">
                  <a:pos x="14" y="0"/>
                </a:cxn>
                <a:cxn ang="0">
                  <a:pos x="18" y="0"/>
                </a:cxn>
                <a:cxn ang="0">
                  <a:pos x="22" y="0"/>
                </a:cxn>
                <a:cxn ang="0">
                  <a:pos x="27" y="1"/>
                </a:cxn>
                <a:cxn ang="0">
                  <a:pos x="27" y="1"/>
                </a:cxn>
                <a:cxn ang="0">
                  <a:pos x="28" y="1"/>
                </a:cxn>
                <a:cxn ang="0">
                  <a:pos x="28" y="1"/>
                </a:cxn>
                <a:cxn ang="0">
                  <a:pos x="29" y="1"/>
                </a:cxn>
                <a:cxn ang="0">
                  <a:pos x="29" y="0"/>
                </a:cxn>
                <a:cxn ang="0">
                  <a:pos x="31" y="0"/>
                </a:cxn>
                <a:cxn ang="0">
                  <a:pos x="31" y="0"/>
                </a:cxn>
              </a:cxnLst>
              <a:rect l="0" t="0" r="r" b="b"/>
              <a:pathLst>
                <a:path w="32" h="38">
                  <a:moveTo>
                    <a:pt x="31" y="0"/>
                  </a:moveTo>
                  <a:lnTo>
                    <a:pt x="31" y="12"/>
                  </a:lnTo>
                  <a:lnTo>
                    <a:pt x="31" y="12"/>
                  </a:lnTo>
                  <a:lnTo>
                    <a:pt x="29" y="7"/>
                  </a:lnTo>
                  <a:lnTo>
                    <a:pt x="27" y="4"/>
                  </a:lnTo>
                  <a:lnTo>
                    <a:pt x="22" y="1"/>
                  </a:lnTo>
                  <a:lnTo>
                    <a:pt x="18" y="1"/>
                  </a:lnTo>
                  <a:lnTo>
                    <a:pt x="15" y="1"/>
                  </a:lnTo>
                  <a:lnTo>
                    <a:pt x="12" y="2"/>
                  </a:lnTo>
                  <a:lnTo>
                    <a:pt x="10" y="5"/>
                  </a:lnTo>
                  <a:lnTo>
                    <a:pt x="8" y="8"/>
                  </a:lnTo>
                  <a:lnTo>
                    <a:pt x="7" y="14"/>
                  </a:lnTo>
                  <a:lnTo>
                    <a:pt x="5" y="19"/>
                  </a:lnTo>
                  <a:lnTo>
                    <a:pt x="7" y="24"/>
                  </a:lnTo>
                  <a:lnTo>
                    <a:pt x="8" y="28"/>
                  </a:lnTo>
                  <a:lnTo>
                    <a:pt x="10" y="31"/>
                  </a:lnTo>
                  <a:lnTo>
                    <a:pt x="12" y="33"/>
                  </a:lnTo>
                  <a:lnTo>
                    <a:pt x="15" y="35"/>
                  </a:lnTo>
                  <a:lnTo>
                    <a:pt x="19" y="35"/>
                  </a:lnTo>
                  <a:lnTo>
                    <a:pt x="22" y="35"/>
                  </a:lnTo>
                  <a:lnTo>
                    <a:pt x="25" y="33"/>
                  </a:lnTo>
                  <a:lnTo>
                    <a:pt x="28" y="32"/>
                  </a:lnTo>
                  <a:lnTo>
                    <a:pt x="32" y="28"/>
                  </a:lnTo>
                  <a:lnTo>
                    <a:pt x="32" y="28"/>
                  </a:lnTo>
                  <a:lnTo>
                    <a:pt x="29" y="32"/>
                  </a:lnTo>
                  <a:lnTo>
                    <a:pt x="27" y="35"/>
                  </a:lnTo>
                  <a:lnTo>
                    <a:pt x="22" y="38"/>
                  </a:lnTo>
                  <a:lnTo>
                    <a:pt x="17" y="38"/>
                  </a:lnTo>
                  <a:lnTo>
                    <a:pt x="11" y="38"/>
                  </a:lnTo>
                  <a:lnTo>
                    <a:pt x="7" y="35"/>
                  </a:lnTo>
                  <a:lnTo>
                    <a:pt x="3" y="31"/>
                  </a:lnTo>
                  <a:lnTo>
                    <a:pt x="1" y="25"/>
                  </a:lnTo>
                  <a:lnTo>
                    <a:pt x="0" y="19"/>
                  </a:lnTo>
                  <a:lnTo>
                    <a:pt x="0" y="14"/>
                  </a:lnTo>
                  <a:lnTo>
                    <a:pt x="3" y="8"/>
                  </a:lnTo>
                  <a:lnTo>
                    <a:pt x="5" y="5"/>
                  </a:lnTo>
                  <a:lnTo>
                    <a:pt x="8" y="1"/>
                  </a:lnTo>
                  <a:lnTo>
                    <a:pt x="14" y="0"/>
                  </a:lnTo>
                  <a:lnTo>
                    <a:pt x="18" y="0"/>
                  </a:lnTo>
                  <a:lnTo>
                    <a:pt x="22" y="0"/>
                  </a:lnTo>
                  <a:lnTo>
                    <a:pt x="27" y="1"/>
                  </a:lnTo>
                  <a:lnTo>
                    <a:pt x="27" y="1"/>
                  </a:lnTo>
                  <a:lnTo>
                    <a:pt x="28" y="1"/>
                  </a:lnTo>
                  <a:lnTo>
                    <a:pt x="28" y="1"/>
                  </a:lnTo>
                  <a:lnTo>
                    <a:pt x="29" y="1"/>
                  </a:lnTo>
                  <a:lnTo>
                    <a:pt x="29" y="0"/>
                  </a:lnTo>
                  <a:lnTo>
                    <a:pt x="31" y="0"/>
                  </a:lnTo>
                  <a:lnTo>
                    <a:pt x="31"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57" name="Freeform 53"/>
            <p:cNvSpPr>
              <a:spLocks noEditPoints="1"/>
            </p:cNvSpPr>
            <p:nvPr/>
          </p:nvSpPr>
          <p:spPr bwMode="auto">
            <a:xfrm>
              <a:off x="3156" y="2171"/>
              <a:ext cx="24" cy="27"/>
            </a:xfrm>
            <a:custGeom>
              <a:avLst/>
              <a:gdLst/>
              <a:ahLst/>
              <a:cxnLst>
                <a:cxn ang="0">
                  <a:pos x="13" y="0"/>
                </a:cxn>
                <a:cxn ang="0">
                  <a:pos x="16" y="1"/>
                </a:cxn>
                <a:cxn ang="0">
                  <a:pos x="19" y="3"/>
                </a:cxn>
                <a:cxn ang="0">
                  <a:pos x="21" y="4"/>
                </a:cxn>
                <a:cxn ang="0">
                  <a:pos x="24" y="8"/>
                </a:cxn>
                <a:cxn ang="0">
                  <a:pos x="24" y="13"/>
                </a:cxn>
                <a:cxn ang="0">
                  <a:pos x="24" y="17"/>
                </a:cxn>
                <a:cxn ang="0">
                  <a:pos x="23" y="20"/>
                </a:cxn>
                <a:cxn ang="0">
                  <a:pos x="21" y="22"/>
                </a:cxn>
                <a:cxn ang="0">
                  <a:pos x="19" y="25"/>
                </a:cxn>
                <a:cxn ang="0">
                  <a:pos x="16" y="27"/>
                </a:cxn>
                <a:cxn ang="0">
                  <a:pos x="12" y="27"/>
                </a:cxn>
                <a:cxn ang="0">
                  <a:pos x="9" y="27"/>
                </a:cxn>
                <a:cxn ang="0">
                  <a:pos x="6" y="25"/>
                </a:cxn>
                <a:cxn ang="0">
                  <a:pos x="3" y="22"/>
                </a:cxn>
                <a:cxn ang="0">
                  <a:pos x="2" y="18"/>
                </a:cxn>
                <a:cxn ang="0">
                  <a:pos x="0" y="14"/>
                </a:cxn>
                <a:cxn ang="0">
                  <a:pos x="0" y="10"/>
                </a:cxn>
                <a:cxn ang="0">
                  <a:pos x="2" y="7"/>
                </a:cxn>
                <a:cxn ang="0">
                  <a:pos x="5" y="4"/>
                </a:cxn>
                <a:cxn ang="0">
                  <a:pos x="6" y="1"/>
                </a:cxn>
                <a:cxn ang="0">
                  <a:pos x="10" y="1"/>
                </a:cxn>
                <a:cxn ang="0">
                  <a:pos x="13" y="0"/>
                </a:cxn>
                <a:cxn ang="0">
                  <a:pos x="12" y="3"/>
                </a:cxn>
                <a:cxn ang="0">
                  <a:pos x="10" y="3"/>
                </a:cxn>
                <a:cxn ang="0">
                  <a:pos x="9" y="3"/>
                </a:cxn>
                <a:cxn ang="0">
                  <a:pos x="7" y="4"/>
                </a:cxn>
                <a:cxn ang="0">
                  <a:pos x="6" y="6"/>
                </a:cxn>
                <a:cxn ang="0">
                  <a:pos x="6" y="8"/>
                </a:cxn>
                <a:cxn ang="0">
                  <a:pos x="5" y="11"/>
                </a:cxn>
                <a:cxn ang="0">
                  <a:pos x="6" y="17"/>
                </a:cxn>
                <a:cxn ang="0">
                  <a:pos x="7" y="21"/>
                </a:cxn>
                <a:cxn ang="0">
                  <a:pos x="10" y="24"/>
                </a:cxn>
                <a:cxn ang="0">
                  <a:pos x="13" y="25"/>
                </a:cxn>
                <a:cxn ang="0">
                  <a:pos x="16" y="24"/>
                </a:cxn>
                <a:cxn ang="0">
                  <a:pos x="19" y="22"/>
                </a:cxn>
                <a:cxn ang="0">
                  <a:pos x="20" y="20"/>
                </a:cxn>
                <a:cxn ang="0">
                  <a:pos x="20" y="15"/>
                </a:cxn>
                <a:cxn ang="0">
                  <a:pos x="20" y="11"/>
                </a:cxn>
                <a:cxn ang="0">
                  <a:pos x="19" y="7"/>
                </a:cxn>
                <a:cxn ang="0">
                  <a:pos x="17" y="4"/>
                </a:cxn>
                <a:cxn ang="0">
                  <a:pos x="14" y="3"/>
                </a:cxn>
                <a:cxn ang="0">
                  <a:pos x="12" y="3"/>
                </a:cxn>
              </a:cxnLst>
              <a:rect l="0" t="0" r="r" b="b"/>
              <a:pathLst>
                <a:path w="24" h="27">
                  <a:moveTo>
                    <a:pt x="13" y="0"/>
                  </a:moveTo>
                  <a:lnTo>
                    <a:pt x="16" y="1"/>
                  </a:lnTo>
                  <a:lnTo>
                    <a:pt x="19" y="3"/>
                  </a:lnTo>
                  <a:lnTo>
                    <a:pt x="21" y="4"/>
                  </a:lnTo>
                  <a:lnTo>
                    <a:pt x="24" y="8"/>
                  </a:lnTo>
                  <a:lnTo>
                    <a:pt x="24" y="13"/>
                  </a:lnTo>
                  <a:lnTo>
                    <a:pt x="24" y="17"/>
                  </a:lnTo>
                  <a:lnTo>
                    <a:pt x="23" y="20"/>
                  </a:lnTo>
                  <a:lnTo>
                    <a:pt x="21" y="22"/>
                  </a:lnTo>
                  <a:lnTo>
                    <a:pt x="19" y="25"/>
                  </a:lnTo>
                  <a:lnTo>
                    <a:pt x="16" y="27"/>
                  </a:lnTo>
                  <a:lnTo>
                    <a:pt x="12" y="27"/>
                  </a:lnTo>
                  <a:lnTo>
                    <a:pt x="9" y="27"/>
                  </a:lnTo>
                  <a:lnTo>
                    <a:pt x="6" y="25"/>
                  </a:lnTo>
                  <a:lnTo>
                    <a:pt x="3" y="22"/>
                  </a:lnTo>
                  <a:lnTo>
                    <a:pt x="2" y="18"/>
                  </a:lnTo>
                  <a:lnTo>
                    <a:pt x="0" y="14"/>
                  </a:lnTo>
                  <a:lnTo>
                    <a:pt x="0" y="10"/>
                  </a:lnTo>
                  <a:lnTo>
                    <a:pt x="2" y="7"/>
                  </a:lnTo>
                  <a:lnTo>
                    <a:pt x="5" y="4"/>
                  </a:lnTo>
                  <a:lnTo>
                    <a:pt x="6" y="1"/>
                  </a:lnTo>
                  <a:lnTo>
                    <a:pt x="10" y="1"/>
                  </a:lnTo>
                  <a:lnTo>
                    <a:pt x="13" y="0"/>
                  </a:lnTo>
                  <a:close/>
                  <a:moveTo>
                    <a:pt x="12" y="3"/>
                  </a:moveTo>
                  <a:lnTo>
                    <a:pt x="10" y="3"/>
                  </a:lnTo>
                  <a:lnTo>
                    <a:pt x="9" y="3"/>
                  </a:lnTo>
                  <a:lnTo>
                    <a:pt x="7" y="4"/>
                  </a:lnTo>
                  <a:lnTo>
                    <a:pt x="6" y="6"/>
                  </a:lnTo>
                  <a:lnTo>
                    <a:pt x="6" y="8"/>
                  </a:lnTo>
                  <a:lnTo>
                    <a:pt x="5" y="11"/>
                  </a:lnTo>
                  <a:lnTo>
                    <a:pt x="6" y="17"/>
                  </a:lnTo>
                  <a:lnTo>
                    <a:pt x="7" y="21"/>
                  </a:lnTo>
                  <a:lnTo>
                    <a:pt x="10" y="24"/>
                  </a:lnTo>
                  <a:lnTo>
                    <a:pt x="13" y="25"/>
                  </a:lnTo>
                  <a:lnTo>
                    <a:pt x="16" y="24"/>
                  </a:lnTo>
                  <a:lnTo>
                    <a:pt x="19" y="22"/>
                  </a:lnTo>
                  <a:lnTo>
                    <a:pt x="20" y="20"/>
                  </a:lnTo>
                  <a:lnTo>
                    <a:pt x="20" y="15"/>
                  </a:lnTo>
                  <a:lnTo>
                    <a:pt x="20" y="11"/>
                  </a:lnTo>
                  <a:lnTo>
                    <a:pt x="19" y="7"/>
                  </a:lnTo>
                  <a:lnTo>
                    <a:pt x="17" y="4"/>
                  </a:lnTo>
                  <a:lnTo>
                    <a:pt x="14" y="3"/>
                  </a:lnTo>
                  <a:lnTo>
                    <a:pt x="12" y="3"/>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58" name="Freeform 54"/>
            <p:cNvSpPr>
              <a:spLocks/>
            </p:cNvSpPr>
            <p:nvPr/>
          </p:nvSpPr>
          <p:spPr bwMode="auto">
            <a:xfrm>
              <a:off x="3183" y="2171"/>
              <a:ext cx="42" cy="27"/>
            </a:xfrm>
            <a:custGeom>
              <a:avLst/>
              <a:gdLst/>
              <a:ahLst/>
              <a:cxnLst>
                <a:cxn ang="0">
                  <a:pos x="11" y="4"/>
                </a:cxn>
                <a:cxn ang="0">
                  <a:pos x="13" y="1"/>
                </a:cxn>
                <a:cxn ang="0">
                  <a:pos x="15" y="0"/>
                </a:cxn>
                <a:cxn ang="0">
                  <a:pos x="20" y="1"/>
                </a:cxn>
                <a:cxn ang="0">
                  <a:pos x="22" y="4"/>
                </a:cxn>
                <a:cxn ang="0">
                  <a:pos x="27" y="3"/>
                </a:cxn>
                <a:cxn ang="0">
                  <a:pos x="31" y="0"/>
                </a:cxn>
                <a:cxn ang="0">
                  <a:pos x="34" y="0"/>
                </a:cxn>
                <a:cxn ang="0">
                  <a:pos x="38" y="3"/>
                </a:cxn>
                <a:cxn ang="0">
                  <a:pos x="39" y="7"/>
                </a:cxn>
                <a:cxn ang="0">
                  <a:pos x="39" y="20"/>
                </a:cxn>
                <a:cxn ang="0">
                  <a:pos x="39" y="24"/>
                </a:cxn>
                <a:cxn ang="0">
                  <a:pos x="41" y="25"/>
                </a:cxn>
                <a:cxn ang="0">
                  <a:pos x="42" y="25"/>
                </a:cxn>
                <a:cxn ang="0">
                  <a:pos x="31" y="27"/>
                </a:cxn>
                <a:cxn ang="0">
                  <a:pos x="31" y="25"/>
                </a:cxn>
                <a:cxn ang="0">
                  <a:pos x="34" y="25"/>
                </a:cxn>
                <a:cxn ang="0">
                  <a:pos x="34" y="24"/>
                </a:cxn>
                <a:cxn ang="0">
                  <a:pos x="34" y="20"/>
                </a:cxn>
                <a:cxn ang="0">
                  <a:pos x="34" y="7"/>
                </a:cxn>
                <a:cxn ang="0">
                  <a:pos x="32" y="4"/>
                </a:cxn>
                <a:cxn ang="0">
                  <a:pos x="28" y="4"/>
                </a:cxn>
                <a:cxn ang="0">
                  <a:pos x="25" y="6"/>
                </a:cxn>
                <a:cxn ang="0">
                  <a:pos x="24" y="7"/>
                </a:cxn>
                <a:cxn ang="0">
                  <a:pos x="24" y="20"/>
                </a:cxn>
                <a:cxn ang="0">
                  <a:pos x="24" y="24"/>
                </a:cxn>
                <a:cxn ang="0">
                  <a:pos x="25" y="25"/>
                </a:cxn>
                <a:cxn ang="0">
                  <a:pos x="27" y="25"/>
                </a:cxn>
                <a:cxn ang="0">
                  <a:pos x="15" y="27"/>
                </a:cxn>
                <a:cxn ang="0">
                  <a:pos x="17" y="25"/>
                </a:cxn>
                <a:cxn ang="0">
                  <a:pos x="18" y="24"/>
                </a:cxn>
                <a:cxn ang="0">
                  <a:pos x="20" y="22"/>
                </a:cxn>
                <a:cxn ang="0">
                  <a:pos x="20" y="10"/>
                </a:cxn>
                <a:cxn ang="0">
                  <a:pos x="18" y="6"/>
                </a:cxn>
                <a:cxn ang="0">
                  <a:pos x="15" y="4"/>
                </a:cxn>
                <a:cxn ang="0">
                  <a:pos x="13" y="4"/>
                </a:cxn>
                <a:cxn ang="0">
                  <a:pos x="8" y="7"/>
                </a:cxn>
                <a:cxn ang="0">
                  <a:pos x="8" y="22"/>
                </a:cxn>
                <a:cxn ang="0">
                  <a:pos x="10" y="25"/>
                </a:cxn>
                <a:cxn ang="0">
                  <a:pos x="11" y="25"/>
                </a:cxn>
                <a:cxn ang="0">
                  <a:pos x="13" y="27"/>
                </a:cxn>
                <a:cxn ang="0">
                  <a:pos x="0" y="25"/>
                </a:cxn>
                <a:cxn ang="0">
                  <a:pos x="3" y="25"/>
                </a:cxn>
                <a:cxn ang="0">
                  <a:pos x="4" y="24"/>
                </a:cxn>
                <a:cxn ang="0">
                  <a:pos x="4" y="20"/>
                </a:cxn>
                <a:cxn ang="0">
                  <a:pos x="4" y="7"/>
                </a:cxn>
                <a:cxn ang="0">
                  <a:pos x="3" y="4"/>
                </a:cxn>
                <a:cxn ang="0">
                  <a:pos x="3" y="4"/>
                </a:cxn>
                <a:cxn ang="0">
                  <a:pos x="1" y="4"/>
                </a:cxn>
                <a:cxn ang="0">
                  <a:pos x="0" y="3"/>
                </a:cxn>
                <a:cxn ang="0">
                  <a:pos x="8" y="0"/>
                </a:cxn>
              </a:cxnLst>
              <a:rect l="0" t="0" r="r" b="b"/>
              <a:pathLst>
                <a:path w="42" h="27">
                  <a:moveTo>
                    <a:pt x="8" y="6"/>
                  </a:moveTo>
                  <a:lnTo>
                    <a:pt x="11" y="4"/>
                  </a:lnTo>
                  <a:lnTo>
                    <a:pt x="11" y="3"/>
                  </a:lnTo>
                  <a:lnTo>
                    <a:pt x="13" y="1"/>
                  </a:lnTo>
                  <a:lnTo>
                    <a:pt x="14" y="1"/>
                  </a:lnTo>
                  <a:lnTo>
                    <a:pt x="15" y="0"/>
                  </a:lnTo>
                  <a:lnTo>
                    <a:pt x="17" y="0"/>
                  </a:lnTo>
                  <a:lnTo>
                    <a:pt x="20" y="1"/>
                  </a:lnTo>
                  <a:lnTo>
                    <a:pt x="21" y="1"/>
                  </a:lnTo>
                  <a:lnTo>
                    <a:pt x="22" y="4"/>
                  </a:lnTo>
                  <a:lnTo>
                    <a:pt x="24" y="6"/>
                  </a:lnTo>
                  <a:lnTo>
                    <a:pt x="27" y="3"/>
                  </a:lnTo>
                  <a:lnTo>
                    <a:pt x="28" y="1"/>
                  </a:lnTo>
                  <a:lnTo>
                    <a:pt x="31" y="0"/>
                  </a:lnTo>
                  <a:lnTo>
                    <a:pt x="32" y="0"/>
                  </a:lnTo>
                  <a:lnTo>
                    <a:pt x="34" y="0"/>
                  </a:lnTo>
                  <a:lnTo>
                    <a:pt x="36" y="1"/>
                  </a:lnTo>
                  <a:lnTo>
                    <a:pt x="38" y="3"/>
                  </a:lnTo>
                  <a:lnTo>
                    <a:pt x="38" y="4"/>
                  </a:lnTo>
                  <a:lnTo>
                    <a:pt x="39" y="7"/>
                  </a:lnTo>
                  <a:lnTo>
                    <a:pt x="39" y="10"/>
                  </a:lnTo>
                  <a:lnTo>
                    <a:pt x="39" y="20"/>
                  </a:lnTo>
                  <a:lnTo>
                    <a:pt x="39" y="22"/>
                  </a:lnTo>
                  <a:lnTo>
                    <a:pt x="39" y="24"/>
                  </a:lnTo>
                  <a:lnTo>
                    <a:pt x="39" y="25"/>
                  </a:lnTo>
                  <a:lnTo>
                    <a:pt x="41" y="25"/>
                  </a:lnTo>
                  <a:lnTo>
                    <a:pt x="41" y="25"/>
                  </a:lnTo>
                  <a:lnTo>
                    <a:pt x="42" y="25"/>
                  </a:lnTo>
                  <a:lnTo>
                    <a:pt x="42" y="27"/>
                  </a:lnTo>
                  <a:lnTo>
                    <a:pt x="31" y="27"/>
                  </a:lnTo>
                  <a:lnTo>
                    <a:pt x="31" y="25"/>
                  </a:lnTo>
                  <a:lnTo>
                    <a:pt x="31" y="25"/>
                  </a:lnTo>
                  <a:lnTo>
                    <a:pt x="32" y="25"/>
                  </a:lnTo>
                  <a:lnTo>
                    <a:pt x="34" y="25"/>
                  </a:lnTo>
                  <a:lnTo>
                    <a:pt x="34" y="24"/>
                  </a:lnTo>
                  <a:lnTo>
                    <a:pt x="34" y="24"/>
                  </a:lnTo>
                  <a:lnTo>
                    <a:pt x="34" y="22"/>
                  </a:lnTo>
                  <a:lnTo>
                    <a:pt x="34" y="20"/>
                  </a:lnTo>
                  <a:lnTo>
                    <a:pt x="34" y="10"/>
                  </a:lnTo>
                  <a:lnTo>
                    <a:pt x="34" y="7"/>
                  </a:lnTo>
                  <a:lnTo>
                    <a:pt x="34" y="6"/>
                  </a:lnTo>
                  <a:lnTo>
                    <a:pt x="32" y="4"/>
                  </a:lnTo>
                  <a:lnTo>
                    <a:pt x="31" y="4"/>
                  </a:lnTo>
                  <a:lnTo>
                    <a:pt x="28" y="4"/>
                  </a:lnTo>
                  <a:lnTo>
                    <a:pt x="27" y="4"/>
                  </a:lnTo>
                  <a:lnTo>
                    <a:pt x="25" y="6"/>
                  </a:lnTo>
                  <a:lnTo>
                    <a:pt x="24" y="7"/>
                  </a:lnTo>
                  <a:lnTo>
                    <a:pt x="24" y="7"/>
                  </a:lnTo>
                  <a:lnTo>
                    <a:pt x="24" y="8"/>
                  </a:lnTo>
                  <a:lnTo>
                    <a:pt x="24" y="20"/>
                  </a:lnTo>
                  <a:lnTo>
                    <a:pt x="24" y="22"/>
                  </a:lnTo>
                  <a:lnTo>
                    <a:pt x="24" y="24"/>
                  </a:lnTo>
                  <a:lnTo>
                    <a:pt x="24" y="25"/>
                  </a:lnTo>
                  <a:lnTo>
                    <a:pt x="25" y="25"/>
                  </a:lnTo>
                  <a:lnTo>
                    <a:pt x="25" y="25"/>
                  </a:lnTo>
                  <a:lnTo>
                    <a:pt x="27" y="25"/>
                  </a:lnTo>
                  <a:lnTo>
                    <a:pt x="27" y="27"/>
                  </a:lnTo>
                  <a:lnTo>
                    <a:pt x="15" y="27"/>
                  </a:lnTo>
                  <a:lnTo>
                    <a:pt x="15" y="25"/>
                  </a:lnTo>
                  <a:lnTo>
                    <a:pt x="17" y="25"/>
                  </a:lnTo>
                  <a:lnTo>
                    <a:pt x="18" y="25"/>
                  </a:lnTo>
                  <a:lnTo>
                    <a:pt x="18" y="24"/>
                  </a:lnTo>
                  <a:lnTo>
                    <a:pt x="20" y="24"/>
                  </a:lnTo>
                  <a:lnTo>
                    <a:pt x="20" y="22"/>
                  </a:lnTo>
                  <a:lnTo>
                    <a:pt x="20" y="20"/>
                  </a:lnTo>
                  <a:lnTo>
                    <a:pt x="20" y="10"/>
                  </a:lnTo>
                  <a:lnTo>
                    <a:pt x="18" y="7"/>
                  </a:lnTo>
                  <a:lnTo>
                    <a:pt x="18" y="6"/>
                  </a:lnTo>
                  <a:lnTo>
                    <a:pt x="17" y="4"/>
                  </a:lnTo>
                  <a:lnTo>
                    <a:pt x="15" y="4"/>
                  </a:lnTo>
                  <a:lnTo>
                    <a:pt x="14" y="4"/>
                  </a:lnTo>
                  <a:lnTo>
                    <a:pt x="13" y="4"/>
                  </a:lnTo>
                  <a:lnTo>
                    <a:pt x="10" y="6"/>
                  </a:lnTo>
                  <a:lnTo>
                    <a:pt x="8" y="7"/>
                  </a:lnTo>
                  <a:lnTo>
                    <a:pt x="8" y="20"/>
                  </a:lnTo>
                  <a:lnTo>
                    <a:pt x="8" y="22"/>
                  </a:lnTo>
                  <a:lnTo>
                    <a:pt x="8" y="24"/>
                  </a:lnTo>
                  <a:lnTo>
                    <a:pt x="10" y="25"/>
                  </a:lnTo>
                  <a:lnTo>
                    <a:pt x="10" y="25"/>
                  </a:lnTo>
                  <a:lnTo>
                    <a:pt x="11" y="25"/>
                  </a:lnTo>
                  <a:lnTo>
                    <a:pt x="13" y="25"/>
                  </a:lnTo>
                  <a:lnTo>
                    <a:pt x="13" y="27"/>
                  </a:lnTo>
                  <a:lnTo>
                    <a:pt x="0" y="27"/>
                  </a:lnTo>
                  <a:lnTo>
                    <a:pt x="0" y="25"/>
                  </a:lnTo>
                  <a:lnTo>
                    <a:pt x="1" y="25"/>
                  </a:lnTo>
                  <a:lnTo>
                    <a:pt x="3" y="25"/>
                  </a:lnTo>
                  <a:lnTo>
                    <a:pt x="3" y="25"/>
                  </a:lnTo>
                  <a:lnTo>
                    <a:pt x="4" y="24"/>
                  </a:lnTo>
                  <a:lnTo>
                    <a:pt x="4" y="22"/>
                  </a:lnTo>
                  <a:lnTo>
                    <a:pt x="4" y="20"/>
                  </a:lnTo>
                  <a:lnTo>
                    <a:pt x="4" y="11"/>
                  </a:lnTo>
                  <a:lnTo>
                    <a:pt x="4" y="7"/>
                  </a:lnTo>
                  <a:lnTo>
                    <a:pt x="4" y="6"/>
                  </a:lnTo>
                  <a:lnTo>
                    <a:pt x="3" y="4"/>
                  </a:lnTo>
                  <a:lnTo>
                    <a:pt x="3" y="4"/>
                  </a:lnTo>
                  <a:lnTo>
                    <a:pt x="3" y="4"/>
                  </a:lnTo>
                  <a:lnTo>
                    <a:pt x="3" y="4"/>
                  </a:lnTo>
                  <a:lnTo>
                    <a:pt x="1" y="4"/>
                  </a:lnTo>
                  <a:lnTo>
                    <a:pt x="1" y="4"/>
                  </a:lnTo>
                  <a:lnTo>
                    <a:pt x="0" y="3"/>
                  </a:lnTo>
                  <a:lnTo>
                    <a:pt x="7" y="0"/>
                  </a:lnTo>
                  <a:lnTo>
                    <a:pt x="8" y="0"/>
                  </a:lnTo>
                  <a:lnTo>
                    <a:pt x="8" y="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59" name="Freeform 55"/>
            <p:cNvSpPr>
              <a:spLocks noEditPoints="1"/>
            </p:cNvSpPr>
            <p:nvPr/>
          </p:nvSpPr>
          <p:spPr bwMode="auto">
            <a:xfrm>
              <a:off x="3226" y="2171"/>
              <a:ext cx="27" cy="38"/>
            </a:xfrm>
            <a:custGeom>
              <a:avLst/>
              <a:gdLst/>
              <a:ahLst/>
              <a:cxnLst>
                <a:cxn ang="0">
                  <a:pos x="9" y="0"/>
                </a:cxn>
                <a:cxn ang="0">
                  <a:pos x="9" y="7"/>
                </a:cxn>
                <a:cxn ang="0">
                  <a:pos x="13" y="1"/>
                </a:cxn>
                <a:cxn ang="0">
                  <a:pos x="17" y="0"/>
                </a:cxn>
                <a:cxn ang="0">
                  <a:pos x="24" y="3"/>
                </a:cxn>
                <a:cxn ang="0">
                  <a:pos x="27" y="13"/>
                </a:cxn>
                <a:cxn ang="0">
                  <a:pos x="26" y="20"/>
                </a:cxn>
                <a:cxn ang="0">
                  <a:pos x="20" y="25"/>
                </a:cxn>
                <a:cxn ang="0">
                  <a:pos x="13" y="27"/>
                </a:cxn>
                <a:cxn ang="0">
                  <a:pos x="10" y="25"/>
                </a:cxn>
                <a:cxn ang="0">
                  <a:pos x="9" y="32"/>
                </a:cxn>
                <a:cxn ang="0">
                  <a:pos x="10" y="36"/>
                </a:cxn>
                <a:cxn ang="0">
                  <a:pos x="10" y="38"/>
                </a:cxn>
                <a:cxn ang="0">
                  <a:pos x="13" y="38"/>
                </a:cxn>
                <a:cxn ang="0">
                  <a:pos x="0" y="38"/>
                </a:cxn>
                <a:cxn ang="0">
                  <a:pos x="0" y="38"/>
                </a:cxn>
                <a:cxn ang="0">
                  <a:pos x="3" y="38"/>
                </a:cxn>
                <a:cxn ang="0">
                  <a:pos x="5" y="36"/>
                </a:cxn>
                <a:cxn ang="0">
                  <a:pos x="5" y="32"/>
                </a:cxn>
                <a:cxn ang="0">
                  <a:pos x="5" y="6"/>
                </a:cxn>
                <a:cxn ang="0">
                  <a:pos x="5" y="4"/>
                </a:cxn>
                <a:cxn ang="0">
                  <a:pos x="3" y="4"/>
                </a:cxn>
                <a:cxn ang="0">
                  <a:pos x="2" y="4"/>
                </a:cxn>
                <a:cxn ang="0">
                  <a:pos x="2" y="3"/>
                </a:cxn>
                <a:cxn ang="0">
                  <a:pos x="9" y="17"/>
                </a:cxn>
                <a:cxn ang="0">
                  <a:pos x="10" y="21"/>
                </a:cxn>
                <a:cxn ang="0">
                  <a:pos x="12" y="24"/>
                </a:cxn>
                <a:cxn ang="0">
                  <a:pos x="16" y="25"/>
                </a:cxn>
                <a:cxn ang="0">
                  <a:pos x="20" y="22"/>
                </a:cxn>
                <a:cxn ang="0">
                  <a:pos x="23" y="15"/>
                </a:cxn>
                <a:cxn ang="0">
                  <a:pos x="20" y="7"/>
                </a:cxn>
                <a:cxn ang="0">
                  <a:pos x="16" y="4"/>
                </a:cxn>
                <a:cxn ang="0">
                  <a:pos x="13" y="6"/>
                </a:cxn>
                <a:cxn ang="0">
                  <a:pos x="9" y="8"/>
                </a:cxn>
              </a:cxnLst>
              <a:rect l="0" t="0" r="r" b="b"/>
              <a:pathLst>
                <a:path w="27" h="38">
                  <a:moveTo>
                    <a:pt x="2" y="3"/>
                  </a:moveTo>
                  <a:lnTo>
                    <a:pt x="9" y="0"/>
                  </a:lnTo>
                  <a:lnTo>
                    <a:pt x="9" y="0"/>
                  </a:lnTo>
                  <a:lnTo>
                    <a:pt x="9" y="7"/>
                  </a:lnTo>
                  <a:lnTo>
                    <a:pt x="12" y="4"/>
                  </a:lnTo>
                  <a:lnTo>
                    <a:pt x="13" y="1"/>
                  </a:lnTo>
                  <a:lnTo>
                    <a:pt x="16" y="1"/>
                  </a:lnTo>
                  <a:lnTo>
                    <a:pt x="17" y="0"/>
                  </a:lnTo>
                  <a:lnTo>
                    <a:pt x="22" y="1"/>
                  </a:lnTo>
                  <a:lnTo>
                    <a:pt x="24" y="3"/>
                  </a:lnTo>
                  <a:lnTo>
                    <a:pt x="26" y="7"/>
                  </a:lnTo>
                  <a:lnTo>
                    <a:pt x="27" y="13"/>
                  </a:lnTo>
                  <a:lnTo>
                    <a:pt x="27" y="17"/>
                  </a:lnTo>
                  <a:lnTo>
                    <a:pt x="26" y="20"/>
                  </a:lnTo>
                  <a:lnTo>
                    <a:pt x="23" y="24"/>
                  </a:lnTo>
                  <a:lnTo>
                    <a:pt x="20" y="25"/>
                  </a:lnTo>
                  <a:lnTo>
                    <a:pt x="16" y="27"/>
                  </a:lnTo>
                  <a:lnTo>
                    <a:pt x="13" y="27"/>
                  </a:lnTo>
                  <a:lnTo>
                    <a:pt x="12" y="27"/>
                  </a:lnTo>
                  <a:lnTo>
                    <a:pt x="10" y="25"/>
                  </a:lnTo>
                  <a:lnTo>
                    <a:pt x="9" y="24"/>
                  </a:lnTo>
                  <a:lnTo>
                    <a:pt x="9" y="32"/>
                  </a:lnTo>
                  <a:lnTo>
                    <a:pt x="9" y="35"/>
                  </a:lnTo>
                  <a:lnTo>
                    <a:pt x="10" y="36"/>
                  </a:lnTo>
                  <a:lnTo>
                    <a:pt x="10" y="36"/>
                  </a:lnTo>
                  <a:lnTo>
                    <a:pt x="10" y="38"/>
                  </a:lnTo>
                  <a:lnTo>
                    <a:pt x="12" y="38"/>
                  </a:lnTo>
                  <a:lnTo>
                    <a:pt x="13" y="38"/>
                  </a:lnTo>
                  <a:lnTo>
                    <a:pt x="13" y="38"/>
                  </a:lnTo>
                  <a:lnTo>
                    <a:pt x="0" y="38"/>
                  </a:lnTo>
                  <a:lnTo>
                    <a:pt x="0" y="38"/>
                  </a:lnTo>
                  <a:lnTo>
                    <a:pt x="0" y="38"/>
                  </a:lnTo>
                  <a:lnTo>
                    <a:pt x="2" y="38"/>
                  </a:lnTo>
                  <a:lnTo>
                    <a:pt x="3" y="38"/>
                  </a:lnTo>
                  <a:lnTo>
                    <a:pt x="5" y="36"/>
                  </a:lnTo>
                  <a:lnTo>
                    <a:pt x="5" y="36"/>
                  </a:lnTo>
                  <a:lnTo>
                    <a:pt x="5" y="35"/>
                  </a:lnTo>
                  <a:lnTo>
                    <a:pt x="5" y="32"/>
                  </a:lnTo>
                  <a:lnTo>
                    <a:pt x="5" y="8"/>
                  </a:lnTo>
                  <a:lnTo>
                    <a:pt x="5" y="6"/>
                  </a:lnTo>
                  <a:lnTo>
                    <a:pt x="5" y="4"/>
                  </a:lnTo>
                  <a:lnTo>
                    <a:pt x="5" y="4"/>
                  </a:lnTo>
                  <a:lnTo>
                    <a:pt x="3" y="4"/>
                  </a:lnTo>
                  <a:lnTo>
                    <a:pt x="3" y="4"/>
                  </a:lnTo>
                  <a:lnTo>
                    <a:pt x="3" y="4"/>
                  </a:lnTo>
                  <a:lnTo>
                    <a:pt x="2" y="4"/>
                  </a:lnTo>
                  <a:lnTo>
                    <a:pt x="2" y="4"/>
                  </a:lnTo>
                  <a:lnTo>
                    <a:pt x="2" y="3"/>
                  </a:lnTo>
                  <a:close/>
                  <a:moveTo>
                    <a:pt x="9" y="8"/>
                  </a:moveTo>
                  <a:lnTo>
                    <a:pt x="9" y="17"/>
                  </a:lnTo>
                  <a:lnTo>
                    <a:pt x="9" y="20"/>
                  </a:lnTo>
                  <a:lnTo>
                    <a:pt x="10" y="21"/>
                  </a:lnTo>
                  <a:lnTo>
                    <a:pt x="10" y="22"/>
                  </a:lnTo>
                  <a:lnTo>
                    <a:pt x="12" y="24"/>
                  </a:lnTo>
                  <a:lnTo>
                    <a:pt x="13" y="25"/>
                  </a:lnTo>
                  <a:lnTo>
                    <a:pt x="16" y="25"/>
                  </a:lnTo>
                  <a:lnTo>
                    <a:pt x="17" y="24"/>
                  </a:lnTo>
                  <a:lnTo>
                    <a:pt x="20" y="22"/>
                  </a:lnTo>
                  <a:lnTo>
                    <a:pt x="22" y="20"/>
                  </a:lnTo>
                  <a:lnTo>
                    <a:pt x="23" y="15"/>
                  </a:lnTo>
                  <a:lnTo>
                    <a:pt x="22" y="10"/>
                  </a:lnTo>
                  <a:lnTo>
                    <a:pt x="20" y="7"/>
                  </a:lnTo>
                  <a:lnTo>
                    <a:pt x="17" y="6"/>
                  </a:lnTo>
                  <a:lnTo>
                    <a:pt x="16" y="4"/>
                  </a:lnTo>
                  <a:lnTo>
                    <a:pt x="14" y="4"/>
                  </a:lnTo>
                  <a:lnTo>
                    <a:pt x="13" y="6"/>
                  </a:lnTo>
                  <a:lnTo>
                    <a:pt x="12" y="6"/>
                  </a:lnTo>
                  <a:lnTo>
                    <a:pt x="9" y="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60" name="Freeform 56"/>
            <p:cNvSpPr>
              <a:spLocks/>
            </p:cNvSpPr>
            <p:nvPr/>
          </p:nvSpPr>
          <p:spPr bwMode="auto">
            <a:xfrm>
              <a:off x="3257" y="2158"/>
              <a:ext cx="12" cy="40"/>
            </a:xfrm>
            <a:custGeom>
              <a:avLst/>
              <a:gdLst/>
              <a:ahLst/>
              <a:cxnLst>
                <a:cxn ang="0">
                  <a:pos x="9" y="0"/>
                </a:cxn>
                <a:cxn ang="0">
                  <a:pos x="9" y="33"/>
                </a:cxn>
                <a:cxn ang="0">
                  <a:pos x="9" y="35"/>
                </a:cxn>
                <a:cxn ang="0">
                  <a:pos x="9" y="37"/>
                </a:cxn>
                <a:cxn ang="0">
                  <a:pos x="9" y="38"/>
                </a:cxn>
                <a:cxn ang="0">
                  <a:pos x="9" y="38"/>
                </a:cxn>
                <a:cxn ang="0">
                  <a:pos x="10" y="38"/>
                </a:cxn>
                <a:cxn ang="0">
                  <a:pos x="12" y="38"/>
                </a:cxn>
                <a:cxn ang="0">
                  <a:pos x="12" y="40"/>
                </a:cxn>
                <a:cxn ang="0">
                  <a:pos x="0" y="40"/>
                </a:cxn>
                <a:cxn ang="0">
                  <a:pos x="0" y="38"/>
                </a:cxn>
                <a:cxn ang="0">
                  <a:pos x="2" y="38"/>
                </a:cxn>
                <a:cxn ang="0">
                  <a:pos x="2" y="38"/>
                </a:cxn>
                <a:cxn ang="0">
                  <a:pos x="3" y="38"/>
                </a:cxn>
                <a:cxn ang="0">
                  <a:pos x="3" y="37"/>
                </a:cxn>
                <a:cxn ang="0">
                  <a:pos x="3" y="35"/>
                </a:cxn>
                <a:cxn ang="0">
                  <a:pos x="3" y="33"/>
                </a:cxn>
                <a:cxn ang="0">
                  <a:pos x="3" y="10"/>
                </a:cxn>
                <a:cxn ang="0">
                  <a:pos x="3" y="7"/>
                </a:cxn>
                <a:cxn ang="0">
                  <a:pos x="3" y="4"/>
                </a:cxn>
                <a:cxn ang="0">
                  <a:pos x="3" y="4"/>
                </a:cxn>
                <a:cxn ang="0">
                  <a:pos x="3" y="3"/>
                </a:cxn>
                <a:cxn ang="0">
                  <a:pos x="2" y="3"/>
                </a:cxn>
                <a:cxn ang="0">
                  <a:pos x="2" y="3"/>
                </a:cxn>
                <a:cxn ang="0">
                  <a:pos x="2" y="3"/>
                </a:cxn>
                <a:cxn ang="0">
                  <a:pos x="0" y="3"/>
                </a:cxn>
                <a:cxn ang="0">
                  <a:pos x="0" y="3"/>
                </a:cxn>
                <a:cxn ang="0">
                  <a:pos x="7" y="0"/>
                </a:cxn>
                <a:cxn ang="0">
                  <a:pos x="9" y="0"/>
                </a:cxn>
              </a:cxnLst>
              <a:rect l="0" t="0" r="r" b="b"/>
              <a:pathLst>
                <a:path w="12" h="40">
                  <a:moveTo>
                    <a:pt x="9" y="0"/>
                  </a:moveTo>
                  <a:lnTo>
                    <a:pt x="9" y="33"/>
                  </a:lnTo>
                  <a:lnTo>
                    <a:pt x="9" y="35"/>
                  </a:lnTo>
                  <a:lnTo>
                    <a:pt x="9" y="37"/>
                  </a:lnTo>
                  <a:lnTo>
                    <a:pt x="9" y="38"/>
                  </a:lnTo>
                  <a:lnTo>
                    <a:pt x="9" y="38"/>
                  </a:lnTo>
                  <a:lnTo>
                    <a:pt x="10" y="38"/>
                  </a:lnTo>
                  <a:lnTo>
                    <a:pt x="12" y="38"/>
                  </a:lnTo>
                  <a:lnTo>
                    <a:pt x="12" y="40"/>
                  </a:lnTo>
                  <a:lnTo>
                    <a:pt x="0" y="40"/>
                  </a:lnTo>
                  <a:lnTo>
                    <a:pt x="0" y="38"/>
                  </a:lnTo>
                  <a:lnTo>
                    <a:pt x="2" y="38"/>
                  </a:lnTo>
                  <a:lnTo>
                    <a:pt x="2" y="38"/>
                  </a:lnTo>
                  <a:lnTo>
                    <a:pt x="3" y="38"/>
                  </a:lnTo>
                  <a:lnTo>
                    <a:pt x="3" y="37"/>
                  </a:lnTo>
                  <a:lnTo>
                    <a:pt x="3" y="35"/>
                  </a:lnTo>
                  <a:lnTo>
                    <a:pt x="3" y="33"/>
                  </a:lnTo>
                  <a:lnTo>
                    <a:pt x="3" y="10"/>
                  </a:lnTo>
                  <a:lnTo>
                    <a:pt x="3" y="7"/>
                  </a:lnTo>
                  <a:lnTo>
                    <a:pt x="3" y="4"/>
                  </a:lnTo>
                  <a:lnTo>
                    <a:pt x="3" y="4"/>
                  </a:lnTo>
                  <a:lnTo>
                    <a:pt x="3" y="3"/>
                  </a:lnTo>
                  <a:lnTo>
                    <a:pt x="2" y="3"/>
                  </a:lnTo>
                  <a:lnTo>
                    <a:pt x="2" y="3"/>
                  </a:lnTo>
                  <a:lnTo>
                    <a:pt x="2" y="3"/>
                  </a:lnTo>
                  <a:lnTo>
                    <a:pt x="0" y="3"/>
                  </a:lnTo>
                  <a:lnTo>
                    <a:pt x="0" y="3"/>
                  </a:lnTo>
                  <a:lnTo>
                    <a:pt x="7" y="0"/>
                  </a:lnTo>
                  <a:lnTo>
                    <a:pt x="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61" name="Freeform 57"/>
            <p:cNvSpPr>
              <a:spLocks noEditPoints="1"/>
            </p:cNvSpPr>
            <p:nvPr/>
          </p:nvSpPr>
          <p:spPr bwMode="auto">
            <a:xfrm>
              <a:off x="3273" y="2171"/>
              <a:ext cx="21" cy="27"/>
            </a:xfrm>
            <a:custGeom>
              <a:avLst/>
              <a:gdLst/>
              <a:ahLst/>
              <a:cxnLst>
                <a:cxn ang="0">
                  <a:pos x="4" y="10"/>
                </a:cxn>
                <a:cxn ang="0">
                  <a:pos x="4" y="15"/>
                </a:cxn>
                <a:cxn ang="0">
                  <a:pos x="5" y="20"/>
                </a:cxn>
                <a:cxn ang="0">
                  <a:pos x="10" y="21"/>
                </a:cxn>
                <a:cxn ang="0">
                  <a:pos x="12" y="22"/>
                </a:cxn>
                <a:cxn ang="0">
                  <a:pos x="15" y="22"/>
                </a:cxn>
                <a:cxn ang="0">
                  <a:pos x="17" y="21"/>
                </a:cxn>
                <a:cxn ang="0">
                  <a:pos x="18" y="20"/>
                </a:cxn>
                <a:cxn ang="0">
                  <a:pos x="19" y="17"/>
                </a:cxn>
                <a:cxn ang="0">
                  <a:pos x="21" y="17"/>
                </a:cxn>
                <a:cxn ang="0">
                  <a:pos x="19" y="21"/>
                </a:cxn>
                <a:cxn ang="0">
                  <a:pos x="17" y="24"/>
                </a:cxn>
                <a:cxn ang="0">
                  <a:pos x="14" y="27"/>
                </a:cxn>
                <a:cxn ang="0">
                  <a:pos x="10" y="27"/>
                </a:cxn>
                <a:cxn ang="0">
                  <a:pos x="5" y="25"/>
                </a:cxn>
                <a:cxn ang="0">
                  <a:pos x="3" y="24"/>
                </a:cxn>
                <a:cxn ang="0">
                  <a:pos x="0" y="20"/>
                </a:cxn>
                <a:cxn ang="0">
                  <a:pos x="0" y="14"/>
                </a:cxn>
                <a:cxn ang="0">
                  <a:pos x="0" y="10"/>
                </a:cxn>
                <a:cxn ang="0">
                  <a:pos x="1" y="7"/>
                </a:cxn>
                <a:cxn ang="0">
                  <a:pos x="3" y="4"/>
                </a:cxn>
                <a:cxn ang="0">
                  <a:pos x="7" y="1"/>
                </a:cxn>
                <a:cxn ang="0">
                  <a:pos x="11" y="0"/>
                </a:cxn>
                <a:cxn ang="0">
                  <a:pos x="15" y="1"/>
                </a:cxn>
                <a:cxn ang="0">
                  <a:pos x="18" y="3"/>
                </a:cxn>
                <a:cxn ang="0">
                  <a:pos x="19" y="6"/>
                </a:cxn>
                <a:cxn ang="0">
                  <a:pos x="21" y="10"/>
                </a:cxn>
                <a:cxn ang="0">
                  <a:pos x="4" y="10"/>
                </a:cxn>
                <a:cxn ang="0">
                  <a:pos x="4" y="8"/>
                </a:cxn>
                <a:cxn ang="0">
                  <a:pos x="14" y="8"/>
                </a:cxn>
                <a:cxn ang="0">
                  <a:pos x="14" y="7"/>
                </a:cxn>
                <a:cxn ang="0">
                  <a:pos x="14" y="6"/>
                </a:cxn>
                <a:cxn ang="0">
                  <a:pos x="12" y="4"/>
                </a:cxn>
                <a:cxn ang="0">
                  <a:pos x="12" y="3"/>
                </a:cxn>
                <a:cxn ang="0">
                  <a:pos x="11" y="3"/>
                </a:cxn>
                <a:cxn ang="0">
                  <a:pos x="10" y="3"/>
                </a:cxn>
                <a:cxn ang="0">
                  <a:pos x="7" y="3"/>
                </a:cxn>
                <a:cxn ang="0">
                  <a:pos x="5" y="4"/>
                </a:cxn>
                <a:cxn ang="0">
                  <a:pos x="4" y="6"/>
                </a:cxn>
                <a:cxn ang="0">
                  <a:pos x="4" y="8"/>
                </a:cxn>
              </a:cxnLst>
              <a:rect l="0" t="0" r="r" b="b"/>
              <a:pathLst>
                <a:path w="21" h="27">
                  <a:moveTo>
                    <a:pt x="4" y="10"/>
                  </a:moveTo>
                  <a:lnTo>
                    <a:pt x="4" y="15"/>
                  </a:lnTo>
                  <a:lnTo>
                    <a:pt x="5" y="20"/>
                  </a:lnTo>
                  <a:lnTo>
                    <a:pt x="10" y="21"/>
                  </a:lnTo>
                  <a:lnTo>
                    <a:pt x="12" y="22"/>
                  </a:lnTo>
                  <a:lnTo>
                    <a:pt x="15" y="22"/>
                  </a:lnTo>
                  <a:lnTo>
                    <a:pt x="17" y="21"/>
                  </a:lnTo>
                  <a:lnTo>
                    <a:pt x="18" y="20"/>
                  </a:lnTo>
                  <a:lnTo>
                    <a:pt x="19" y="17"/>
                  </a:lnTo>
                  <a:lnTo>
                    <a:pt x="21" y="17"/>
                  </a:lnTo>
                  <a:lnTo>
                    <a:pt x="19" y="21"/>
                  </a:lnTo>
                  <a:lnTo>
                    <a:pt x="17" y="24"/>
                  </a:lnTo>
                  <a:lnTo>
                    <a:pt x="14" y="27"/>
                  </a:lnTo>
                  <a:lnTo>
                    <a:pt x="10" y="27"/>
                  </a:lnTo>
                  <a:lnTo>
                    <a:pt x="5" y="25"/>
                  </a:lnTo>
                  <a:lnTo>
                    <a:pt x="3" y="24"/>
                  </a:lnTo>
                  <a:lnTo>
                    <a:pt x="0" y="20"/>
                  </a:lnTo>
                  <a:lnTo>
                    <a:pt x="0" y="14"/>
                  </a:lnTo>
                  <a:lnTo>
                    <a:pt x="0" y="10"/>
                  </a:lnTo>
                  <a:lnTo>
                    <a:pt x="1" y="7"/>
                  </a:lnTo>
                  <a:lnTo>
                    <a:pt x="3" y="4"/>
                  </a:lnTo>
                  <a:lnTo>
                    <a:pt x="7" y="1"/>
                  </a:lnTo>
                  <a:lnTo>
                    <a:pt x="11" y="0"/>
                  </a:lnTo>
                  <a:lnTo>
                    <a:pt x="15" y="1"/>
                  </a:lnTo>
                  <a:lnTo>
                    <a:pt x="18" y="3"/>
                  </a:lnTo>
                  <a:lnTo>
                    <a:pt x="19" y="6"/>
                  </a:lnTo>
                  <a:lnTo>
                    <a:pt x="21" y="10"/>
                  </a:lnTo>
                  <a:lnTo>
                    <a:pt x="4" y="10"/>
                  </a:lnTo>
                  <a:close/>
                  <a:moveTo>
                    <a:pt x="4" y="8"/>
                  </a:moveTo>
                  <a:lnTo>
                    <a:pt x="14" y="8"/>
                  </a:lnTo>
                  <a:lnTo>
                    <a:pt x="14" y="7"/>
                  </a:lnTo>
                  <a:lnTo>
                    <a:pt x="14" y="6"/>
                  </a:lnTo>
                  <a:lnTo>
                    <a:pt x="12" y="4"/>
                  </a:lnTo>
                  <a:lnTo>
                    <a:pt x="12" y="3"/>
                  </a:lnTo>
                  <a:lnTo>
                    <a:pt x="11" y="3"/>
                  </a:lnTo>
                  <a:lnTo>
                    <a:pt x="10" y="3"/>
                  </a:lnTo>
                  <a:lnTo>
                    <a:pt x="7" y="3"/>
                  </a:lnTo>
                  <a:lnTo>
                    <a:pt x="5" y="4"/>
                  </a:lnTo>
                  <a:lnTo>
                    <a:pt x="4" y="6"/>
                  </a:lnTo>
                  <a:lnTo>
                    <a:pt x="4" y="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62" name="Freeform 58"/>
            <p:cNvSpPr>
              <a:spLocks/>
            </p:cNvSpPr>
            <p:nvPr/>
          </p:nvSpPr>
          <p:spPr bwMode="auto">
            <a:xfrm>
              <a:off x="3295" y="2164"/>
              <a:ext cx="17" cy="34"/>
            </a:xfrm>
            <a:custGeom>
              <a:avLst/>
              <a:gdLst/>
              <a:ahLst/>
              <a:cxnLst>
                <a:cxn ang="0">
                  <a:pos x="10" y="0"/>
                </a:cxn>
                <a:cxn ang="0">
                  <a:pos x="10" y="8"/>
                </a:cxn>
                <a:cxn ang="0">
                  <a:pos x="16" y="8"/>
                </a:cxn>
                <a:cxn ang="0">
                  <a:pos x="16" y="10"/>
                </a:cxn>
                <a:cxn ang="0">
                  <a:pos x="10" y="10"/>
                </a:cxn>
                <a:cxn ang="0">
                  <a:pos x="10" y="27"/>
                </a:cxn>
                <a:cxn ang="0">
                  <a:pos x="10" y="28"/>
                </a:cxn>
                <a:cxn ang="0">
                  <a:pos x="10" y="29"/>
                </a:cxn>
                <a:cxn ang="0">
                  <a:pos x="11" y="29"/>
                </a:cxn>
                <a:cxn ang="0">
                  <a:pos x="11" y="31"/>
                </a:cxn>
                <a:cxn ang="0">
                  <a:pos x="13" y="29"/>
                </a:cxn>
                <a:cxn ang="0">
                  <a:pos x="14" y="29"/>
                </a:cxn>
                <a:cxn ang="0">
                  <a:pos x="14" y="29"/>
                </a:cxn>
                <a:cxn ang="0">
                  <a:pos x="16" y="28"/>
                </a:cxn>
                <a:cxn ang="0">
                  <a:pos x="17" y="28"/>
                </a:cxn>
                <a:cxn ang="0">
                  <a:pos x="16" y="31"/>
                </a:cxn>
                <a:cxn ang="0">
                  <a:pos x="13" y="32"/>
                </a:cxn>
                <a:cxn ang="0">
                  <a:pos x="11" y="34"/>
                </a:cxn>
                <a:cxn ang="0">
                  <a:pos x="10" y="34"/>
                </a:cxn>
                <a:cxn ang="0">
                  <a:pos x="9" y="34"/>
                </a:cxn>
                <a:cxn ang="0">
                  <a:pos x="7" y="34"/>
                </a:cxn>
                <a:cxn ang="0">
                  <a:pos x="6" y="32"/>
                </a:cxn>
                <a:cxn ang="0">
                  <a:pos x="6" y="31"/>
                </a:cxn>
                <a:cxn ang="0">
                  <a:pos x="4" y="29"/>
                </a:cxn>
                <a:cxn ang="0">
                  <a:pos x="4" y="27"/>
                </a:cxn>
                <a:cxn ang="0">
                  <a:pos x="4" y="10"/>
                </a:cxn>
                <a:cxn ang="0">
                  <a:pos x="0" y="10"/>
                </a:cxn>
                <a:cxn ang="0">
                  <a:pos x="0" y="8"/>
                </a:cxn>
                <a:cxn ang="0">
                  <a:pos x="2" y="8"/>
                </a:cxn>
                <a:cxn ang="0">
                  <a:pos x="4" y="7"/>
                </a:cxn>
                <a:cxn ang="0">
                  <a:pos x="6" y="6"/>
                </a:cxn>
                <a:cxn ang="0">
                  <a:pos x="7" y="4"/>
                </a:cxn>
                <a:cxn ang="0">
                  <a:pos x="7" y="3"/>
                </a:cxn>
                <a:cxn ang="0">
                  <a:pos x="9" y="0"/>
                </a:cxn>
                <a:cxn ang="0">
                  <a:pos x="10" y="0"/>
                </a:cxn>
              </a:cxnLst>
              <a:rect l="0" t="0" r="r" b="b"/>
              <a:pathLst>
                <a:path w="17" h="34">
                  <a:moveTo>
                    <a:pt x="10" y="0"/>
                  </a:moveTo>
                  <a:lnTo>
                    <a:pt x="10" y="8"/>
                  </a:lnTo>
                  <a:lnTo>
                    <a:pt x="16" y="8"/>
                  </a:lnTo>
                  <a:lnTo>
                    <a:pt x="16" y="10"/>
                  </a:lnTo>
                  <a:lnTo>
                    <a:pt x="10" y="10"/>
                  </a:lnTo>
                  <a:lnTo>
                    <a:pt x="10" y="27"/>
                  </a:lnTo>
                  <a:lnTo>
                    <a:pt x="10" y="28"/>
                  </a:lnTo>
                  <a:lnTo>
                    <a:pt x="10" y="29"/>
                  </a:lnTo>
                  <a:lnTo>
                    <a:pt x="11" y="29"/>
                  </a:lnTo>
                  <a:lnTo>
                    <a:pt x="11" y="31"/>
                  </a:lnTo>
                  <a:lnTo>
                    <a:pt x="13" y="29"/>
                  </a:lnTo>
                  <a:lnTo>
                    <a:pt x="14" y="29"/>
                  </a:lnTo>
                  <a:lnTo>
                    <a:pt x="14" y="29"/>
                  </a:lnTo>
                  <a:lnTo>
                    <a:pt x="16" y="28"/>
                  </a:lnTo>
                  <a:lnTo>
                    <a:pt x="17" y="28"/>
                  </a:lnTo>
                  <a:lnTo>
                    <a:pt x="16" y="31"/>
                  </a:lnTo>
                  <a:lnTo>
                    <a:pt x="13" y="32"/>
                  </a:lnTo>
                  <a:lnTo>
                    <a:pt x="11" y="34"/>
                  </a:lnTo>
                  <a:lnTo>
                    <a:pt x="10" y="34"/>
                  </a:lnTo>
                  <a:lnTo>
                    <a:pt x="9" y="34"/>
                  </a:lnTo>
                  <a:lnTo>
                    <a:pt x="7" y="34"/>
                  </a:lnTo>
                  <a:lnTo>
                    <a:pt x="6" y="32"/>
                  </a:lnTo>
                  <a:lnTo>
                    <a:pt x="6" y="31"/>
                  </a:lnTo>
                  <a:lnTo>
                    <a:pt x="4" y="29"/>
                  </a:lnTo>
                  <a:lnTo>
                    <a:pt x="4" y="27"/>
                  </a:lnTo>
                  <a:lnTo>
                    <a:pt x="4" y="10"/>
                  </a:lnTo>
                  <a:lnTo>
                    <a:pt x="0" y="10"/>
                  </a:lnTo>
                  <a:lnTo>
                    <a:pt x="0" y="8"/>
                  </a:lnTo>
                  <a:lnTo>
                    <a:pt x="2" y="8"/>
                  </a:lnTo>
                  <a:lnTo>
                    <a:pt x="4" y="7"/>
                  </a:lnTo>
                  <a:lnTo>
                    <a:pt x="6" y="6"/>
                  </a:lnTo>
                  <a:lnTo>
                    <a:pt x="7" y="4"/>
                  </a:lnTo>
                  <a:lnTo>
                    <a:pt x="7" y="3"/>
                  </a:lnTo>
                  <a:lnTo>
                    <a:pt x="9" y="0"/>
                  </a:lnTo>
                  <a:lnTo>
                    <a:pt x="1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63" name="Freeform 59"/>
            <p:cNvSpPr>
              <a:spLocks noEditPoints="1"/>
            </p:cNvSpPr>
            <p:nvPr/>
          </p:nvSpPr>
          <p:spPr bwMode="auto">
            <a:xfrm>
              <a:off x="3313" y="2171"/>
              <a:ext cx="21" cy="27"/>
            </a:xfrm>
            <a:custGeom>
              <a:avLst/>
              <a:gdLst/>
              <a:ahLst/>
              <a:cxnLst>
                <a:cxn ang="0">
                  <a:pos x="5" y="10"/>
                </a:cxn>
                <a:cxn ang="0">
                  <a:pos x="5" y="15"/>
                </a:cxn>
                <a:cxn ang="0">
                  <a:pos x="7" y="20"/>
                </a:cxn>
                <a:cxn ang="0">
                  <a:pos x="10" y="21"/>
                </a:cxn>
                <a:cxn ang="0">
                  <a:pos x="13" y="22"/>
                </a:cxn>
                <a:cxn ang="0">
                  <a:pos x="16" y="22"/>
                </a:cxn>
                <a:cxn ang="0">
                  <a:pos x="17" y="21"/>
                </a:cxn>
                <a:cxn ang="0">
                  <a:pos x="19" y="20"/>
                </a:cxn>
                <a:cxn ang="0">
                  <a:pos x="20" y="17"/>
                </a:cxn>
                <a:cxn ang="0">
                  <a:pos x="21" y="17"/>
                </a:cxn>
                <a:cxn ang="0">
                  <a:pos x="20" y="21"/>
                </a:cxn>
                <a:cxn ang="0">
                  <a:pos x="17" y="24"/>
                </a:cxn>
                <a:cxn ang="0">
                  <a:pos x="14" y="27"/>
                </a:cxn>
                <a:cxn ang="0">
                  <a:pos x="12" y="27"/>
                </a:cxn>
                <a:cxn ang="0">
                  <a:pos x="7" y="25"/>
                </a:cxn>
                <a:cxn ang="0">
                  <a:pos x="3" y="24"/>
                </a:cxn>
                <a:cxn ang="0">
                  <a:pos x="0" y="20"/>
                </a:cxn>
                <a:cxn ang="0">
                  <a:pos x="0" y="14"/>
                </a:cxn>
                <a:cxn ang="0">
                  <a:pos x="0" y="10"/>
                </a:cxn>
                <a:cxn ang="0">
                  <a:pos x="2" y="7"/>
                </a:cxn>
                <a:cxn ang="0">
                  <a:pos x="3" y="4"/>
                </a:cxn>
                <a:cxn ang="0">
                  <a:pos x="7" y="1"/>
                </a:cxn>
                <a:cxn ang="0">
                  <a:pos x="12" y="0"/>
                </a:cxn>
                <a:cxn ang="0">
                  <a:pos x="16" y="1"/>
                </a:cxn>
                <a:cxn ang="0">
                  <a:pos x="19" y="3"/>
                </a:cxn>
                <a:cxn ang="0">
                  <a:pos x="20" y="6"/>
                </a:cxn>
                <a:cxn ang="0">
                  <a:pos x="21" y="10"/>
                </a:cxn>
                <a:cxn ang="0">
                  <a:pos x="5" y="10"/>
                </a:cxn>
                <a:cxn ang="0">
                  <a:pos x="5" y="8"/>
                </a:cxn>
                <a:cxn ang="0">
                  <a:pos x="16" y="8"/>
                </a:cxn>
                <a:cxn ang="0">
                  <a:pos x="14" y="7"/>
                </a:cxn>
                <a:cxn ang="0">
                  <a:pos x="14" y="6"/>
                </a:cxn>
                <a:cxn ang="0">
                  <a:pos x="14" y="4"/>
                </a:cxn>
                <a:cxn ang="0">
                  <a:pos x="13" y="3"/>
                </a:cxn>
                <a:cxn ang="0">
                  <a:pos x="12" y="3"/>
                </a:cxn>
                <a:cxn ang="0">
                  <a:pos x="10" y="3"/>
                </a:cxn>
                <a:cxn ang="0">
                  <a:pos x="7" y="3"/>
                </a:cxn>
                <a:cxn ang="0">
                  <a:pos x="6" y="4"/>
                </a:cxn>
                <a:cxn ang="0">
                  <a:pos x="5" y="6"/>
                </a:cxn>
                <a:cxn ang="0">
                  <a:pos x="5" y="8"/>
                </a:cxn>
              </a:cxnLst>
              <a:rect l="0" t="0" r="r" b="b"/>
              <a:pathLst>
                <a:path w="21" h="27">
                  <a:moveTo>
                    <a:pt x="5" y="10"/>
                  </a:moveTo>
                  <a:lnTo>
                    <a:pt x="5" y="15"/>
                  </a:lnTo>
                  <a:lnTo>
                    <a:pt x="7" y="20"/>
                  </a:lnTo>
                  <a:lnTo>
                    <a:pt x="10" y="21"/>
                  </a:lnTo>
                  <a:lnTo>
                    <a:pt x="13" y="22"/>
                  </a:lnTo>
                  <a:lnTo>
                    <a:pt x="16" y="22"/>
                  </a:lnTo>
                  <a:lnTo>
                    <a:pt x="17" y="21"/>
                  </a:lnTo>
                  <a:lnTo>
                    <a:pt x="19" y="20"/>
                  </a:lnTo>
                  <a:lnTo>
                    <a:pt x="20" y="17"/>
                  </a:lnTo>
                  <a:lnTo>
                    <a:pt x="21" y="17"/>
                  </a:lnTo>
                  <a:lnTo>
                    <a:pt x="20" y="21"/>
                  </a:lnTo>
                  <a:lnTo>
                    <a:pt x="17" y="24"/>
                  </a:lnTo>
                  <a:lnTo>
                    <a:pt x="14" y="27"/>
                  </a:lnTo>
                  <a:lnTo>
                    <a:pt x="12" y="27"/>
                  </a:lnTo>
                  <a:lnTo>
                    <a:pt x="7" y="25"/>
                  </a:lnTo>
                  <a:lnTo>
                    <a:pt x="3" y="24"/>
                  </a:lnTo>
                  <a:lnTo>
                    <a:pt x="0" y="20"/>
                  </a:lnTo>
                  <a:lnTo>
                    <a:pt x="0" y="14"/>
                  </a:lnTo>
                  <a:lnTo>
                    <a:pt x="0" y="10"/>
                  </a:lnTo>
                  <a:lnTo>
                    <a:pt x="2" y="7"/>
                  </a:lnTo>
                  <a:lnTo>
                    <a:pt x="3" y="4"/>
                  </a:lnTo>
                  <a:lnTo>
                    <a:pt x="7" y="1"/>
                  </a:lnTo>
                  <a:lnTo>
                    <a:pt x="12" y="0"/>
                  </a:lnTo>
                  <a:lnTo>
                    <a:pt x="16" y="1"/>
                  </a:lnTo>
                  <a:lnTo>
                    <a:pt x="19" y="3"/>
                  </a:lnTo>
                  <a:lnTo>
                    <a:pt x="20" y="6"/>
                  </a:lnTo>
                  <a:lnTo>
                    <a:pt x="21" y="10"/>
                  </a:lnTo>
                  <a:lnTo>
                    <a:pt x="5" y="10"/>
                  </a:lnTo>
                  <a:close/>
                  <a:moveTo>
                    <a:pt x="5" y="8"/>
                  </a:moveTo>
                  <a:lnTo>
                    <a:pt x="16" y="8"/>
                  </a:lnTo>
                  <a:lnTo>
                    <a:pt x="14" y="7"/>
                  </a:lnTo>
                  <a:lnTo>
                    <a:pt x="14" y="6"/>
                  </a:lnTo>
                  <a:lnTo>
                    <a:pt x="14" y="4"/>
                  </a:lnTo>
                  <a:lnTo>
                    <a:pt x="13" y="3"/>
                  </a:lnTo>
                  <a:lnTo>
                    <a:pt x="12" y="3"/>
                  </a:lnTo>
                  <a:lnTo>
                    <a:pt x="10" y="3"/>
                  </a:lnTo>
                  <a:lnTo>
                    <a:pt x="7" y="3"/>
                  </a:lnTo>
                  <a:lnTo>
                    <a:pt x="6" y="4"/>
                  </a:lnTo>
                  <a:lnTo>
                    <a:pt x="5" y="6"/>
                  </a:lnTo>
                  <a:lnTo>
                    <a:pt x="5" y="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64" name="Freeform 60"/>
            <p:cNvSpPr>
              <a:spLocks/>
            </p:cNvSpPr>
            <p:nvPr/>
          </p:nvSpPr>
          <p:spPr bwMode="auto">
            <a:xfrm>
              <a:off x="3337" y="2171"/>
              <a:ext cx="19" cy="27"/>
            </a:xfrm>
            <a:custGeom>
              <a:avLst/>
              <a:gdLst/>
              <a:ahLst/>
              <a:cxnLst>
                <a:cxn ang="0">
                  <a:pos x="9" y="0"/>
                </a:cxn>
                <a:cxn ang="0">
                  <a:pos x="9" y="7"/>
                </a:cxn>
                <a:cxn ang="0">
                  <a:pos x="10" y="3"/>
                </a:cxn>
                <a:cxn ang="0">
                  <a:pos x="13" y="1"/>
                </a:cxn>
                <a:cxn ang="0">
                  <a:pos x="14" y="0"/>
                </a:cxn>
                <a:cxn ang="0">
                  <a:pos x="16" y="0"/>
                </a:cxn>
                <a:cxn ang="0">
                  <a:pos x="17" y="1"/>
                </a:cxn>
                <a:cxn ang="0">
                  <a:pos x="19" y="3"/>
                </a:cxn>
                <a:cxn ang="0">
                  <a:pos x="19" y="4"/>
                </a:cxn>
                <a:cxn ang="0">
                  <a:pos x="19" y="6"/>
                </a:cxn>
                <a:cxn ang="0">
                  <a:pos x="17" y="6"/>
                </a:cxn>
                <a:cxn ang="0">
                  <a:pos x="17" y="7"/>
                </a:cxn>
                <a:cxn ang="0">
                  <a:pos x="16" y="7"/>
                </a:cxn>
                <a:cxn ang="0">
                  <a:pos x="14" y="7"/>
                </a:cxn>
                <a:cxn ang="0">
                  <a:pos x="14" y="6"/>
                </a:cxn>
                <a:cxn ang="0">
                  <a:pos x="13" y="4"/>
                </a:cxn>
                <a:cxn ang="0">
                  <a:pos x="12" y="4"/>
                </a:cxn>
                <a:cxn ang="0">
                  <a:pos x="12" y="4"/>
                </a:cxn>
                <a:cxn ang="0">
                  <a:pos x="12" y="6"/>
                </a:cxn>
                <a:cxn ang="0">
                  <a:pos x="10" y="7"/>
                </a:cxn>
                <a:cxn ang="0">
                  <a:pos x="9" y="8"/>
                </a:cxn>
                <a:cxn ang="0">
                  <a:pos x="9" y="20"/>
                </a:cxn>
                <a:cxn ang="0">
                  <a:pos x="9" y="22"/>
                </a:cxn>
                <a:cxn ang="0">
                  <a:pos x="9" y="24"/>
                </a:cxn>
                <a:cxn ang="0">
                  <a:pos x="9" y="24"/>
                </a:cxn>
                <a:cxn ang="0">
                  <a:pos x="10" y="25"/>
                </a:cxn>
                <a:cxn ang="0">
                  <a:pos x="12" y="25"/>
                </a:cxn>
                <a:cxn ang="0">
                  <a:pos x="13" y="25"/>
                </a:cxn>
                <a:cxn ang="0">
                  <a:pos x="13" y="27"/>
                </a:cxn>
                <a:cxn ang="0">
                  <a:pos x="0" y="27"/>
                </a:cxn>
                <a:cxn ang="0">
                  <a:pos x="0" y="25"/>
                </a:cxn>
                <a:cxn ang="0">
                  <a:pos x="2" y="25"/>
                </a:cxn>
                <a:cxn ang="0">
                  <a:pos x="3" y="25"/>
                </a:cxn>
                <a:cxn ang="0">
                  <a:pos x="3" y="24"/>
                </a:cxn>
                <a:cxn ang="0">
                  <a:pos x="3" y="24"/>
                </a:cxn>
                <a:cxn ang="0">
                  <a:pos x="3" y="22"/>
                </a:cxn>
                <a:cxn ang="0">
                  <a:pos x="3" y="20"/>
                </a:cxn>
                <a:cxn ang="0">
                  <a:pos x="3" y="11"/>
                </a:cxn>
                <a:cxn ang="0">
                  <a:pos x="3" y="7"/>
                </a:cxn>
                <a:cxn ang="0">
                  <a:pos x="3" y="6"/>
                </a:cxn>
                <a:cxn ang="0">
                  <a:pos x="3" y="4"/>
                </a:cxn>
                <a:cxn ang="0">
                  <a:pos x="3" y="4"/>
                </a:cxn>
                <a:cxn ang="0">
                  <a:pos x="3" y="4"/>
                </a:cxn>
                <a:cxn ang="0">
                  <a:pos x="2" y="4"/>
                </a:cxn>
                <a:cxn ang="0">
                  <a:pos x="2" y="4"/>
                </a:cxn>
                <a:cxn ang="0">
                  <a:pos x="0" y="4"/>
                </a:cxn>
                <a:cxn ang="0">
                  <a:pos x="0" y="3"/>
                </a:cxn>
                <a:cxn ang="0">
                  <a:pos x="7" y="0"/>
                </a:cxn>
                <a:cxn ang="0">
                  <a:pos x="9" y="0"/>
                </a:cxn>
              </a:cxnLst>
              <a:rect l="0" t="0" r="r" b="b"/>
              <a:pathLst>
                <a:path w="19" h="27">
                  <a:moveTo>
                    <a:pt x="9" y="0"/>
                  </a:moveTo>
                  <a:lnTo>
                    <a:pt x="9" y="7"/>
                  </a:lnTo>
                  <a:lnTo>
                    <a:pt x="10" y="3"/>
                  </a:lnTo>
                  <a:lnTo>
                    <a:pt x="13" y="1"/>
                  </a:lnTo>
                  <a:lnTo>
                    <a:pt x="14" y="0"/>
                  </a:lnTo>
                  <a:lnTo>
                    <a:pt x="16" y="0"/>
                  </a:lnTo>
                  <a:lnTo>
                    <a:pt x="17" y="1"/>
                  </a:lnTo>
                  <a:lnTo>
                    <a:pt x="19" y="3"/>
                  </a:lnTo>
                  <a:lnTo>
                    <a:pt x="19" y="4"/>
                  </a:lnTo>
                  <a:lnTo>
                    <a:pt x="19" y="6"/>
                  </a:lnTo>
                  <a:lnTo>
                    <a:pt x="17" y="6"/>
                  </a:lnTo>
                  <a:lnTo>
                    <a:pt x="17" y="7"/>
                  </a:lnTo>
                  <a:lnTo>
                    <a:pt x="16" y="7"/>
                  </a:lnTo>
                  <a:lnTo>
                    <a:pt x="14" y="7"/>
                  </a:lnTo>
                  <a:lnTo>
                    <a:pt x="14" y="6"/>
                  </a:lnTo>
                  <a:lnTo>
                    <a:pt x="13" y="4"/>
                  </a:lnTo>
                  <a:lnTo>
                    <a:pt x="12" y="4"/>
                  </a:lnTo>
                  <a:lnTo>
                    <a:pt x="12" y="4"/>
                  </a:lnTo>
                  <a:lnTo>
                    <a:pt x="12" y="6"/>
                  </a:lnTo>
                  <a:lnTo>
                    <a:pt x="10" y="7"/>
                  </a:lnTo>
                  <a:lnTo>
                    <a:pt x="9" y="8"/>
                  </a:lnTo>
                  <a:lnTo>
                    <a:pt x="9" y="20"/>
                  </a:lnTo>
                  <a:lnTo>
                    <a:pt x="9" y="22"/>
                  </a:lnTo>
                  <a:lnTo>
                    <a:pt x="9" y="24"/>
                  </a:lnTo>
                  <a:lnTo>
                    <a:pt x="9" y="24"/>
                  </a:lnTo>
                  <a:lnTo>
                    <a:pt x="10" y="25"/>
                  </a:lnTo>
                  <a:lnTo>
                    <a:pt x="12" y="25"/>
                  </a:lnTo>
                  <a:lnTo>
                    <a:pt x="13" y="25"/>
                  </a:lnTo>
                  <a:lnTo>
                    <a:pt x="13" y="27"/>
                  </a:lnTo>
                  <a:lnTo>
                    <a:pt x="0" y="27"/>
                  </a:lnTo>
                  <a:lnTo>
                    <a:pt x="0" y="25"/>
                  </a:lnTo>
                  <a:lnTo>
                    <a:pt x="2" y="25"/>
                  </a:lnTo>
                  <a:lnTo>
                    <a:pt x="3" y="25"/>
                  </a:lnTo>
                  <a:lnTo>
                    <a:pt x="3" y="24"/>
                  </a:lnTo>
                  <a:lnTo>
                    <a:pt x="3" y="24"/>
                  </a:lnTo>
                  <a:lnTo>
                    <a:pt x="3" y="22"/>
                  </a:lnTo>
                  <a:lnTo>
                    <a:pt x="3" y="20"/>
                  </a:lnTo>
                  <a:lnTo>
                    <a:pt x="3" y="11"/>
                  </a:lnTo>
                  <a:lnTo>
                    <a:pt x="3" y="7"/>
                  </a:lnTo>
                  <a:lnTo>
                    <a:pt x="3" y="6"/>
                  </a:lnTo>
                  <a:lnTo>
                    <a:pt x="3" y="4"/>
                  </a:lnTo>
                  <a:lnTo>
                    <a:pt x="3" y="4"/>
                  </a:lnTo>
                  <a:lnTo>
                    <a:pt x="3" y="4"/>
                  </a:lnTo>
                  <a:lnTo>
                    <a:pt x="2" y="4"/>
                  </a:lnTo>
                  <a:lnTo>
                    <a:pt x="2" y="4"/>
                  </a:lnTo>
                  <a:lnTo>
                    <a:pt x="0" y="4"/>
                  </a:lnTo>
                  <a:lnTo>
                    <a:pt x="0" y="3"/>
                  </a:lnTo>
                  <a:lnTo>
                    <a:pt x="7" y="0"/>
                  </a:lnTo>
                  <a:lnTo>
                    <a:pt x="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65" name="Freeform 61"/>
            <p:cNvSpPr>
              <a:spLocks/>
            </p:cNvSpPr>
            <p:nvPr/>
          </p:nvSpPr>
          <p:spPr bwMode="auto">
            <a:xfrm>
              <a:off x="2392" y="2227"/>
              <a:ext cx="31" cy="38"/>
            </a:xfrm>
            <a:custGeom>
              <a:avLst/>
              <a:gdLst/>
              <a:ahLst/>
              <a:cxnLst>
                <a:cxn ang="0">
                  <a:pos x="3" y="24"/>
                </a:cxn>
                <a:cxn ang="0">
                  <a:pos x="4" y="25"/>
                </a:cxn>
                <a:cxn ang="0">
                  <a:pos x="4" y="31"/>
                </a:cxn>
                <a:cxn ang="0">
                  <a:pos x="10" y="36"/>
                </a:cxn>
                <a:cxn ang="0">
                  <a:pos x="17" y="36"/>
                </a:cxn>
                <a:cxn ang="0">
                  <a:pos x="20" y="32"/>
                </a:cxn>
                <a:cxn ang="0">
                  <a:pos x="20" y="28"/>
                </a:cxn>
                <a:cxn ang="0">
                  <a:pos x="18" y="24"/>
                </a:cxn>
                <a:cxn ang="0">
                  <a:pos x="12" y="18"/>
                </a:cxn>
                <a:cxn ang="0">
                  <a:pos x="8" y="14"/>
                </a:cxn>
                <a:cxn ang="0">
                  <a:pos x="7" y="8"/>
                </a:cxn>
                <a:cxn ang="0">
                  <a:pos x="10" y="3"/>
                </a:cxn>
                <a:cxn ang="0">
                  <a:pos x="18" y="0"/>
                </a:cxn>
                <a:cxn ang="0">
                  <a:pos x="21" y="0"/>
                </a:cxn>
                <a:cxn ang="0">
                  <a:pos x="24" y="1"/>
                </a:cxn>
                <a:cxn ang="0">
                  <a:pos x="25" y="1"/>
                </a:cxn>
                <a:cxn ang="0">
                  <a:pos x="27" y="1"/>
                </a:cxn>
                <a:cxn ang="0">
                  <a:pos x="28" y="1"/>
                </a:cxn>
                <a:cxn ang="0">
                  <a:pos x="29" y="0"/>
                </a:cxn>
                <a:cxn ang="0">
                  <a:pos x="28" y="11"/>
                </a:cxn>
                <a:cxn ang="0">
                  <a:pos x="27" y="10"/>
                </a:cxn>
                <a:cxn ang="0">
                  <a:pos x="25" y="6"/>
                </a:cxn>
                <a:cxn ang="0">
                  <a:pos x="21" y="1"/>
                </a:cxn>
                <a:cxn ang="0">
                  <a:pos x="15" y="1"/>
                </a:cxn>
                <a:cxn ang="0">
                  <a:pos x="12" y="4"/>
                </a:cxn>
                <a:cxn ang="0">
                  <a:pos x="12" y="8"/>
                </a:cxn>
                <a:cxn ang="0">
                  <a:pos x="15" y="13"/>
                </a:cxn>
                <a:cxn ang="0">
                  <a:pos x="22" y="20"/>
                </a:cxn>
                <a:cxn ang="0">
                  <a:pos x="25" y="25"/>
                </a:cxn>
                <a:cxn ang="0">
                  <a:pos x="25" y="29"/>
                </a:cxn>
                <a:cxn ang="0">
                  <a:pos x="22" y="35"/>
                </a:cxn>
                <a:cxn ang="0">
                  <a:pos x="17" y="38"/>
                </a:cxn>
                <a:cxn ang="0">
                  <a:pos x="11" y="38"/>
                </a:cxn>
                <a:cxn ang="0">
                  <a:pos x="8" y="36"/>
                </a:cxn>
                <a:cxn ang="0">
                  <a:pos x="4" y="35"/>
                </a:cxn>
                <a:cxn ang="0">
                  <a:pos x="3" y="36"/>
                </a:cxn>
                <a:cxn ang="0">
                  <a:pos x="0" y="38"/>
                </a:cxn>
              </a:cxnLst>
              <a:rect l="0" t="0" r="r" b="b"/>
              <a:pathLst>
                <a:path w="31" h="38">
                  <a:moveTo>
                    <a:pt x="0" y="38"/>
                  </a:moveTo>
                  <a:lnTo>
                    <a:pt x="3" y="24"/>
                  </a:lnTo>
                  <a:lnTo>
                    <a:pt x="4" y="24"/>
                  </a:lnTo>
                  <a:lnTo>
                    <a:pt x="4" y="25"/>
                  </a:lnTo>
                  <a:lnTo>
                    <a:pt x="4" y="28"/>
                  </a:lnTo>
                  <a:lnTo>
                    <a:pt x="4" y="31"/>
                  </a:lnTo>
                  <a:lnTo>
                    <a:pt x="7" y="34"/>
                  </a:lnTo>
                  <a:lnTo>
                    <a:pt x="10" y="36"/>
                  </a:lnTo>
                  <a:lnTo>
                    <a:pt x="12" y="36"/>
                  </a:lnTo>
                  <a:lnTo>
                    <a:pt x="17" y="36"/>
                  </a:lnTo>
                  <a:lnTo>
                    <a:pt x="18" y="35"/>
                  </a:lnTo>
                  <a:lnTo>
                    <a:pt x="20" y="32"/>
                  </a:lnTo>
                  <a:lnTo>
                    <a:pt x="21" y="29"/>
                  </a:lnTo>
                  <a:lnTo>
                    <a:pt x="20" y="28"/>
                  </a:lnTo>
                  <a:lnTo>
                    <a:pt x="20" y="25"/>
                  </a:lnTo>
                  <a:lnTo>
                    <a:pt x="18" y="24"/>
                  </a:lnTo>
                  <a:lnTo>
                    <a:pt x="15" y="21"/>
                  </a:lnTo>
                  <a:lnTo>
                    <a:pt x="12" y="18"/>
                  </a:lnTo>
                  <a:lnTo>
                    <a:pt x="10" y="15"/>
                  </a:lnTo>
                  <a:lnTo>
                    <a:pt x="8" y="14"/>
                  </a:lnTo>
                  <a:lnTo>
                    <a:pt x="7" y="11"/>
                  </a:lnTo>
                  <a:lnTo>
                    <a:pt x="7" y="8"/>
                  </a:lnTo>
                  <a:lnTo>
                    <a:pt x="8" y="6"/>
                  </a:lnTo>
                  <a:lnTo>
                    <a:pt x="10" y="3"/>
                  </a:lnTo>
                  <a:lnTo>
                    <a:pt x="14" y="0"/>
                  </a:lnTo>
                  <a:lnTo>
                    <a:pt x="18" y="0"/>
                  </a:lnTo>
                  <a:lnTo>
                    <a:pt x="20" y="0"/>
                  </a:lnTo>
                  <a:lnTo>
                    <a:pt x="21" y="0"/>
                  </a:lnTo>
                  <a:lnTo>
                    <a:pt x="22" y="0"/>
                  </a:lnTo>
                  <a:lnTo>
                    <a:pt x="24" y="1"/>
                  </a:lnTo>
                  <a:lnTo>
                    <a:pt x="25" y="1"/>
                  </a:lnTo>
                  <a:lnTo>
                    <a:pt x="25" y="1"/>
                  </a:lnTo>
                  <a:lnTo>
                    <a:pt x="27" y="1"/>
                  </a:lnTo>
                  <a:lnTo>
                    <a:pt x="27" y="1"/>
                  </a:lnTo>
                  <a:lnTo>
                    <a:pt x="27" y="1"/>
                  </a:lnTo>
                  <a:lnTo>
                    <a:pt x="28" y="1"/>
                  </a:lnTo>
                  <a:lnTo>
                    <a:pt x="28" y="0"/>
                  </a:lnTo>
                  <a:lnTo>
                    <a:pt x="29" y="0"/>
                  </a:lnTo>
                  <a:lnTo>
                    <a:pt x="31" y="0"/>
                  </a:lnTo>
                  <a:lnTo>
                    <a:pt x="28" y="11"/>
                  </a:lnTo>
                  <a:lnTo>
                    <a:pt x="27" y="11"/>
                  </a:lnTo>
                  <a:lnTo>
                    <a:pt x="27" y="10"/>
                  </a:lnTo>
                  <a:lnTo>
                    <a:pt x="27" y="8"/>
                  </a:lnTo>
                  <a:lnTo>
                    <a:pt x="25" y="6"/>
                  </a:lnTo>
                  <a:lnTo>
                    <a:pt x="24" y="3"/>
                  </a:lnTo>
                  <a:lnTo>
                    <a:pt x="21" y="1"/>
                  </a:lnTo>
                  <a:lnTo>
                    <a:pt x="18" y="1"/>
                  </a:lnTo>
                  <a:lnTo>
                    <a:pt x="15" y="1"/>
                  </a:lnTo>
                  <a:lnTo>
                    <a:pt x="14" y="3"/>
                  </a:lnTo>
                  <a:lnTo>
                    <a:pt x="12" y="4"/>
                  </a:lnTo>
                  <a:lnTo>
                    <a:pt x="11" y="7"/>
                  </a:lnTo>
                  <a:lnTo>
                    <a:pt x="12" y="8"/>
                  </a:lnTo>
                  <a:lnTo>
                    <a:pt x="12" y="11"/>
                  </a:lnTo>
                  <a:lnTo>
                    <a:pt x="15" y="13"/>
                  </a:lnTo>
                  <a:lnTo>
                    <a:pt x="18" y="17"/>
                  </a:lnTo>
                  <a:lnTo>
                    <a:pt x="22" y="20"/>
                  </a:lnTo>
                  <a:lnTo>
                    <a:pt x="24" y="22"/>
                  </a:lnTo>
                  <a:lnTo>
                    <a:pt x="25" y="25"/>
                  </a:lnTo>
                  <a:lnTo>
                    <a:pt x="25" y="27"/>
                  </a:lnTo>
                  <a:lnTo>
                    <a:pt x="25" y="29"/>
                  </a:lnTo>
                  <a:lnTo>
                    <a:pt x="24" y="32"/>
                  </a:lnTo>
                  <a:lnTo>
                    <a:pt x="22" y="35"/>
                  </a:lnTo>
                  <a:lnTo>
                    <a:pt x="20" y="36"/>
                  </a:lnTo>
                  <a:lnTo>
                    <a:pt x="17" y="38"/>
                  </a:lnTo>
                  <a:lnTo>
                    <a:pt x="12" y="38"/>
                  </a:lnTo>
                  <a:lnTo>
                    <a:pt x="11" y="38"/>
                  </a:lnTo>
                  <a:lnTo>
                    <a:pt x="10" y="38"/>
                  </a:lnTo>
                  <a:lnTo>
                    <a:pt x="8" y="36"/>
                  </a:lnTo>
                  <a:lnTo>
                    <a:pt x="5" y="36"/>
                  </a:lnTo>
                  <a:lnTo>
                    <a:pt x="4" y="35"/>
                  </a:lnTo>
                  <a:lnTo>
                    <a:pt x="4" y="35"/>
                  </a:lnTo>
                  <a:lnTo>
                    <a:pt x="3" y="36"/>
                  </a:lnTo>
                  <a:lnTo>
                    <a:pt x="1" y="38"/>
                  </a:lnTo>
                  <a:lnTo>
                    <a:pt x="0" y="3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766" name="Picture 62"/>
            <p:cNvPicPr>
              <a:picLocks noChangeAspect="1" noChangeArrowheads="1"/>
            </p:cNvPicPr>
            <p:nvPr/>
          </p:nvPicPr>
          <p:blipFill>
            <a:blip r:embed="rId3"/>
            <a:srcRect/>
            <a:stretch>
              <a:fillRect/>
            </a:stretch>
          </p:blipFill>
          <p:spPr bwMode="auto">
            <a:xfrm>
              <a:off x="2448" y="2237"/>
              <a:ext cx="48" cy="29"/>
            </a:xfrm>
            <a:prstGeom prst="rect">
              <a:avLst/>
            </a:prstGeom>
            <a:noFill/>
            <a:ln w="9525">
              <a:noFill/>
              <a:miter lim="800000"/>
              <a:headEnd/>
              <a:tailEnd/>
            </a:ln>
          </p:spPr>
        </p:pic>
        <p:pic>
          <p:nvPicPr>
            <p:cNvPr id="1480767" name="Picture 63"/>
            <p:cNvPicPr>
              <a:picLocks noChangeAspect="1" noChangeArrowheads="1"/>
            </p:cNvPicPr>
            <p:nvPr/>
          </p:nvPicPr>
          <p:blipFill>
            <a:blip r:embed="rId4"/>
            <a:srcRect/>
            <a:stretch>
              <a:fillRect/>
            </a:stretch>
          </p:blipFill>
          <p:spPr bwMode="auto">
            <a:xfrm>
              <a:off x="2448" y="2237"/>
              <a:ext cx="48" cy="29"/>
            </a:xfrm>
            <a:prstGeom prst="rect">
              <a:avLst/>
            </a:prstGeom>
            <a:noFill/>
            <a:ln w="9525">
              <a:noFill/>
              <a:miter lim="800000"/>
              <a:headEnd/>
              <a:tailEnd/>
            </a:ln>
          </p:spPr>
        </p:pic>
        <p:sp>
          <p:nvSpPr>
            <p:cNvPr id="1480768" name="Freeform 64"/>
            <p:cNvSpPr>
              <a:spLocks/>
            </p:cNvSpPr>
            <p:nvPr/>
          </p:nvSpPr>
          <p:spPr bwMode="auto">
            <a:xfrm>
              <a:off x="2534" y="2227"/>
              <a:ext cx="32" cy="38"/>
            </a:xfrm>
            <a:custGeom>
              <a:avLst/>
              <a:gdLst/>
              <a:ahLst/>
              <a:cxnLst>
                <a:cxn ang="0">
                  <a:pos x="1" y="38"/>
                </a:cxn>
                <a:cxn ang="0">
                  <a:pos x="4" y="7"/>
                </a:cxn>
                <a:cxn ang="0">
                  <a:pos x="4" y="6"/>
                </a:cxn>
                <a:cxn ang="0">
                  <a:pos x="4" y="4"/>
                </a:cxn>
                <a:cxn ang="0">
                  <a:pos x="4" y="3"/>
                </a:cxn>
                <a:cxn ang="0">
                  <a:pos x="2" y="1"/>
                </a:cxn>
                <a:cxn ang="0">
                  <a:pos x="1" y="1"/>
                </a:cxn>
                <a:cxn ang="0">
                  <a:pos x="0" y="1"/>
                </a:cxn>
                <a:cxn ang="0">
                  <a:pos x="0" y="1"/>
                </a:cxn>
                <a:cxn ang="0">
                  <a:pos x="0" y="0"/>
                </a:cxn>
                <a:cxn ang="0">
                  <a:pos x="14" y="0"/>
                </a:cxn>
                <a:cxn ang="0">
                  <a:pos x="14" y="1"/>
                </a:cxn>
                <a:cxn ang="0">
                  <a:pos x="11" y="1"/>
                </a:cxn>
                <a:cxn ang="0">
                  <a:pos x="11" y="1"/>
                </a:cxn>
                <a:cxn ang="0">
                  <a:pos x="9" y="3"/>
                </a:cxn>
                <a:cxn ang="0">
                  <a:pos x="9" y="3"/>
                </a:cxn>
                <a:cxn ang="0">
                  <a:pos x="8" y="4"/>
                </a:cxn>
                <a:cxn ang="0">
                  <a:pos x="8" y="7"/>
                </a:cxn>
                <a:cxn ang="0">
                  <a:pos x="7" y="29"/>
                </a:cxn>
                <a:cxn ang="0">
                  <a:pos x="21" y="10"/>
                </a:cxn>
                <a:cxn ang="0">
                  <a:pos x="22" y="7"/>
                </a:cxn>
                <a:cxn ang="0">
                  <a:pos x="23" y="4"/>
                </a:cxn>
                <a:cxn ang="0">
                  <a:pos x="23" y="4"/>
                </a:cxn>
                <a:cxn ang="0">
                  <a:pos x="23" y="3"/>
                </a:cxn>
                <a:cxn ang="0">
                  <a:pos x="23" y="3"/>
                </a:cxn>
                <a:cxn ang="0">
                  <a:pos x="23" y="1"/>
                </a:cxn>
                <a:cxn ang="0">
                  <a:pos x="22" y="1"/>
                </a:cxn>
                <a:cxn ang="0">
                  <a:pos x="21" y="1"/>
                </a:cxn>
                <a:cxn ang="0">
                  <a:pos x="21" y="0"/>
                </a:cxn>
                <a:cxn ang="0">
                  <a:pos x="32" y="0"/>
                </a:cxn>
                <a:cxn ang="0">
                  <a:pos x="32" y="1"/>
                </a:cxn>
                <a:cxn ang="0">
                  <a:pos x="30" y="1"/>
                </a:cxn>
                <a:cxn ang="0">
                  <a:pos x="30" y="1"/>
                </a:cxn>
                <a:cxn ang="0">
                  <a:pos x="29" y="3"/>
                </a:cxn>
                <a:cxn ang="0">
                  <a:pos x="26" y="4"/>
                </a:cxn>
                <a:cxn ang="0">
                  <a:pos x="25" y="6"/>
                </a:cxn>
                <a:cxn ang="0">
                  <a:pos x="22" y="10"/>
                </a:cxn>
                <a:cxn ang="0">
                  <a:pos x="2" y="38"/>
                </a:cxn>
                <a:cxn ang="0">
                  <a:pos x="1" y="38"/>
                </a:cxn>
              </a:cxnLst>
              <a:rect l="0" t="0" r="r" b="b"/>
              <a:pathLst>
                <a:path w="32" h="38">
                  <a:moveTo>
                    <a:pt x="1" y="38"/>
                  </a:moveTo>
                  <a:lnTo>
                    <a:pt x="4" y="7"/>
                  </a:lnTo>
                  <a:lnTo>
                    <a:pt x="4" y="6"/>
                  </a:lnTo>
                  <a:lnTo>
                    <a:pt x="4" y="4"/>
                  </a:lnTo>
                  <a:lnTo>
                    <a:pt x="4" y="3"/>
                  </a:lnTo>
                  <a:lnTo>
                    <a:pt x="2" y="1"/>
                  </a:lnTo>
                  <a:lnTo>
                    <a:pt x="1" y="1"/>
                  </a:lnTo>
                  <a:lnTo>
                    <a:pt x="0" y="1"/>
                  </a:lnTo>
                  <a:lnTo>
                    <a:pt x="0" y="1"/>
                  </a:lnTo>
                  <a:lnTo>
                    <a:pt x="0" y="0"/>
                  </a:lnTo>
                  <a:lnTo>
                    <a:pt x="14" y="0"/>
                  </a:lnTo>
                  <a:lnTo>
                    <a:pt x="14" y="1"/>
                  </a:lnTo>
                  <a:lnTo>
                    <a:pt x="11" y="1"/>
                  </a:lnTo>
                  <a:lnTo>
                    <a:pt x="11" y="1"/>
                  </a:lnTo>
                  <a:lnTo>
                    <a:pt x="9" y="3"/>
                  </a:lnTo>
                  <a:lnTo>
                    <a:pt x="9" y="3"/>
                  </a:lnTo>
                  <a:lnTo>
                    <a:pt x="8" y="4"/>
                  </a:lnTo>
                  <a:lnTo>
                    <a:pt x="8" y="7"/>
                  </a:lnTo>
                  <a:lnTo>
                    <a:pt x="7" y="29"/>
                  </a:lnTo>
                  <a:lnTo>
                    <a:pt x="21" y="10"/>
                  </a:lnTo>
                  <a:lnTo>
                    <a:pt x="22" y="7"/>
                  </a:lnTo>
                  <a:lnTo>
                    <a:pt x="23" y="4"/>
                  </a:lnTo>
                  <a:lnTo>
                    <a:pt x="23" y="4"/>
                  </a:lnTo>
                  <a:lnTo>
                    <a:pt x="23" y="3"/>
                  </a:lnTo>
                  <a:lnTo>
                    <a:pt x="23" y="3"/>
                  </a:lnTo>
                  <a:lnTo>
                    <a:pt x="23" y="1"/>
                  </a:lnTo>
                  <a:lnTo>
                    <a:pt x="22" y="1"/>
                  </a:lnTo>
                  <a:lnTo>
                    <a:pt x="21" y="1"/>
                  </a:lnTo>
                  <a:lnTo>
                    <a:pt x="21" y="0"/>
                  </a:lnTo>
                  <a:lnTo>
                    <a:pt x="32" y="0"/>
                  </a:lnTo>
                  <a:lnTo>
                    <a:pt x="32" y="1"/>
                  </a:lnTo>
                  <a:lnTo>
                    <a:pt x="30" y="1"/>
                  </a:lnTo>
                  <a:lnTo>
                    <a:pt x="30" y="1"/>
                  </a:lnTo>
                  <a:lnTo>
                    <a:pt x="29" y="3"/>
                  </a:lnTo>
                  <a:lnTo>
                    <a:pt x="26" y="4"/>
                  </a:lnTo>
                  <a:lnTo>
                    <a:pt x="25" y="6"/>
                  </a:lnTo>
                  <a:lnTo>
                    <a:pt x="22" y="10"/>
                  </a:lnTo>
                  <a:lnTo>
                    <a:pt x="2" y="38"/>
                  </a:lnTo>
                  <a:lnTo>
                    <a:pt x="1" y="3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69" name="Freeform 65"/>
            <p:cNvSpPr>
              <a:spLocks noEditPoints="1"/>
            </p:cNvSpPr>
            <p:nvPr/>
          </p:nvSpPr>
          <p:spPr bwMode="auto">
            <a:xfrm>
              <a:off x="2560" y="2227"/>
              <a:ext cx="34" cy="38"/>
            </a:xfrm>
            <a:custGeom>
              <a:avLst/>
              <a:gdLst/>
              <a:ahLst/>
              <a:cxnLst>
                <a:cxn ang="0">
                  <a:pos x="10" y="0"/>
                </a:cxn>
                <a:cxn ang="0">
                  <a:pos x="23" y="0"/>
                </a:cxn>
                <a:cxn ang="0">
                  <a:pos x="28" y="0"/>
                </a:cxn>
                <a:cxn ang="0">
                  <a:pos x="31" y="3"/>
                </a:cxn>
                <a:cxn ang="0">
                  <a:pos x="34" y="6"/>
                </a:cxn>
                <a:cxn ang="0">
                  <a:pos x="34" y="8"/>
                </a:cxn>
                <a:cxn ang="0">
                  <a:pos x="34" y="11"/>
                </a:cxn>
                <a:cxn ang="0">
                  <a:pos x="32" y="14"/>
                </a:cxn>
                <a:cxn ang="0">
                  <a:pos x="30" y="15"/>
                </a:cxn>
                <a:cxn ang="0">
                  <a:pos x="27" y="18"/>
                </a:cxn>
                <a:cxn ang="0">
                  <a:pos x="24" y="18"/>
                </a:cxn>
                <a:cxn ang="0">
                  <a:pos x="20" y="20"/>
                </a:cxn>
                <a:cxn ang="0">
                  <a:pos x="17" y="20"/>
                </a:cxn>
                <a:cxn ang="0">
                  <a:pos x="14" y="20"/>
                </a:cxn>
                <a:cxn ang="0">
                  <a:pos x="11" y="29"/>
                </a:cxn>
                <a:cxn ang="0">
                  <a:pos x="10" y="32"/>
                </a:cxn>
                <a:cxn ang="0">
                  <a:pos x="10" y="34"/>
                </a:cxn>
                <a:cxn ang="0">
                  <a:pos x="10" y="35"/>
                </a:cxn>
                <a:cxn ang="0">
                  <a:pos x="11" y="35"/>
                </a:cxn>
                <a:cxn ang="0">
                  <a:pos x="13" y="36"/>
                </a:cxn>
                <a:cxn ang="0">
                  <a:pos x="14" y="36"/>
                </a:cxn>
                <a:cxn ang="0">
                  <a:pos x="14" y="38"/>
                </a:cxn>
                <a:cxn ang="0">
                  <a:pos x="0" y="38"/>
                </a:cxn>
                <a:cxn ang="0">
                  <a:pos x="0" y="36"/>
                </a:cxn>
                <a:cxn ang="0">
                  <a:pos x="3" y="36"/>
                </a:cxn>
                <a:cxn ang="0">
                  <a:pos x="4" y="35"/>
                </a:cxn>
                <a:cxn ang="0">
                  <a:pos x="6" y="34"/>
                </a:cxn>
                <a:cxn ang="0">
                  <a:pos x="6" y="29"/>
                </a:cxn>
                <a:cxn ang="0">
                  <a:pos x="13" y="8"/>
                </a:cxn>
                <a:cxn ang="0">
                  <a:pos x="13" y="6"/>
                </a:cxn>
                <a:cxn ang="0">
                  <a:pos x="14" y="3"/>
                </a:cxn>
                <a:cxn ang="0">
                  <a:pos x="13" y="3"/>
                </a:cxn>
                <a:cxn ang="0">
                  <a:pos x="13" y="1"/>
                </a:cxn>
                <a:cxn ang="0">
                  <a:pos x="11" y="1"/>
                </a:cxn>
                <a:cxn ang="0">
                  <a:pos x="9" y="1"/>
                </a:cxn>
                <a:cxn ang="0">
                  <a:pos x="10" y="0"/>
                </a:cxn>
                <a:cxn ang="0">
                  <a:pos x="14" y="18"/>
                </a:cxn>
                <a:cxn ang="0">
                  <a:pos x="17" y="18"/>
                </a:cxn>
                <a:cxn ang="0">
                  <a:pos x="20" y="18"/>
                </a:cxn>
                <a:cxn ang="0">
                  <a:pos x="21" y="18"/>
                </a:cxn>
                <a:cxn ang="0">
                  <a:pos x="24" y="17"/>
                </a:cxn>
                <a:cxn ang="0">
                  <a:pos x="25" y="15"/>
                </a:cxn>
                <a:cxn ang="0">
                  <a:pos x="27" y="13"/>
                </a:cxn>
                <a:cxn ang="0">
                  <a:pos x="28" y="10"/>
                </a:cxn>
                <a:cxn ang="0">
                  <a:pos x="28" y="8"/>
                </a:cxn>
                <a:cxn ang="0">
                  <a:pos x="28" y="6"/>
                </a:cxn>
                <a:cxn ang="0">
                  <a:pos x="27" y="3"/>
                </a:cxn>
                <a:cxn ang="0">
                  <a:pos x="25" y="3"/>
                </a:cxn>
                <a:cxn ang="0">
                  <a:pos x="23" y="1"/>
                </a:cxn>
                <a:cxn ang="0">
                  <a:pos x="21" y="1"/>
                </a:cxn>
                <a:cxn ang="0">
                  <a:pos x="18" y="3"/>
                </a:cxn>
                <a:cxn ang="0">
                  <a:pos x="14" y="18"/>
                </a:cxn>
              </a:cxnLst>
              <a:rect l="0" t="0" r="r" b="b"/>
              <a:pathLst>
                <a:path w="34" h="38">
                  <a:moveTo>
                    <a:pt x="10" y="0"/>
                  </a:moveTo>
                  <a:lnTo>
                    <a:pt x="23" y="0"/>
                  </a:lnTo>
                  <a:lnTo>
                    <a:pt x="28" y="0"/>
                  </a:lnTo>
                  <a:lnTo>
                    <a:pt x="31" y="3"/>
                  </a:lnTo>
                  <a:lnTo>
                    <a:pt x="34" y="6"/>
                  </a:lnTo>
                  <a:lnTo>
                    <a:pt x="34" y="8"/>
                  </a:lnTo>
                  <a:lnTo>
                    <a:pt x="34" y="11"/>
                  </a:lnTo>
                  <a:lnTo>
                    <a:pt x="32" y="14"/>
                  </a:lnTo>
                  <a:lnTo>
                    <a:pt x="30" y="15"/>
                  </a:lnTo>
                  <a:lnTo>
                    <a:pt x="27" y="18"/>
                  </a:lnTo>
                  <a:lnTo>
                    <a:pt x="24" y="18"/>
                  </a:lnTo>
                  <a:lnTo>
                    <a:pt x="20" y="20"/>
                  </a:lnTo>
                  <a:lnTo>
                    <a:pt x="17" y="20"/>
                  </a:lnTo>
                  <a:lnTo>
                    <a:pt x="14" y="20"/>
                  </a:lnTo>
                  <a:lnTo>
                    <a:pt x="11" y="29"/>
                  </a:lnTo>
                  <a:lnTo>
                    <a:pt x="10" y="32"/>
                  </a:lnTo>
                  <a:lnTo>
                    <a:pt x="10" y="34"/>
                  </a:lnTo>
                  <a:lnTo>
                    <a:pt x="10" y="35"/>
                  </a:lnTo>
                  <a:lnTo>
                    <a:pt x="11" y="35"/>
                  </a:lnTo>
                  <a:lnTo>
                    <a:pt x="13" y="36"/>
                  </a:lnTo>
                  <a:lnTo>
                    <a:pt x="14" y="36"/>
                  </a:lnTo>
                  <a:lnTo>
                    <a:pt x="14" y="38"/>
                  </a:lnTo>
                  <a:lnTo>
                    <a:pt x="0" y="38"/>
                  </a:lnTo>
                  <a:lnTo>
                    <a:pt x="0" y="36"/>
                  </a:lnTo>
                  <a:lnTo>
                    <a:pt x="3" y="36"/>
                  </a:lnTo>
                  <a:lnTo>
                    <a:pt x="4" y="35"/>
                  </a:lnTo>
                  <a:lnTo>
                    <a:pt x="6" y="34"/>
                  </a:lnTo>
                  <a:lnTo>
                    <a:pt x="6" y="29"/>
                  </a:lnTo>
                  <a:lnTo>
                    <a:pt x="13" y="8"/>
                  </a:lnTo>
                  <a:lnTo>
                    <a:pt x="13" y="6"/>
                  </a:lnTo>
                  <a:lnTo>
                    <a:pt x="14" y="3"/>
                  </a:lnTo>
                  <a:lnTo>
                    <a:pt x="13" y="3"/>
                  </a:lnTo>
                  <a:lnTo>
                    <a:pt x="13" y="1"/>
                  </a:lnTo>
                  <a:lnTo>
                    <a:pt x="11" y="1"/>
                  </a:lnTo>
                  <a:lnTo>
                    <a:pt x="9" y="1"/>
                  </a:lnTo>
                  <a:lnTo>
                    <a:pt x="10" y="0"/>
                  </a:lnTo>
                  <a:close/>
                  <a:moveTo>
                    <a:pt x="14" y="18"/>
                  </a:moveTo>
                  <a:lnTo>
                    <a:pt x="17" y="18"/>
                  </a:lnTo>
                  <a:lnTo>
                    <a:pt x="20" y="18"/>
                  </a:lnTo>
                  <a:lnTo>
                    <a:pt x="21" y="18"/>
                  </a:lnTo>
                  <a:lnTo>
                    <a:pt x="24" y="17"/>
                  </a:lnTo>
                  <a:lnTo>
                    <a:pt x="25" y="15"/>
                  </a:lnTo>
                  <a:lnTo>
                    <a:pt x="27" y="13"/>
                  </a:lnTo>
                  <a:lnTo>
                    <a:pt x="28" y="10"/>
                  </a:lnTo>
                  <a:lnTo>
                    <a:pt x="28" y="8"/>
                  </a:lnTo>
                  <a:lnTo>
                    <a:pt x="28" y="6"/>
                  </a:lnTo>
                  <a:lnTo>
                    <a:pt x="27" y="3"/>
                  </a:lnTo>
                  <a:lnTo>
                    <a:pt x="25" y="3"/>
                  </a:lnTo>
                  <a:lnTo>
                    <a:pt x="23" y="1"/>
                  </a:lnTo>
                  <a:lnTo>
                    <a:pt x="21" y="1"/>
                  </a:lnTo>
                  <a:lnTo>
                    <a:pt x="18" y="3"/>
                  </a:lnTo>
                  <a:lnTo>
                    <a:pt x="14"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770" name="Picture 66"/>
            <p:cNvPicPr>
              <a:picLocks noChangeAspect="1" noChangeArrowheads="1"/>
            </p:cNvPicPr>
            <p:nvPr/>
          </p:nvPicPr>
          <p:blipFill>
            <a:blip r:embed="rId5"/>
            <a:srcRect/>
            <a:stretch>
              <a:fillRect/>
            </a:stretch>
          </p:blipFill>
          <p:spPr bwMode="auto">
            <a:xfrm>
              <a:off x="2597" y="2244"/>
              <a:ext cx="18" cy="18"/>
            </a:xfrm>
            <a:prstGeom prst="rect">
              <a:avLst/>
            </a:prstGeom>
            <a:noFill/>
            <a:ln w="9525">
              <a:noFill/>
              <a:miter lim="800000"/>
              <a:headEnd/>
              <a:tailEnd/>
            </a:ln>
          </p:spPr>
        </p:pic>
        <p:pic>
          <p:nvPicPr>
            <p:cNvPr id="1480771" name="Picture 67"/>
            <p:cNvPicPr>
              <a:picLocks noChangeAspect="1" noChangeArrowheads="1"/>
            </p:cNvPicPr>
            <p:nvPr/>
          </p:nvPicPr>
          <p:blipFill>
            <a:blip r:embed="rId6"/>
            <a:srcRect/>
            <a:stretch>
              <a:fillRect/>
            </a:stretch>
          </p:blipFill>
          <p:spPr bwMode="auto">
            <a:xfrm>
              <a:off x="2597" y="2244"/>
              <a:ext cx="18" cy="18"/>
            </a:xfrm>
            <a:prstGeom prst="rect">
              <a:avLst/>
            </a:prstGeom>
            <a:noFill/>
            <a:ln w="9525">
              <a:noFill/>
              <a:miter lim="800000"/>
              <a:headEnd/>
              <a:tailEnd/>
            </a:ln>
          </p:spPr>
        </p:pic>
        <p:sp>
          <p:nvSpPr>
            <p:cNvPr id="1480772" name="Freeform 68"/>
            <p:cNvSpPr>
              <a:spLocks/>
            </p:cNvSpPr>
            <p:nvPr/>
          </p:nvSpPr>
          <p:spPr bwMode="auto">
            <a:xfrm>
              <a:off x="2982" y="2227"/>
              <a:ext cx="12" cy="49"/>
            </a:xfrm>
            <a:custGeom>
              <a:avLst/>
              <a:gdLst/>
              <a:ahLst/>
              <a:cxnLst>
                <a:cxn ang="0">
                  <a:pos x="12" y="49"/>
                </a:cxn>
                <a:cxn ang="0">
                  <a:pos x="0" y="49"/>
                </a:cxn>
                <a:cxn ang="0">
                  <a:pos x="0" y="0"/>
                </a:cxn>
                <a:cxn ang="0">
                  <a:pos x="12" y="0"/>
                </a:cxn>
                <a:cxn ang="0">
                  <a:pos x="12" y="1"/>
                </a:cxn>
                <a:cxn ang="0">
                  <a:pos x="5" y="1"/>
                </a:cxn>
                <a:cxn ang="0">
                  <a:pos x="5" y="46"/>
                </a:cxn>
                <a:cxn ang="0">
                  <a:pos x="12" y="46"/>
                </a:cxn>
                <a:cxn ang="0">
                  <a:pos x="12" y="49"/>
                </a:cxn>
              </a:cxnLst>
              <a:rect l="0" t="0" r="r" b="b"/>
              <a:pathLst>
                <a:path w="12" h="49">
                  <a:moveTo>
                    <a:pt x="12" y="49"/>
                  </a:moveTo>
                  <a:lnTo>
                    <a:pt x="0" y="49"/>
                  </a:lnTo>
                  <a:lnTo>
                    <a:pt x="0" y="0"/>
                  </a:lnTo>
                  <a:lnTo>
                    <a:pt x="12" y="0"/>
                  </a:lnTo>
                  <a:lnTo>
                    <a:pt x="12" y="1"/>
                  </a:lnTo>
                  <a:lnTo>
                    <a:pt x="5" y="1"/>
                  </a:lnTo>
                  <a:lnTo>
                    <a:pt x="5" y="46"/>
                  </a:lnTo>
                  <a:lnTo>
                    <a:pt x="12" y="46"/>
                  </a:lnTo>
                  <a:lnTo>
                    <a:pt x="12" y="4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73" name="Freeform 69"/>
            <p:cNvSpPr>
              <a:spLocks noEditPoints="1"/>
            </p:cNvSpPr>
            <p:nvPr/>
          </p:nvSpPr>
          <p:spPr bwMode="auto">
            <a:xfrm>
              <a:off x="2998" y="2227"/>
              <a:ext cx="24" cy="38"/>
            </a:xfrm>
            <a:custGeom>
              <a:avLst/>
              <a:gdLst/>
              <a:ahLst/>
              <a:cxnLst>
                <a:cxn ang="0">
                  <a:pos x="0" y="20"/>
                </a:cxn>
                <a:cxn ang="0">
                  <a:pos x="0" y="13"/>
                </a:cxn>
                <a:cxn ang="0">
                  <a:pos x="1" y="8"/>
                </a:cxn>
                <a:cxn ang="0">
                  <a:pos x="4" y="4"/>
                </a:cxn>
                <a:cxn ang="0">
                  <a:pos x="7" y="1"/>
                </a:cxn>
                <a:cxn ang="0">
                  <a:pos x="10" y="0"/>
                </a:cxn>
                <a:cxn ang="0">
                  <a:pos x="12" y="0"/>
                </a:cxn>
                <a:cxn ang="0">
                  <a:pos x="15" y="0"/>
                </a:cxn>
                <a:cxn ang="0">
                  <a:pos x="19" y="4"/>
                </a:cxn>
                <a:cxn ang="0">
                  <a:pos x="22" y="8"/>
                </a:cxn>
                <a:cxn ang="0">
                  <a:pos x="24" y="13"/>
                </a:cxn>
                <a:cxn ang="0">
                  <a:pos x="24" y="18"/>
                </a:cxn>
                <a:cxn ang="0">
                  <a:pos x="24" y="24"/>
                </a:cxn>
                <a:cxn ang="0">
                  <a:pos x="22" y="29"/>
                </a:cxn>
                <a:cxn ang="0">
                  <a:pos x="19" y="34"/>
                </a:cxn>
                <a:cxn ang="0">
                  <a:pos x="17" y="36"/>
                </a:cxn>
                <a:cxn ang="0">
                  <a:pos x="14" y="38"/>
                </a:cxn>
                <a:cxn ang="0">
                  <a:pos x="11" y="38"/>
                </a:cxn>
                <a:cxn ang="0">
                  <a:pos x="8" y="38"/>
                </a:cxn>
                <a:cxn ang="0">
                  <a:pos x="5" y="35"/>
                </a:cxn>
                <a:cxn ang="0">
                  <a:pos x="3" y="32"/>
                </a:cxn>
                <a:cxn ang="0">
                  <a:pos x="1" y="25"/>
                </a:cxn>
                <a:cxn ang="0">
                  <a:pos x="0" y="20"/>
                </a:cxn>
                <a:cxn ang="0">
                  <a:pos x="5" y="20"/>
                </a:cxn>
                <a:cxn ang="0">
                  <a:pos x="5" y="27"/>
                </a:cxn>
                <a:cxn ang="0">
                  <a:pos x="7" y="32"/>
                </a:cxn>
                <a:cxn ang="0">
                  <a:pos x="10" y="35"/>
                </a:cxn>
                <a:cxn ang="0">
                  <a:pos x="11" y="36"/>
                </a:cxn>
                <a:cxn ang="0">
                  <a:pos x="12" y="36"/>
                </a:cxn>
                <a:cxn ang="0">
                  <a:pos x="15" y="35"/>
                </a:cxn>
                <a:cxn ang="0">
                  <a:pos x="17" y="34"/>
                </a:cxn>
                <a:cxn ang="0">
                  <a:pos x="17" y="31"/>
                </a:cxn>
                <a:cxn ang="0">
                  <a:pos x="18" y="25"/>
                </a:cxn>
                <a:cxn ang="0">
                  <a:pos x="18" y="17"/>
                </a:cxn>
                <a:cxn ang="0">
                  <a:pos x="18" y="11"/>
                </a:cxn>
                <a:cxn ang="0">
                  <a:pos x="17" y="7"/>
                </a:cxn>
                <a:cxn ang="0">
                  <a:pos x="15" y="4"/>
                </a:cxn>
                <a:cxn ang="0">
                  <a:pos x="14" y="1"/>
                </a:cxn>
                <a:cxn ang="0">
                  <a:pos x="14" y="1"/>
                </a:cxn>
                <a:cxn ang="0">
                  <a:pos x="12" y="1"/>
                </a:cxn>
                <a:cxn ang="0">
                  <a:pos x="10" y="1"/>
                </a:cxn>
                <a:cxn ang="0">
                  <a:pos x="8" y="3"/>
                </a:cxn>
                <a:cxn ang="0">
                  <a:pos x="7" y="6"/>
                </a:cxn>
                <a:cxn ang="0">
                  <a:pos x="5" y="10"/>
                </a:cxn>
                <a:cxn ang="0">
                  <a:pos x="5" y="15"/>
                </a:cxn>
                <a:cxn ang="0">
                  <a:pos x="5" y="20"/>
                </a:cxn>
              </a:cxnLst>
              <a:rect l="0" t="0" r="r" b="b"/>
              <a:pathLst>
                <a:path w="24" h="38">
                  <a:moveTo>
                    <a:pt x="0" y="20"/>
                  </a:moveTo>
                  <a:lnTo>
                    <a:pt x="0" y="13"/>
                  </a:lnTo>
                  <a:lnTo>
                    <a:pt x="1" y="8"/>
                  </a:lnTo>
                  <a:lnTo>
                    <a:pt x="4" y="4"/>
                  </a:lnTo>
                  <a:lnTo>
                    <a:pt x="7" y="1"/>
                  </a:lnTo>
                  <a:lnTo>
                    <a:pt x="10" y="0"/>
                  </a:lnTo>
                  <a:lnTo>
                    <a:pt x="12" y="0"/>
                  </a:lnTo>
                  <a:lnTo>
                    <a:pt x="15" y="0"/>
                  </a:lnTo>
                  <a:lnTo>
                    <a:pt x="19" y="4"/>
                  </a:lnTo>
                  <a:lnTo>
                    <a:pt x="22" y="8"/>
                  </a:lnTo>
                  <a:lnTo>
                    <a:pt x="24" y="13"/>
                  </a:lnTo>
                  <a:lnTo>
                    <a:pt x="24" y="18"/>
                  </a:lnTo>
                  <a:lnTo>
                    <a:pt x="24" y="24"/>
                  </a:lnTo>
                  <a:lnTo>
                    <a:pt x="22" y="29"/>
                  </a:lnTo>
                  <a:lnTo>
                    <a:pt x="19" y="34"/>
                  </a:lnTo>
                  <a:lnTo>
                    <a:pt x="17" y="36"/>
                  </a:lnTo>
                  <a:lnTo>
                    <a:pt x="14" y="38"/>
                  </a:lnTo>
                  <a:lnTo>
                    <a:pt x="11" y="38"/>
                  </a:lnTo>
                  <a:lnTo>
                    <a:pt x="8" y="38"/>
                  </a:lnTo>
                  <a:lnTo>
                    <a:pt x="5" y="35"/>
                  </a:lnTo>
                  <a:lnTo>
                    <a:pt x="3" y="32"/>
                  </a:lnTo>
                  <a:lnTo>
                    <a:pt x="1" y="25"/>
                  </a:lnTo>
                  <a:lnTo>
                    <a:pt x="0" y="20"/>
                  </a:lnTo>
                  <a:close/>
                  <a:moveTo>
                    <a:pt x="5" y="20"/>
                  </a:moveTo>
                  <a:lnTo>
                    <a:pt x="5" y="27"/>
                  </a:lnTo>
                  <a:lnTo>
                    <a:pt x="7" y="32"/>
                  </a:lnTo>
                  <a:lnTo>
                    <a:pt x="10" y="35"/>
                  </a:lnTo>
                  <a:lnTo>
                    <a:pt x="11" y="36"/>
                  </a:lnTo>
                  <a:lnTo>
                    <a:pt x="12" y="36"/>
                  </a:lnTo>
                  <a:lnTo>
                    <a:pt x="15" y="35"/>
                  </a:lnTo>
                  <a:lnTo>
                    <a:pt x="17" y="34"/>
                  </a:lnTo>
                  <a:lnTo>
                    <a:pt x="17" y="31"/>
                  </a:lnTo>
                  <a:lnTo>
                    <a:pt x="18" y="25"/>
                  </a:lnTo>
                  <a:lnTo>
                    <a:pt x="18" y="17"/>
                  </a:lnTo>
                  <a:lnTo>
                    <a:pt x="18" y="11"/>
                  </a:lnTo>
                  <a:lnTo>
                    <a:pt x="17" y="7"/>
                  </a:lnTo>
                  <a:lnTo>
                    <a:pt x="15" y="4"/>
                  </a:lnTo>
                  <a:lnTo>
                    <a:pt x="14" y="1"/>
                  </a:lnTo>
                  <a:lnTo>
                    <a:pt x="14" y="1"/>
                  </a:lnTo>
                  <a:lnTo>
                    <a:pt x="12" y="1"/>
                  </a:lnTo>
                  <a:lnTo>
                    <a:pt x="10" y="1"/>
                  </a:lnTo>
                  <a:lnTo>
                    <a:pt x="8" y="3"/>
                  </a:lnTo>
                  <a:lnTo>
                    <a:pt x="7" y="6"/>
                  </a:lnTo>
                  <a:lnTo>
                    <a:pt x="5" y="10"/>
                  </a:lnTo>
                  <a:lnTo>
                    <a:pt x="5" y="15"/>
                  </a:lnTo>
                  <a:lnTo>
                    <a:pt x="5" y="2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74" name="Freeform 70"/>
            <p:cNvSpPr>
              <a:spLocks/>
            </p:cNvSpPr>
            <p:nvPr/>
          </p:nvSpPr>
          <p:spPr bwMode="auto">
            <a:xfrm>
              <a:off x="3027" y="2258"/>
              <a:ext cx="7" cy="15"/>
            </a:xfrm>
            <a:custGeom>
              <a:avLst/>
              <a:gdLst/>
              <a:ahLst/>
              <a:cxnLst>
                <a:cxn ang="0">
                  <a:pos x="0" y="15"/>
                </a:cxn>
                <a:cxn ang="0">
                  <a:pos x="0" y="14"/>
                </a:cxn>
                <a:cxn ang="0">
                  <a:pos x="3" y="12"/>
                </a:cxn>
                <a:cxn ang="0">
                  <a:pos x="4" y="11"/>
                </a:cxn>
                <a:cxn ang="0">
                  <a:pos x="6" y="10"/>
                </a:cxn>
                <a:cxn ang="0">
                  <a:pos x="6" y="7"/>
                </a:cxn>
                <a:cxn ang="0">
                  <a:pos x="6" y="7"/>
                </a:cxn>
                <a:cxn ang="0">
                  <a:pos x="6" y="7"/>
                </a:cxn>
                <a:cxn ang="0">
                  <a:pos x="6" y="7"/>
                </a:cxn>
                <a:cxn ang="0">
                  <a:pos x="6" y="5"/>
                </a:cxn>
                <a:cxn ang="0">
                  <a:pos x="4" y="7"/>
                </a:cxn>
                <a:cxn ang="0">
                  <a:pos x="4" y="7"/>
                </a:cxn>
                <a:cxn ang="0">
                  <a:pos x="3" y="7"/>
                </a:cxn>
                <a:cxn ang="0">
                  <a:pos x="3" y="7"/>
                </a:cxn>
                <a:cxn ang="0">
                  <a:pos x="2" y="7"/>
                </a:cxn>
                <a:cxn ang="0">
                  <a:pos x="0" y="5"/>
                </a:cxn>
                <a:cxn ang="0">
                  <a:pos x="0" y="5"/>
                </a:cxn>
                <a:cxn ang="0">
                  <a:pos x="0" y="4"/>
                </a:cxn>
                <a:cxn ang="0">
                  <a:pos x="0" y="3"/>
                </a:cxn>
                <a:cxn ang="0">
                  <a:pos x="0" y="1"/>
                </a:cxn>
                <a:cxn ang="0">
                  <a:pos x="2" y="1"/>
                </a:cxn>
                <a:cxn ang="0">
                  <a:pos x="3" y="0"/>
                </a:cxn>
                <a:cxn ang="0">
                  <a:pos x="4" y="1"/>
                </a:cxn>
                <a:cxn ang="0">
                  <a:pos x="6" y="3"/>
                </a:cxn>
                <a:cxn ang="0">
                  <a:pos x="7" y="4"/>
                </a:cxn>
                <a:cxn ang="0">
                  <a:pos x="7" y="7"/>
                </a:cxn>
                <a:cxn ang="0">
                  <a:pos x="7" y="8"/>
                </a:cxn>
                <a:cxn ang="0">
                  <a:pos x="6" y="11"/>
                </a:cxn>
                <a:cxn ang="0">
                  <a:pos x="3" y="14"/>
                </a:cxn>
                <a:cxn ang="0">
                  <a:pos x="0" y="15"/>
                </a:cxn>
              </a:cxnLst>
              <a:rect l="0" t="0" r="r" b="b"/>
              <a:pathLst>
                <a:path w="7" h="15">
                  <a:moveTo>
                    <a:pt x="0" y="15"/>
                  </a:moveTo>
                  <a:lnTo>
                    <a:pt x="0" y="14"/>
                  </a:lnTo>
                  <a:lnTo>
                    <a:pt x="3" y="12"/>
                  </a:lnTo>
                  <a:lnTo>
                    <a:pt x="4" y="11"/>
                  </a:lnTo>
                  <a:lnTo>
                    <a:pt x="6" y="10"/>
                  </a:lnTo>
                  <a:lnTo>
                    <a:pt x="6" y="7"/>
                  </a:lnTo>
                  <a:lnTo>
                    <a:pt x="6" y="7"/>
                  </a:lnTo>
                  <a:lnTo>
                    <a:pt x="6" y="7"/>
                  </a:lnTo>
                  <a:lnTo>
                    <a:pt x="6" y="7"/>
                  </a:lnTo>
                  <a:lnTo>
                    <a:pt x="6" y="5"/>
                  </a:lnTo>
                  <a:lnTo>
                    <a:pt x="4" y="7"/>
                  </a:lnTo>
                  <a:lnTo>
                    <a:pt x="4" y="7"/>
                  </a:lnTo>
                  <a:lnTo>
                    <a:pt x="3" y="7"/>
                  </a:lnTo>
                  <a:lnTo>
                    <a:pt x="3" y="7"/>
                  </a:lnTo>
                  <a:lnTo>
                    <a:pt x="2" y="7"/>
                  </a:lnTo>
                  <a:lnTo>
                    <a:pt x="0" y="5"/>
                  </a:lnTo>
                  <a:lnTo>
                    <a:pt x="0" y="5"/>
                  </a:lnTo>
                  <a:lnTo>
                    <a:pt x="0" y="4"/>
                  </a:lnTo>
                  <a:lnTo>
                    <a:pt x="0" y="3"/>
                  </a:lnTo>
                  <a:lnTo>
                    <a:pt x="0" y="1"/>
                  </a:lnTo>
                  <a:lnTo>
                    <a:pt x="2" y="1"/>
                  </a:lnTo>
                  <a:lnTo>
                    <a:pt x="3" y="0"/>
                  </a:lnTo>
                  <a:lnTo>
                    <a:pt x="4" y="1"/>
                  </a:lnTo>
                  <a:lnTo>
                    <a:pt x="6" y="3"/>
                  </a:lnTo>
                  <a:lnTo>
                    <a:pt x="7" y="4"/>
                  </a:lnTo>
                  <a:lnTo>
                    <a:pt x="7" y="7"/>
                  </a:lnTo>
                  <a:lnTo>
                    <a:pt x="7" y="8"/>
                  </a:lnTo>
                  <a:lnTo>
                    <a:pt x="6" y="11"/>
                  </a:lnTo>
                  <a:lnTo>
                    <a:pt x="3" y="14"/>
                  </a:lnTo>
                  <a:lnTo>
                    <a:pt x="0" y="15"/>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75" name="Freeform 71"/>
            <p:cNvSpPr>
              <a:spLocks/>
            </p:cNvSpPr>
            <p:nvPr/>
          </p:nvSpPr>
          <p:spPr bwMode="auto">
            <a:xfrm>
              <a:off x="3044" y="2227"/>
              <a:ext cx="16" cy="38"/>
            </a:xfrm>
            <a:custGeom>
              <a:avLst/>
              <a:gdLst/>
              <a:ahLst/>
              <a:cxnLst>
                <a:cxn ang="0">
                  <a:pos x="0" y="3"/>
                </a:cxn>
                <a:cxn ang="0">
                  <a:pos x="10" y="0"/>
                </a:cxn>
                <a:cxn ang="0">
                  <a:pos x="10" y="0"/>
                </a:cxn>
                <a:cxn ang="0">
                  <a:pos x="10" y="31"/>
                </a:cxn>
                <a:cxn ang="0">
                  <a:pos x="10" y="34"/>
                </a:cxn>
                <a:cxn ang="0">
                  <a:pos x="10" y="35"/>
                </a:cxn>
                <a:cxn ang="0">
                  <a:pos x="11" y="35"/>
                </a:cxn>
                <a:cxn ang="0">
                  <a:pos x="11" y="36"/>
                </a:cxn>
                <a:cxn ang="0">
                  <a:pos x="13" y="36"/>
                </a:cxn>
                <a:cxn ang="0">
                  <a:pos x="16" y="36"/>
                </a:cxn>
                <a:cxn ang="0">
                  <a:pos x="16" y="38"/>
                </a:cxn>
                <a:cxn ang="0">
                  <a:pos x="2" y="38"/>
                </a:cxn>
                <a:cxn ang="0">
                  <a:pos x="2" y="36"/>
                </a:cxn>
                <a:cxn ang="0">
                  <a:pos x="3" y="36"/>
                </a:cxn>
                <a:cxn ang="0">
                  <a:pos x="4" y="36"/>
                </a:cxn>
                <a:cxn ang="0">
                  <a:pos x="4" y="36"/>
                </a:cxn>
                <a:cxn ang="0">
                  <a:pos x="6" y="35"/>
                </a:cxn>
                <a:cxn ang="0">
                  <a:pos x="6" y="34"/>
                </a:cxn>
                <a:cxn ang="0">
                  <a:pos x="6" y="31"/>
                </a:cxn>
                <a:cxn ang="0">
                  <a:pos x="6" y="10"/>
                </a:cxn>
                <a:cxn ang="0">
                  <a:pos x="6" y="7"/>
                </a:cxn>
                <a:cxn ang="0">
                  <a:pos x="6" y="4"/>
                </a:cxn>
                <a:cxn ang="0">
                  <a:pos x="4" y="4"/>
                </a:cxn>
                <a:cxn ang="0">
                  <a:pos x="4" y="4"/>
                </a:cxn>
                <a:cxn ang="0">
                  <a:pos x="4" y="3"/>
                </a:cxn>
                <a:cxn ang="0">
                  <a:pos x="3" y="3"/>
                </a:cxn>
                <a:cxn ang="0">
                  <a:pos x="2" y="3"/>
                </a:cxn>
                <a:cxn ang="0">
                  <a:pos x="0" y="4"/>
                </a:cxn>
                <a:cxn ang="0">
                  <a:pos x="0" y="3"/>
                </a:cxn>
              </a:cxnLst>
              <a:rect l="0" t="0" r="r" b="b"/>
              <a:pathLst>
                <a:path w="16" h="38">
                  <a:moveTo>
                    <a:pt x="0" y="3"/>
                  </a:moveTo>
                  <a:lnTo>
                    <a:pt x="10" y="0"/>
                  </a:lnTo>
                  <a:lnTo>
                    <a:pt x="10" y="0"/>
                  </a:lnTo>
                  <a:lnTo>
                    <a:pt x="10" y="31"/>
                  </a:lnTo>
                  <a:lnTo>
                    <a:pt x="10" y="34"/>
                  </a:lnTo>
                  <a:lnTo>
                    <a:pt x="10" y="35"/>
                  </a:lnTo>
                  <a:lnTo>
                    <a:pt x="11" y="35"/>
                  </a:lnTo>
                  <a:lnTo>
                    <a:pt x="11" y="36"/>
                  </a:lnTo>
                  <a:lnTo>
                    <a:pt x="13" y="36"/>
                  </a:lnTo>
                  <a:lnTo>
                    <a:pt x="16" y="36"/>
                  </a:lnTo>
                  <a:lnTo>
                    <a:pt x="16" y="38"/>
                  </a:lnTo>
                  <a:lnTo>
                    <a:pt x="2" y="38"/>
                  </a:lnTo>
                  <a:lnTo>
                    <a:pt x="2" y="36"/>
                  </a:lnTo>
                  <a:lnTo>
                    <a:pt x="3" y="36"/>
                  </a:lnTo>
                  <a:lnTo>
                    <a:pt x="4" y="36"/>
                  </a:lnTo>
                  <a:lnTo>
                    <a:pt x="4" y="36"/>
                  </a:lnTo>
                  <a:lnTo>
                    <a:pt x="6" y="35"/>
                  </a:lnTo>
                  <a:lnTo>
                    <a:pt x="6" y="34"/>
                  </a:lnTo>
                  <a:lnTo>
                    <a:pt x="6" y="31"/>
                  </a:lnTo>
                  <a:lnTo>
                    <a:pt x="6" y="10"/>
                  </a:lnTo>
                  <a:lnTo>
                    <a:pt x="6" y="7"/>
                  </a:lnTo>
                  <a:lnTo>
                    <a:pt x="6" y="4"/>
                  </a:lnTo>
                  <a:lnTo>
                    <a:pt x="4" y="4"/>
                  </a:lnTo>
                  <a:lnTo>
                    <a:pt x="4" y="4"/>
                  </a:lnTo>
                  <a:lnTo>
                    <a:pt x="4" y="3"/>
                  </a:lnTo>
                  <a:lnTo>
                    <a:pt x="3" y="3"/>
                  </a:lnTo>
                  <a:lnTo>
                    <a:pt x="2" y="3"/>
                  </a:lnTo>
                  <a:lnTo>
                    <a:pt x="0" y="4"/>
                  </a:lnTo>
                  <a:lnTo>
                    <a:pt x="0" y="3"/>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76" name="Freeform 72"/>
            <p:cNvSpPr>
              <a:spLocks/>
            </p:cNvSpPr>
            <p:nvPr/>
          </p:nvSpPr>
          <p:spPr bwMode="auto">
            <a:xfrm>
              <a:off x="3068" y="2227"/>
              <a:ext cx="13" cy="49"/>
            </a:xfrm>
            <a:custGeom>
              <a:avLst/>
              <a:gdLst/>
              <a:ahLst/>
              <a:cxnLst>
                <a:cxn ang="0">
                  <a:pos x="0" y="0"/>
                </a:cxn>
                <a:cxn ang="0">
                  <a:pos x="13" y="0"/>
                </a:cxn>
                <a:cxn ang="0">
                  <a:pos x="13" y="49"/>
                </a:cxn>
                <a:cxn ang="0">
                  <a:pos x="0" y="49"/>
                </a:cxn>
                <a:cxn ang="0">
                  <a:pos x="0" y="46"/>
                </a:cxn>
                <a:cxn ang="0">
                  <a:pos x="7" y="46"/>
                </a:cxn>
                <a:cxn ang="0">
                  <a:pos x="7" y="1"/>
                </a:cxn>
                <a:cxn ang="0">
                  <a:pos x="0" y="1"/>
                </a:cxn>
                <a:cxn ang="0">
                  <a:pos x="0" y="0"/>
                </a:cxn>
              </a:cxnLst>
              <a:rect l="0" t="0" r="r" b="b"/>
              <a:pathLst>
                <a:path w="13" h="49">
                  <a:moveTo>
                    <a:pt x="0" y="0"/>
                  </a:moveTo>
                  <a:lnTo>
                    <a:pt x="13" y="0"/>
                  </a:lnTo>
                  <a:lnTo>
                    <a:pt x="13" y="49"/>
                  </a:lnTo>
                  <a:lnTo>
                    <a:pt x="0" y="49"/>
                  </a:lnTo>
                  <a:lnTo>
                    <a:pt x="0" y="46"/>
                  </a:lnTo>
                  <a:lnTo>
                    <a:pt x="7" y="46"/>
                  </a:lnTo>
                  <a:lnTo>
                    <a:pt x="7" y="1"/>
                  </a:lnTo>
                  <a:lnTo>
                    <a:pt x="0" y="1"/>
                  </a:lnTo>
                  <a:lnTo>
                    <a:pt x="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77" name="Freeform 73"/>
            <p:cNvSpPr>
              <a:spLocks/>
            </p:cNvSpPr>
            <p:nvPr/>
          </p:nvSpPr>
          <p:spPr bwMode="auto">
            <a:xfrm>
              <a:off x="3120" y="2227"/>
              <a:ext cx="32" cy="38"/>
            </a:xfrm>
            <a:custGeom>
              <a:avLst/>
              <a:gdLst/>
              <a:ahLst/>
              <a:cxnLst>
                <a:cxn ang="0">
                  <a:pos x="31" y="0"/>
                </a:cxn>
                <a:cxn ang="0">
                  <a:pos x="31" y="13"/>
                </a:cxn>
                <a:cxn ang="0">
                  <a:pos x="31" y="13"/>
                </a:cxn>
                <a:cxn ang="0">
                  <a:pos x="28" y="7"/>
                </a:cxn>
                <a:cxn ang="0">
                  <a:pos x="25" y="4"/>
                </a:cxn>
                <a:cxn ang="0">
                  <a:pos x="22" y="1"/>
                </a:cxn>
                <a:cxn ang="0">
                  <a:pos x="18" y="1"/>
                </a:cxn>
                <a:cxn ang="0">
                  <a:pos x="15" y="1"/>
                </a:cxn>
                <a:cxn ang="0">
                  <a:pos x="12" y="3"/>
                </a:cxn>
                <a:cxn ang="0">
                  <a:pos x="10" y="6"/>
                </a:cxn>
                <a:cxn ang="0">
                  <a:pos x="7" y="8"/>
                </a:cxn>
                <a:cxn ang="0">
                  <a:pos x="5" y="14"/>
                </a:cxn>
                <a:cxn ang="0">
                  <a:pos x="5" y="20"/>
                </a:cxn>
                <a:cxn ang="0">
                  <a:pos x="5" y="24"/>
                </a:cxn>
                <a:cxn ang="0">
                  <a:pos x="7" y="28"/>
                </a:cxn>
                <a:cxn ang="0">
                  <a:pos x="10" y="31"/>
                </a:cxn>
                <a:cxn ang="0">
                  <a:pos x="12" y="34"/>
                </a:cxn>
                <a:cxn ang="0">
                  <a:pos x="15" y="35"/>
                </a:cxn>
                <a:cxn ang="0">
                  <a:pos x="19" y="35"/>
                </a:cxn>
                <a:cxn ang="0">
                  <a:pos x="22" y="35"/>
                </a:cxn>
                <a:cxn ang="0">
                  <a:pos x="25" y="34"/>
                </a:cxn>
                <a:cxn ang="0">
                  <a:pos x="28" y="32"/>
                </a:cxn>
                <a:cxn ang="0">
                  <a:pos x="31" y="28"/>
                </a:cxn>
                <a:cxn ang="0">
                  <a:pos x="32" y="28"/>
                </a:cxn>
                <a:cxn ang="0">
                  <a:pos x="29" y="32"/>
                </a:cxn>
                <a:cxn ang="0">
                  <a:pos x="25" y="35"/>
                </a:cxn>
                <a:cxn ang="0">
                  <a:pos x="21" y="38"/>
                </a:cxn>
                <a:cxn ang="0">
                  <a:pos x="17" y="38"/>
                </a:cxn>
                <a:cxn ang="0">
                  <a:pos x="11" y="38"/>
                </a:cxn>
                <a:cxn ang="0">
                  <a:pos x="7" y="35"/>
                </a:cxn>
                <a:cxn ang="0">
                  <a:pos x="3" y="31"/>
                </a:cxn>
                <a:cxn ang="0">
                  <a:pos x="0" y="25"/>
                </a:cxn>
                <a:cxn ang="0">
                  <a:pos x="0" y="20"/>
                </a:cxn>
                <a:cxn ang="0">
                  <a:pos x="0" y="14"/>
                </a:cxn>
                <a:cxn ang="0">
                  <a:pos x="1" y="8"/>
                </a:cxn>
                <a:cxn ang="0">
                  <a:pos x="4" y="6"/>
                </a:cxn>
                <a:cxn ang="0">
                  <a:pos x="8" y="1"/>
                </a:cxn>
                <a:cxn ang="0">
                  <a:pos x="12" y="0"/>
                </a:cxn>
                <a:cxn ang="0">
                  <a:pos x="18" y="0"/>
                </a:cxn>
                <a:cxn ang="0">
                  <a:pos x="22" y="0"/>
                </a:cxn>
                <a:cxn ang="0">
                  <a:pos x="25" y="1"/>
                </a:cxn>
                <a:cxn ang="0">
                  <a:pos x="27" y="1"/>
                </a:cxn>
                <a:cxn ang="0">
                  <a:pos x="28" y="1"/>
                </a:cxn>
                <a:cxn ang="0">
                  <a:pos x="28" y="1"/>
                </a:cxn>
                <a:cxn ang="0">
                  <a:pos x="28" y="1"/>
                </a:cxn>
                <a:cxn ang="0">
                  <a:pos x="29" y="0"/>
                </a:cxn>
                <a:cxn ang="0">
                  <a:pos x="29" y="0"/>
                </a:cxn>
                <a:cxn ang="0">
                  <a:pos x="31" y="0"/>
                </a:cxn>
              </a:cxnLst>
              <a:rect l="0" t="0" r="r" b="b"/>
              <a:pathLst>
                <a:path w="32" h="38">
                  <a:moveTo>
                    <a:pt x="31" y="0"/>
                  </a:moveTo>
                  <a:lnTo>
                    <a:pt x="31" y="13"/>
                  </a:lnTo>
                  <a:lnTo>
                    <a:pt x="31" y="13"/>
                  </a:lnTo>
                  <a:lnTo>
                    <a:pt x="28" y="7"/>
                  </a:lnTo>
                  <a:lnTo>
                    <a:pt x="25" y="4"/>
                  </a:lnTo>
                  <a:lnTo>
                    <a:pt x="22" y="1"/>
                  </a:lnTo>
                  <a:lnTo>
                    <a:pt x="18" y="1"/>
                  </a:lnTo>
                  <a:lnTo>
                    <a:pt x="15" y="1"/>
                  </a:lnTo>
                  <a:lnTo>
                    <a:pt x="12" y="3"/>
                  </a:lnTo>
                  <a:lnTo>
                    <a:pt x="10" y="6"/>
                  </a:lnTo>
                  <a:lnTo>
                    <a:pt x="7" y="8"/>
                  </a:lnTo>
                  <a:lnTo>
                    <a:pt x="5" y="14"/>
                  </a:lnTo>
                  <a:lnTo>
                    <a:pt x="5" y="20"/>
                  </a:lnTo>
                  <a:lnTo>
                    <a:pt x="5" y="24"/>
                  </a:lnTo>
                  <a:lnTo>
                    <a:pt x="7" y="28"/>
                  </a:lnTo>
                  <a:lnTo>
                    <a:pt x="10" y="31"/>
                  </a:lnTo>
                  <a:lnTo>
                    <a:pt x="12" y="34"/>
                  </a:lnTo>
                  <a:lnTo>
                    <a:pt x="15" y="35"/>
                  </a:lnTo>
                  <a:lnTo>
                    <a:pt x="19" y="35"/>
                  </a:lnTo>
                  <a:lnTo>
                    <a:pt x="22" y="35"/>
                  </a:lnTo>
                  <a:lnTo>
                    <a:pt x="25" y="34"/>
                  </a:lnTo>
                  <a:lnTo>
                    <a:pt x="28" y="32"/>
                  </a:lnTo>
                  <a:lnTo>
                    <a:pt x="31" y="28"/>
                  </a:lnTo>
                  <a:lnTo>
                    <a:pt x="32" y="28"/>
                  </a:lnTo>
                  <a:lnTo>
                    <a:pt x="29" y="32"/>
                  </a:lnTo>
                  <a:lnTo>
                    <a:pt x="25" y="35"/>
                  </a:lnTo>
                  <a:lnTo>
                    <a:pt x="21" y="38"/>
                  </a:lnTo>
                  <a:lnTo>
                    <a:pt x="17" y="38"/>
                  </a:lnTo>
                  <a:lnTo>
                    <a:pt x="11" y="38"/>
                  </a:lnTo>
                  <a:lnTo>
                    <a:pt x="7" y="35"/>
                  </a:lnTo>
                  <a:lnTo>
                    <a:pt x="3" y="31"/>
                  </a:lnTo>
                  <a:lnTo>
                    <a:pt x="0" y="25"/>
                  </a:lnTo>
                  <a:lnTo>
                    <a:pt x="0" y="20"/>
                  </a:lnTo>
                  <a:lnTo>
                    <a:pt x="0" y="14"/>
                  </a:lnTo>
                  <a:lnTo>
                    <a:pt x="1" y="8"/>
                  </a:lnTo>
                  <a:lnTo>
                    <a:pt x="4" y="6"/>
                  </a:lnTo>
                  <a:lnTo>
                    <a:pt x="8" y="1"/>
                  </a:lnTo>
                  <a:lnTo>
                    <a:pt x="12" y="0"/>
                  </a:lnTo>
                  <a:lnTo>
                    <a:pt x="18" y="0"/>
                  </a:lnTo>
                  <a:lnTo>
                    <a:pt x="22" y="0"/>
                  </a:lnTo>
                  <a:lnTo>
                    <a:pt x="25" y="1"/>
                  </a:lnTo>
                  <a:lnTo>
                    <a:pt x="27" y="1"/>
                  </a:lnTo>
                  <a:lnTo>
                    <a:pt x="28" y="1"/>
                  </a:lnTo>
                  <a:lnTo>
                    <a:pt x="28" y="1"/>
                  </a:lnTo>
                  <a:lnTo>
                    <a:pt x="28" y="1"/>
                  </a:lnTo>
                  <a:lnTo>
                    <a:pt x="29" y="0"/>
                  </a:lnTo>
                  <a:lnTo>
                    <a:pt x="29" y="0"/>
                  </a:lnTo>
                  <a:lnTo>
                    <a:pt x="31"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78" name="Freeform 74"/>
            <p:cNvSpPr>
              <a:spLocks noEditPoints="1"/>
            </p:cNvSpPr>
            <p:nvPr/>
          </p:nvSpPr>
          <p:spPr bwMode="auto">
            <a:xfrm>
              <a:off x="3156" y="2238"/>
              <a:ext cx="24" cy="27"/>
            </a:xfrm>
            <a:custGeom>
              <a:avLst/>
              <a:gdLst/>
              <a:ahLst/>
              <a:cxnLst>
                <a:cxn ang="0">
                  <a:pos x="12" y="0"/>
                </a:cxn>
                <a:cxn ang="0">
                  <a:pos x="16" y="2"/>
                </a:cxn>
                <a:cxn ang="0">
                  <a:pos x="19" y="3"/>
                </a:cxn>
                <a:cxn ang="0">
                  <a:pos x="21" y="4"/>
                </a:cxn>
                <a:cxn ang="0">
                  <a:pos x="23" y="9"/>
                </a:cxn>
                <a:cxn ang="0">
                  <a:pos x="24" y="13"/>
                </a:cxn>
                <a:cxn ang="0">
                  <a:pos x="24" y="17"/>
                </a:cxn>
                <a:cxn ang="0">
                  <a:pos x="23" y="20"/>
                </a:cxn>
                <a:cxn ang="0">
                  <a:pos x="20" y="23"/>
                </a:cxn>
                <a:cxn ang="0">
                  <a:pos x="19" y="25"/>
                </a:cxn>
                <a:cxn ang="0">
                  <a:pos x="14" y="27"/>
                </a:cxn>
                <a:cxn ang="0">
                  <a:pos x="12" y="27"/>
                </a:cxn>
                <a:cxn ang="0">
                  <a:pos x="9" y="27"/>
                </a:cxn>
                <a:cxn ang="0">
                  <a:pos x="6" y="25"/>
                </a:cxn>
                <a:cxn ang="0">
                  <a:pos x="3" y="23"/>
                </a:cxn>
                <a:cxn ang="0">
                  <a:pos x="0" y="18"/>
                </a:cxn>
                <a:cxn ang="0">
                  <a:pos x="0" y="14"/>
                </a:cxn>
                <a:cxn ang="0">
                  <a:pos x="0" y="10"/>
                </a:cxn>
                <a:cxn ang="0">
                  <a:pos x="2" y="7"/>
                </a:cxn>
                <a:cxn ang="0">
                  <a:pos x="3" y="4"/>
                </a:cxn>
                <a:cxn ang="0">
                  <a:pos x="6" y="2"/>
                </a:cxn>
                <a:cxn ang="0">
                  <a:pos x="9" y="2"/>
                </a:cxn>
                <a:cxn ang="0">
                  <a:pos x="12" y="0"/>
                </a:cxn>
                <a:cxn ang="0">
                  <a:pos x="12" y="3"/>
                </a:cxn>
                <a:cxn ang="0">
                  <a:pos x="10" y="3"/>
                </a:cxn>
                <a:cxn ang="0">
                  <a:pos x="9" y="3"/>
                </a:cxn>
                <a:cxn ang="0">
                  <a:pos x="7" y="4"/>
                </a:cxn>
                <a:cxn ang="0">
                  <a:pos x="6" y="6"/>
                </a:cxn>
                <a:cxn ang="0">
                  <a:pos x="5" y="9"/>
                </a:cxn>
                <a:cxn ang="0">
                  <a:pos x="5" y="11"/>
                </a:cxn>
                <a:cxn ang="0">
                  <a:pos x="6" y="17"/>
                </a:cxn>
                <a:cxn ang="0">
                  <a:pos x="7" y="21"/>
                </a:cxn>
                <a:cxn ang="0">
                  <a:pos x="10" y="24"/>
                </a:cxn>
                <a:cxn ang="0">
                  <a:pos x="13" y="25"/>
                </a:cxn>
                <a:cxn ang="0">
                  <a:pos x="16" y="24"/>
                </a:cxn>
                <a:cxn ang="0">
                  <a:pos x="17" y="23"/>
                </a:cxn>
                <a:cxn ang="0">
                  <a:pos x="19" y="20"/>
                </a:cxn>
                <a:cxn ang="0">
                  <a:pos x="20" y="16"/>
                </a:cxn>
                <a:cxn ang="0">
                  <a:pos x="19" y="11"/>
                </a:cxn>
                <a:cxn ang="0">
                  <a:pos x="19" y="7"/>
                </a:cxn>
                <a:cxn ang="0">
                  <a:pos x="16" y="4"/>
                </a:cxn>
                <a:cxn ang="0">
                  <a:pos x="14" y="3"/>
                </a:cxn>
                <a:cxn ang="0">
                  <a:pos x="12" y="3"/>
                </a:cxn>
              </a:cxnLst>
              <a:rect l="0" t="0" r="r" b="b"/>
              <a:pathLst>
                <a:path w="24" h="27">
                  <a:moveTo>
                    <a:pt x="12" y="0"/>
                  </a:moveTo>
                  <a:lnTo>
                    <a:pt x="16" y="2"/>
                  </a:lnTo>
                  <a:lnTo>
                    <a:pt x="19" y="3"/>
                  </a:lnTo>
                  <a:lnTo>
                    <a:pt x="21" y="4"/>
                  </a:lnTo>
                  <a:lnTo>
                    <a:pt x="23" y="9"/>
                  </a:lnTo>
                  <a:lnTo>
                    <a:pt x="24" y="13"/>
                  </a:lnTo>
                  <a:lnTo>
                    <a:pt x="24" y="17"/>
                  </a:lnTo>
                  <a:lnTo>
                    <a:pt x="23" y="20"/>
                  </a:lnTo>
                  <a:lnTo>
                    <a:pt x="20" y="23"/>
                  </a:lnTo>
                  <a:lnTo>
                    <a:pt x="19" y="25"/>
                  </a:lnTo>
                  <a:lnTo>
                    <a:pt x="14" y="27"/>
                  </a:lnTo>
                  <a:lnTo>
                    <a:pt x="12" y="27"/>
                  </a:lnTo>
                  <a:lnTo>
                    <a:pt x="9" y="27"/>
                  </a:lnTo>
                  <a:lnTo>
                    <a:pt x="6" y="25"/>
                  </a:lnTo>
                  <a:lnTo>
                    <a:pt x="3" y="23"/>
                  </a:lnTo>
                  <a:lnTo>
                    <a:pt x="0" y="18"/>
                  </a:lnTo>
                  <a:lnTo>
                    <a:pt x="0" y="14"/>
                  </a:lnTo>
                  <a:lnTo>
                    <a:pt x="0" y="10"/>
                  </a:lnTo>
                  <a:lnTo>
                    <a:pt x="2" y="7"/>
                  </a:lnTo>
                  <a:lnTo>
                    <a:pt x="3" y="4"/>
                  </a:lnTo>
                  <a:lnTo>
                    <a:pt x="6" y="2"/>
                  </a:lnTo>
                  <a:lnTo>
                    <a:pt x="9" y="2"/>
                  </a:lnTo>
                  <a:lnTo>
                    <a:pt x="12" y="0"/>
                  </a:lnTo>
                  <a:close/>
                  <a:moveTo>
                    <a:pt x="12" y="3"/>
                  </a:moveTo>
                  <a:lnTo>
                    <a:pt x="10" y="3"/>
                  </a:lnTo>
                  <a:lnTo>
                    <a:pt x="9" y="3"/>
                  </a:lnTo>
                  <a:lnTo>
                    <a:pt x="7" y="4"/>
                  </a:lnTo>
                  <a:lnTo>
                    <a:pt x="6" y="6"/>
                  </a:lnTo>
                  <a:lnTo>
                    <a:pt x="5" y="9"/>
                  </a:lnTo>
                  <a:lnTo>
                    <a:pt x="5" y="11"/>
                  </a:lnTo>
                  <a:lnTo>
                    <a:pt x="6" y="17"/>
                  </a:lnTo>
                  <a:lnTo>
                    <a:pt x="7" y="21"/>
                  </a:lnTo>
                  <a:lnTo>
                    <a:pt x="10" y="24"/>
                  </a:lnTo>
                  <a:lnTo>
                    <a:pt x="13" y="25"/>
                  </a:lnTo>
                  <a:lnTo>
                    <a:pt x="16" y="24"/>
                  </a:lnTo>
                  <a:lnTo>
                    <a:pt x="17" y="23"/>
                  </a:lnTo>
                  <a:lnTo>
                    <a:pt x="19" y="20"/>
                  </a:lnTo>
                  <a:lnTo>
                    <a:pt x="20" y="16"/>
                  </a:lnTo>
                  <a:lnTo>
                    <a:pt x="19" y="11"/>
                  </a:lnTo>
                  <a:lnTo>
                    <a:pt x="19" y="7"/>
                  </a:lnTo>
                  <a:lnTo>
                    <a:pt x="16" y="4"/>
                  </a:lnTo>
                  <a:lnTo>
                    <a:pt x="14" y="3"/>
                  </a:lnTo>
                  <a:lnTo>
                    <a:pt x="12" y="3"/>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79" name="Freeform 75"/>
            <p:cNvSpPr>
              <a:spLocks/>
            </p:cNvSpPr>
            <p:nvPr/>
          </p:nvSpPr>
          <p:spPr bwMode="auto">
            <a:xfrm>
              <a:off x="3183" y="2238"/>
              <a:ext cx="42" cy="27"/>
            </a:xfrm>
            <a:custGeom>
              <a:avLst/>
              <a:gdLst/>
              <a:ahLst/>
              <a:cxnLst>
                <a:cxn ang="0">
                  <a:pos x="10" y="4"/>
                </a:cxn>
                <a:cxn ang="0">
                  <a:pos x="13" y="2"/>
                </a:cxn>
                <a:cxn ang="0">
                  <a:pos x="15" y="0"/>
                </a:cxn>
                <a:cxn ang="0">
                  <a:pos x="20" y="2"/>
                </a:cxn>
                <a:cxn ang="0">
                  <a:pos x="22" y="4"/>
                </a:cxn>
                <a:cxn ang="0">
                  <a:pos x="25" y="3"/>
                </a:cxn>
                <a:cxn ang="0">
                  <a:pos x="29" y="0"/>
                </a:cxn>
                <a:cxn ang="0">
                  <a:pos x="34" y="0"/>
                </a:cxn>
                <a:cxn ang="0">
                  <a:pos x="36" y="3"/>
                </a:cxn>
                <a:cxn ang="0">
                  <a:pos x="38" y="7"/>
                </a:cxn>
                <a:cxn ang="0">
                  <a:pos x="38" y="20"/>
                </a:cxn>
                <a:cxn ang="0">
                  <a:pos x="39" y="24"/>
                </a:cxn>
                <a:cxn ang="0">
                  <a:pos x="39" y="25"/>
                </a:cxn>
                <a:cxn ang="0">
                  <a:pos x="42" y="25"/>
                </a:cxn>
                <a:cxn ang="0">
                  <a:pos x="31" y="27"/>
                </a:cxn>
                <a:cxn ang="0">
                  <a:pos x="31" y="25"/>
                </a:cxn>
                <a:cxn ang="0">
                  <a:pos x="32" y="25"/>
                </a:cxn>
                <a:cxn ang="0">
                  <a:pos x="34" y="24"/>
                </a:cxn>
                <a:cxn ang="0">
                  <a:pos x="34" y="20"/>
                </a:cxn>
                <a:cxn ang="0">
                  <a:pos x="34" y="7"/>
                </a:cxn>
                <a:cxn ang="0">
                  <a:pos x="32" y="4"/>
                </a:cxn>
                <a:cxn ang="0">
                  <a:pos x="28" y="4"/>
                </a:cxn>
                <a:cxn ang="0">
                  <a:pos x="25" y="6"/>
                </a:cxn>
                <a:cxn ang="0">
                  <a:pos x="24" y="7"/>
                </a:cxn>
                <a:cxn ang="0">
                  <a:pos x="24" y="20"/>
                </a:cxn>
                <a:cxn ang="0">
                  <a:pos x="24" y="24"/>
                </a:cxn>
                <a:cxn ang="0">
                  <a:pos x="24" y="25"/>
                </a:cxn>
                <a:cxn ang="0">
                  <a:pos x="27" y="25"/>
                </a:cxn>
                <a:cxn ang="0">
                  <a:pos x="15" y="27"/>
                </a:cxn>
                <a:cxn ang="0">
                  <a:pos x="17" y="25"/>
                </a:cxn>
                <a:cxn ang="0">
                  <a:pos x="18" y="24"/>
                </a:cxn>
                <a:cxn ang="0">
                  <a:pos x="18" y="23"/>
                </a:cxn>
                <a:cxn ang="0">
                  <a:pos x="18" y="10"/>
                </a:cxn>
                <a:cxn ang="0">
                  <a:pos x="18" y="6"/>
                </a:cxn>
                <a:cxn ang="0">
                  <a:pos x="14" y="4"/>
                </a:cxn>
                <a:cxn ang="0">
                  <a:pos x="11" y="4"/>
                </a:cxn>
                <a:cxn ang="0">
                  <a:pos x="8" y="7"/>
                </a:cxn>
                <a:cxn ang="0">
                  <a:pos x="8" y="23"/>
                </a:cxn>
                <a:cxn ang="0">
                  <a:pos x="8" y="25"/>
                </a:cxn>
                <a:cxn ang="0">
                  <a:pos x="10" y="25"/>
                </a:cxn>
                <a:cxn ang="0">
                  <a:pos x="11" y="27"/>
                </a:cxn>
                <a:cxn ang="0">
                  <a:pos x="0" y="25"/>
                </a:cxn>
                <a:cxn ang="0">
                  <a:pos x="3" y="25"/>
                </a:cxn>
                <a:cxn ang="0">
                  <a:pos x="3" y="24"/>
                </a:cxn>
                <a:cxn ang="0">
                  <a:pos x="3" y="20"/>
                </a:cxn>
                <a:cxn ang="0">
                  <a:pos x="3" y="7"/>
                </a:cxn>
                <a:cxn ang="0">
                  <a:pos x="3" y="4"/>
                </a:cxn>
                <a:cxn ang="0">
                  <a:pos x="3" y="4"/>
                </a:cxn>
                <a:cxn ang="0">
                  <a:pos x="1" y="4"/>
                </a:cxn>
                <a:cxn ang="0">
                  <a:pos x="0" y="3"/>
                </a:cxn>
                <a:cxn ang="0">
                  <a:pos x="8" y="0"/>
                </a:cxn>
              </a:cxnLst>
              <a:rect l="0" t="0" r="r" b="b"/>
              <a:pathLst>
                <a:path w="42" h="27">
                  <a:moveTo>
                    <a:pt x="8" y="6"/>
                  </a:moveTo>
                  <a:lnTo>
                    <a:pt x="10" y="4"/>
                  </a:lnTo>
                  <a:lnTo>
                    <a:pt x="11" y="3"/>
                  </a:lnTo>
                  <a:lnTo>
                    <a:pt x="13" y="2"/>
                  </a:lnTo>
                  <a:lnTo>
                    <a:pt x="14" y="2"/>
                  </a:lnTo>
                  <a:lnTo>
                    <a:pt x="15" y="0"/>
                  </a:lnTo>
                  <a:lnTo>
                    <a:pt x="17" y="0"/>
                  </a:lnTo>
                  <a:lnTo>
                    <a:pt x="20" y="2"/>
                  </a:lnTo>
                  <a:lnTo>
                    <a:pt x="21" y="2"/>
                  </a:lnTo>
                  <a:lnTo>
                    <a:pt x="22" y="4"/>
                  </a:lnTo>
                  <a:lnTo>
                    <a:pt x="24" y="6"/>
                  </a:lnTo>
                  <a:lnTo>
                    <a:pt x="25" y="3"/>
                  </a:lnTo>
                  <a:lnTo>
                    <a:pt x="28" y="2"/>
                  </a:lnTo>
                  <a:lnTo>
                    <a:pt x="29" y="0"/>
                  </a:lnTo>
                  <a:lnTo>
                    <a:pt x="32" y="0"/>
                  </a:lnTo>
                  <a:lnTo>
                    <a:pt x="34" y="0"/>
                  </a:lnTo>
                  <a:lnTo>
                    <a:pt x="35" y="2"/>
                  </a:lnTo>
                  <a:lnTo>
                    <a:pt x="36" y="3"/>
                  </a:lnTo>
                  <a:lnTo>
                    <a:pt x="38" y="4"/>
                  </a:lnTo>
                  <a:lnTo>
                    <a:pt x="38" y="7"/>
                  </a:lnTo>
                  <a:lnTo>
                    <a:pt x="38" y="10"/>
                  </a:lnTo>
                  <a:lnTo>
                    <a:pt x="38" y="20"/>
                  </a:lnTo>
                  <a:lnTo>
                    <a:pt x="39" y="23"/>
                  </a:lnTo>
                  <a:lnTo>
                    <a:pt x="39" y="24"/>
                  </a:lnTo>
                  <a:lnTo>
                    <a:pt x="39" y="25"/>
                  </a:lnTo>
                  <a:lnTo>
                    <a:pt x="39" y="25"/>
                  </a:lnTo>
                  <a:lnTo>
                    <a:pt x="41" y="25"/>
                  </a:lnTo>
                  <a:lnTo>
                    <a:pt x="42" y="25"/>
                  </a:lnTo>
                  <a:lnTo>
                    <a:pt x="42" y="27"/>
                  </a:lnTo>
                  <a:lnTo>
                    <a:pt x="31" y="27"/>
                  </a:lnTo>
                  <a:lnTo>
                    <a:pt x="31" y="25"/>
                  </a:lnTo>
                  <a:lnTo>
                    <a:pt x="31" y="25"/>
                  </a:lnTo>
                  <a:lnTo>
                    <a:pt x="32" y="25"/>
                  </a:lnTo>
                  <a:lnTo>
                    <a:pt x="32" y="25"/>
                  </a:lnTo>
                  <a:lnTo>
                    <a:pt x="34" y="24"/>
                  </a:lnTo>
                  <a:lnTo>
                    <a:pt x="34" y="24"/>
                  </a:lnTo>
                  <a:lnTo>
                    <a:pt x="34" y="23"/>
                  </a:lnTo>
                  <a:lnTo>
                    <a:pt x="34" y="20"/>
                  </a:lnTo>
                  <a:lnTo>
                    <a:pt x="34" y="10"/>
                  </a:lnTo>
                  <a:lnTo>
                    <a:pt x="34" y="7"/>
                  </a:lnTo>
                  <a:lnTo>
                    <a:pt x="34" y="6"/>
                  </a:lnTo>
                  <a:lnTo>
                    <a:pt x="32" y="4"/>
                  </a:lnTo>
                  <a:lnTo>
                    <a:pt x="29" y="4"/>
                  </a:lnTo>
                  <a:lnTo>
                    <a:pt x="28" y="4"/>
                  </a:lnTo>
                  <a:lnTo>
                    <a:pt x="27" y="4"/>
                  </a:lnTo>
                  <a:lnTo>
                    <a:pt x="25" y="6"/>
                  </a:lnTo>
                  <a:lnTo>
                    <a:pt x="24" y="7"/>
                  </a:lnTo>
                  <a:lnTo>
                    <a:pt x="24" y="7"/>
                  </a:lnTo>
                  <a:lnTo>
                    <a:pt x="24" y="9"/>
                  </a:lnTo>
                  <a:lnTo>
                    <a:pt x="24" y="20"/>
                  </a:lnTo>
                  <a:lnTo>
                    <a:pt x="24" y="23"/>
                  </a:lnTo>
                  <a:lnTo>
                    <a:pt x="24" y="24"/>
                  </a:lnTo>
                  <a:lnTo>
                    <a:pt x="24" y="25"/>
                  </a:lnTo>
                  <a:lnTo>
                    <a:pt x="24" y="25"/>
                  </a:lnTo>
                  <a:lnTo>
                    <a:pt x="25" y="25"/>
                  </a:lnTo>
                  <a:lnTo>
                    <a:pt x="27" y="25"/>
                  </a:lnTo>
                  <a:lnTo>
                    <a:pt x="27" y="27"/>
                  </a:lnTo>
                  <a:lnTo>
                    <a:pt x="15" y="27"/>
                  </a:lnTo>
                  <a:lnTo>
                    <a:pt x="15" y="25"/>
                  </a:lnTo>
                  <a:lnTo>
                    <a:pt x="17" y="25"/>
                  </a:lnTo>
                  <a:lnTo>
                    <a:pt x="18" y="25"/>
                  </a:lnTo>
                  <a:lnTo>
                    <a:pt x="18" y="24"/>
                  </a:lnTo>
                  <a:lnTo>
                    <a:pt x="18" y="24"/>
                  </a:lnTo>
                  <a:lnTo>
                    <a:pt x="18" y="23"/>
                  </a:lnTo>
                  <a:lnTo>
                    <a:pt x="18" y="20"/>
                  </a:lnTo>
                  <a:lnTo>
                    <a:pt x="18" y="10"/>
                  </a:lnTo>
                  <a:lnTo>
                    <a:pt x="18" y="7"/>
                  </a:lnTo>
                  <a:lnTo>
                    <a:pt x="18" y="6"/>
                  </a:lnTo>
                  <a:lnTo>
                    <a:pt x="17" y="4"/>
                  </a:lnTo>
                  <a:lnTo>
                    <a:pt x="14" y="4"/>
                  </a:lnTo>
                  <a:lnTo>
                    <a:pt x="13" y="4"/>
                  </a:lnTo>
                  <a:lnTo>
                    <a:pt x="11" y="4"/>
                  </a:lnTo>
                  <a:lnTo>
                    <a:pt x="10" y="6"/>
                  </a:lnTo>
                  <a:lnTo>
                    <a:pt x="8" y="7"/>
                  </a:lnTo>
                  <a:lnTo>
                    <a:pt x="8" y="20"/>
                  </a:lnTo>
                  <a:lnTo>
                    <a:pt x="8" y="23"/>
                  </a:lnTo>
                  <a:lnTo>
                    <a:pt x="8" y="24"/>
                  </a:lnTo>
                  <a:lnTo>
                    <a:pt x="8" y="25"/>
                  </a:lnTo>
                  <a:lnTo>
                    <a:pt x="10" y="25"/>
                  </a:lnTo>
                  <a:lnTo>
                    <a:pt x="10" y="25"/>
                  </a:lnTo>
                  <a:lnTo>
                    <a:pt x="11" y="25"/>
                  </a:lnTo>
                  <a:lnTo>
                    <a:pt x="11" y="27"/>
                  </a:lnTo>
                  <a:lnTo>
                    <a:pt x="0" y="27"/>
                  </a:lnTo>
                  <a:lnTo>
                    <a:pt x="0" y="25"/>
                  </a:lnTo>
                  <a:lnTo>
                    <a:pt x="1" y="25"/>
                  </a:lnTo>
                  <a:lnTo>
                    <a:pt x="3" y="25"/>
                  </a:lnTo>
                  <a:lnTo>
                    <a:pt x="3" y="25"/>
                  </a:lnTo>
                  <a:lnTo>
                    <a:pt x="3" y="24"/>
                  </a:lnTo>
                  <a:lnTo>
                    <a:pt x="3" y="23"/>
                  </a:lnTo>
                  <a:lnTo>
                    <a:pt x="3" y="20"/>
                  </a:lnTo>
                  <a:lnTo>
                    <a:pt x="3" y="11"/>
                  </a:lnTo>
                  <a:lnTo>
                    <a:pt x="3" y="7"/>
                  </a:lnTo>
                  <a:lnTo>
                    <a:pt x="3" y="6"/>
                  </a:lnTo>
                  <a:lnTo>
                    <a:pt x="3" y="4"/>
                  </a:lnTo>
                  <a:lnTo>
                    <a:pt x="3" y="4"/>
                  </a:lnTo>
                  <a:lnTo>
                    <a:pt x="3" y="4"/>
                  </a:lnTo>
                  <a:lnTo>
                    <a:pt x="1" y="4"/>
                  </a:lnTo>
                  <a:lnTo>
                    <a:pt x="1" y="4"/>
                  </a:lnTo>
                  <a:lnTo>
                    <a:pt x="0" y="4"/>
                  </a:lnTo>
                  <a:lnTo>
                    <a:pt x="0" y="3"/>
                  </a:lnTo>
                  <a:lnTo>
                    <a:pt x="7" y="0"/>
                  </a:lnTo>
                  <a:lnTo>
                    <a:pt x="8" y="0"/>
                  </a:lnTo>
                  <a:lnTo>
                    <a:pt x="8" y="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80" name="Freeform 76"/>
            <p:cNvSpPr>
              <a:spLocks noEditPoints="1"/>
            </p:cNvSpPr>
            <p:nvPr/>
          </p:nvSpPr>
          <p:spPr bwMode="auto">
            <a:xfrm>
              <a:off x="3225" y="2238"/>
              <a:ext cx="28" cy="38"/>
            </a:xfrm>
            <a:custGeom>
              <a:avLst/>
              <a:gdLst/>
              <a:ahLst/>
              <a:cxnLst>
                <a:cxn ang="0">
                  <a:pos x="8" y="0"/>
                </a:cxn>
                <a:cxn ang="0">
                  <a:pos x="10" y="7"/>
                </a:cxn>
                <a:cxn ang="0">
                  <a:pos x="14" y="2"/>
                </a:cxn>
                <a:cxn ang="0">
                  <a:pos x="18" y="0"/>
                </a:cxn>
                <a:cxn ang="0">
                  <a:pos x="24" y="3"/>
                </a:cxn>
                <a:cxn ang="0">
                  <a:pos x="28" y="13"/>
                </a:cxn>
                <a:cxn ang="0">
                  <a:pos x="25" y="20"/>
                </a:cxn>
                <a:cxn ang="0">
                  <a:pos x="20" y="25"/>
                </a:cxn>
                <a:cxn ang="0">
                  <a:pos x="14" y="27"/>
                </a:cxn>
                <a:cxn ang="0">
                  <a:pos x="11" y="25"/>
                </a:cxn>
                <a:cxn ang="0">
                  <a:pos x="10" y="32"/>
                </a:cxn>
                <a:cxn ang="0">
                  <a:pos x="10" y="37"/>
                </a:cxn>
                <a:cxn ang="0">
                  <a:pos x="11" y="38"/>
                </a:cxn>
                <a:cxn ang="0">
                  <a:pos x="14" y="38"/>
                </a:cxn>
                <a:cxn ang="0">
                  <a:pos x="0" y="38"/>
                </a:cxn>
                <a:cxn ang="0">
                  <a:pos x="1" y="38"/>
                </a:cxn>
                <a:cxn ang="0">
                  <a:pos x="4" y="38"/>
                </a:cxn>
                <a:cxn ang="0">
                  <a:pos x="4" y="37"/>
                </a:cxn>
                <a:cxn ang="0">
                  <a:pos x="6" y="32"/>
                </a:cxn>
                <a:cxn ang="0">
                  <a:pos x="6" y="6"/>
                </a:cxn>
                <a:cxn ang="0">
                  <a:pos x="4" y="4"/>
                </a:cxn>
                <a:cxn ang="0">
                  <a:pos x="4" y="4"/>
                </a:cxn>
                <a:cxn ang="0">
                  <a:pos x="3" y="4"/>
                </a:cxn>
                <a:cxn ang="0">
                  <a:pos x="1" y="3"/>
                </a:cxn>
                <a:cxn ang="0">
                  <a:pos x="10" y="17"/>
                </a:cxn>
                <a:cxn ang="0">
                  <a:pos x="10" y="21"/>
                </a:cxn>
                <a:cxn ang="0">
                  <a:pos x="13" y="24"/>
                </a:cxn>
                <a:cxn ang="0">
                  <a:pos x="15" y="25"/>
                </a:cxn>
                <a:cxn ang="0">
                  <a:pos x="21" y="23"/>
                </a:cxn>
                <a:cxn ang="0">
                  <a:pos x="23" y="16"/>
                </a:cxn>
                <a:cxn ang="0">
                  <a:pos x="20" y="7"/>
                </a:cxn>
                <a:cxn ang="0">
                  <a:pos x="15" y="4"/>
                </a:cxn>
                <a:cxn ang="0">
                  <a:pos x="13" y="6"/>
                </a:cxn>
                <a:cxn ang="0">
                  <a:pos x="10" y="9"/>
                </a:cxn>
              </a:cxnLst>
              <a:rect l="0" t="0" r="r" b="b"/>
              <a:pathLst>
                <a:path w="28" h="38">
                  <a:moveTo>
                    <a:pt x="1" y="3"/>
                  </a:moveTo>
                  <a:lnTo>
                    <a:pt x="8" y="0"/>
                  </a:lnTo>
                  <a:lnTo>
                    <a:pt x="10" y="0"/>
                  </a:lnTo>
                  <a:lnTo>
                    <a:pt x="10" y="7"/>
                  </a:lnTo>
                  <a:lnTo>
                    <a:pt x="11" y="4"/>
                  </a:lnTo>
                  <a:lnTo>
                    <a:pt x="14" y="2"/>
                  </a:lnTo>
                  <a:lnTo>
                    <a:pt x="15" y="2"/>
                  </a:lnTo>
                  <a:lnTo>
                    <a:pt x="18" y="0"/>
                  </a:lnTo>
                  <a:lnTo>
                    <a:pt x="21" y="2"/>
                  </a:lnTo>
                  <a:lnTo>
                    <a:pt x="24" y="3"/>
                  </a:lnTo>
                  <a:lnTo>
                    <a:pt x="27" y="7"/>
                  </a:lnTo>
                  <a:lnTo>
                    <a:pt x="28" y="13"/>
                  </a:lnTo>
                  <a:lnTo>
                    <a:pt x="27" y="17"/>
                  </a:lnTo>
                  <a:lnTo>
                    <a:pt x="25" y="20"/>
                  </a:lnTo>
                  <a:lnTo>
                    <a:pt x="24" y="24"/>
                  </a:lnTo>
                  <a:lnTo>
                    <a:pt x="20" y="25"/>
                  </a:lnTo>
                  <a:lnTo>
                    <a:pt x="15" y="27"/>
                  </a:lnTo>
                  <a:lnTo>
                    <a:pt x="14" y="27"/>
                  </a:lnTo>
                  <a:lnTo>
                    <a:pt x="13" y="27"/>
                  </a:lnTo>
                  <a:lnTo>
                    <a:pt x="11" y="25"/>
                  </a:lnTo>
                  <a:lnTo>
                    <a:pt x="10" y="24"/>
                  </a:lnTo>
                  <a:lnTo>
                    <a:pt x="10" y="32"/>
                  </a:lnTo>
                  <a:lnTo>
                    <a:pt x="10" y="35"/>
                  </a:lnTo>
                  <a:lnTo>
                    <a:pt x="10" y="37"/>
                  </a:lnTo>
                  <a:lnTo>
                    <a:pt x="10" y="37"/>
                  </a:lnTo>
                  <a:lnTo>
                    <a:pt x="11" y="38"/>
                  </a:lnTo>
                  <a:lnTo>
                    <a:pt x="13" y="38"/>
                  </a:lnTo>
                  <a:lnTo>
                    <a:pt x="14" y="38"/>
                  </a:lnTo>
                  <a:lnTo>
                    <a:pt x="14" y="38"/>
                  </a:lnTo>
                  <a:lnTo>
                    <a:pt x="0" y="38"/>
                  </a:lnTo>
                  <a:lnTo>
                    <a:pt x="0" y="38"/>
                  </a:lnTo>
                  <a:lnTo>
                    <a:pt x="1" y="38"/>
                  </a:lnTo>
                  <a:lnTo>
                    <a:pt x="3" y="38"/>
                  </a:lnTo>
                  <a:lnTo>
                    <a:pt x="4" y="38"/>
                  </a:lnTo>
                  <a:lnTo>
                    <a:pt x="4" y="37"/>
                  </a:lnTo>
                  <a:lnTo>
                    <a:pt x="4" y="37"/>
                  </a:lnTo>
                  <a:lnTo>
                    <a:pt x="6" y="35"/>
                  </a:lnTo>
                  <a:lnTo>
                    <a:pt x="6" y="32"/>
                  </a:lnTo>
                  <a:lnTo>
                    <a:pt x="6" y="9"/>
                  </a:lnTo>
                  <a:lnTo>
                    <a:pt x="6" y="6"/>
                  </a:lnTo>
                  <a:lnTo>
                    <a:pt x="6" y="4"/>
                  </a:lnTo>
                  <a:lnTo>
                    <a:pt x="4" y="4"/>
                  </a:lnTo>
                  <a:lnTo>
                    <a:pt x="4" y="4"/>
                  </a:lnTo>
                  <a:lnTo>
                    <a:pt x="4" y="4"/>
                  </a:lnTo>
                  <a:lnTo>
                    <a:pt x="3" y="4"/>
                  </a:lnTo>
                  <a:lnTo>
                    <a:pt x="3" y="4"/>
                  </a:lnTo>
                  <a:lnTo>
                    <a:pt x="1" y="4"/>
                  </a:lnTo>
                  <a:lnTo>
                    <a:pt x="1" y="3"/>
                  </a:lnTo>
                  <a:close/>
                  <a:moveTo>
                    <a:pt x="10" y="9"/>
                  </a:moveTo>
                  <a:lnTo>
                    <a:pt x="10" y="17"/>
                  </a:lnTo>
                  <a:lnTo>
                    <a:pt x="10" y="20"/>
                  </a:lnTo>
                  <a:lnTo>
                    <a:pt x="10" y="21"/>
                  </a:lnTo>
                  <a:lnTo>
                    <a:pt x="11" y="23"/>
                  </a:lnTo>
                  <a:lnTo>
                    <a:pt x="13" y="24"/>
                  </a:lnTo>
                  <a:lnTo>
                    <a:pt x="14" y="25"/>
                  </a:lnTo>
                  <a:lnTo>
                    <a:pt x="15" y="25"/>
                  </a:lnTo>
                  <a:lnTo>
                    <a:pt x="18" y="24"/>
                  </a:lnTo>
                  <a:lnTo>
                    <a:pt x="21" y="23"/>
                  </a:lnTo>
                  <a:lnTo>
                    <a:pt x="23" y="20"/>
                  </a:lnTo>
                  <a:lnTo>
                    <a:pt x="23" y="16"/>
                  </a:lnTo>
                  <a:lnTo>
                    <a:pt x="23" y="10"/>
                  </a:lnTo>
                  <a:lnTo>
                    <a:pt x="20" y="7"/>
                  </a:lnTo>
                  <a:lnTo>
                    <a:pt x="18" y="6"/>
                  </a:lnTo>
                  <a:lnTo>
                    <a:pt x="15" y="4"/>
                  </a:lnTo>
                  <a:lnTo>
                    <a:pt x="14" y="4"/>
                  </a:lnTo>
                  <a:lnTo>
                    <a:pt x="13" y="6"/>
                  </a:lnTo>
                  <a:lnTo>
                    <a:pt x="11" y="6"/>
                  </a:lnTo>
                  <a:lnTo>
                    <a:pt x="10" y="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81" name="Freeform 77"/>
            <p:cNvSpPr>
              <a:spLocks/>
            </p:cNvSpPr>
            <p:nvPr/>
          </p:nvSpPr>
          <p:spPr bwMode="auto">
            <a:xfrm>
              <a:off x="3256" y="2226"/>
              <a:ext cx="13" cy="39"/>
            </a:xfrm>
            <a:custGeom>
              <a:avLst/>
              <a:gdLst/>
              <a:ahLst/>
              <a:cxnLst>
                <a:cxn ang="0">
                  <a:pos x="8" y="0"/>
                </a:cxn>
                <a:cxn ang="0">
                  <a:pos x="8" y="32"/>
                </a:cxn>
                <a:cxn ang="0">
                  <a:pos x="8" y="35"/>
                </a:cxn>
                <a:cxn ang="0">
                  <a:pos x="10" y="36"/>
                </a:cxn>
                <a:cxn ang="0">
                  <a:pos x="10" y="37"/>
                </a:cxn>
                <a:cxn ang="0">
                  <a:pos x="10" y="37"/>
                </a:cxn>
                <a:cxn ang="0">
                  <a:pos x="11" y="37"/>
                </a:cxn>
                <a:cxn ang="0">
                  <a:pos x="13" y="37"/>
                </a:cxn>
                <a:cxn ang="0">
                  <a:pos x="13" y="39"/>
                </a:cxn>
                <a:cxn ang="0">
                  <a:pos x="0" y="39"/>
                </a:cxn>
                <a:cxn ang="0">
                  <a:pos x="0" y="37"/>
                </a:cxn>
                <a:cxn ang="0">
                  <a:pos x="1" y="37"/>
                </a:cxn>
                <a:cxn ang="0">
                  <a:pos x="3" y="37"/>
                </a:cxn>
                <a:cxn ang="0">
                  <a:pos x="3" y="37"/>
                </a:cxn>
                <a:cxn ang="0">
                  <a:pos x="4" y="36"/>
                </a:cxn>
                <a:cxn ang="0">
                  <a:pos x="4" y="35"/>
                </a:cxn>
                <a:cxn ang="0">
                  <a:pos x="4" y="32"/>
                </a:cxn>
                <a:cxn ang="0">
                  <a:pos x="4" y="9"/>
                </a:cxn>
                <a:cxn ang="0">
                  <a:pos x="4" y="7"/>
                </a:cxn>
                <a:cxn ang="0">
                  <a:pos x="4" y="4"/>
                </a:cxn>
                <a:cxn ang="0">
                  <a:pos x="4" y="4"/>
                </a:cxn>
                <a:cxn ang="0">
                  <a:pos x="3" y="2"/>
                </a:cxn>
                <a:cxn ang="0">
                  <a:pos x="3" y="2"/>
                </a:cxn>
                <a:cxn ang="0">
                  <a:pos x="3" y="2"/>
                </a:cxn>
                <a:cxn ang="0">
                  <a:pos x="1" y="2"/>
                </a:cxn>
                <a:cxn ang="0">
                  <a:pos x="1" y="2"/>
                </a:cxn>
                <a:cxn ang="0">
                  <a:pos x="0" y="2"/>
                </a:cxn>
                <a:cxn ang="0">
                  <a:pos x="7" y="0"/>
                </a:cxn>
                <a:cxn ang="0">
                  <a:pos x="8" y="0"/>
                </a:cxn>
              </a:cxnLst>
              <a:rect l="0" t="0" r="r" b="b"/>
              <a:pathLst>
                <a:path w="13" h="39">
                  <a:moveTo>
                    <a:pt x="8" y="0"/>
                  </a:moveTo>
                  <a:lnTo>
                    <a:pt x="8" y="32"/>
                  </a:lnTo>
                  <a:lnTo>
                    <a:pt x="8" y="35"/>
                  </a:lnTo>
                  <a:lnTo>
                    <a:pt x="10" y="36"/>
                  </a:lnTo>
                  <a:lnTo>
                    <a:pt x="10" y="37"/>
                  </a:lnTo>
                  <a:lnTo>
                    <a:pt x="10" y="37"/>
                  </a:lnTo>
                  <a:lnTo>
                    <a:pt x="11" y="37"/>
                  </a:lnTo>
                  <a:lnTo>
                    <a:pt x="13" y="37"/>
                  </a:lnTo>
                  <a:lnTo>
                    <a:pt x="13" y="39"/>
                  </a:lnTo>
                  <a:lnTo>
                    <a:pt x="0" y="39"/>
                  </a:lnTo>
                  <a:lnTo>
                    <a:pt x="0" y="37"/>
                  </a:lnTo>
                  <a:lnTo>
                    <a:pt x="1" y="37"/>
                  </a:lnTo>
                  <a:lnTo>
                    <a:pt x="3" y="37"/>
                  </a:lnTo>
                  <a:lnTo>
                    <a:pt x="3" y="37"/>
                  </a:lnTo>
                  <a:lnTo>
                    <a:pt x="4" y="36"/>
                  </a:lnTo>
                  <a:lnTo>
                    <a:pt x="4" y="35"/>
                  </a:lnTo>
                  <a:lnTo>
                    <a:pt x="4" y="32"/>
                  </a:lnTo>
                  <a:lnTo>
                    <a:pt x="4" y="9"/>
                  </a:lnTo>
                  <a:lnTo>
                    <a:pt x="4" y="7"/>
                  </a:lnTo>
                  <a:lnTo>
                    <a:pt x="4" y="4"/>
                  </a:lnTo>
                  <a:lnTo>
                    <a:pt x="4" y="4"/>
                  </a:lnTo>
                  <a:lnTo>
                    <a:pt x="3" y="2"/>
                  </a:lnTo>
                  <a:lnTo>
                    <a:pt x="3" y="2"/>
                  </a:lnTo>
                  <a:lnTo>
                    <a:pt x="3" y="2"/>
                  </a:lnTo>
                  <a:lnTo>
                    <a:pt x="1" y="2"/>
                  </a:lnTo>
                  <a:lnTo>
                    <a:pt x="1" y="2"/>
                  </a:lnTo>
                  <a:lnTo>
                    <a:pt x="0" y="2"/>
                  </a:lnTo>
                  <a:lnTo>
                    <a:pt x="7" y="0"/>
                  </a:lnTo>
                  <a:lnTo>
                    <a:pt x="8"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82" name="Freeform 78"/>
            <p:cNvSpPr>
              <a:spLocks noEditPoints="1"/>
            </p:cNvSpPr>
            <p:nvPr/>
          </p:nvSpPr>
          <p:spPr bwMode="auto">
            <a:xfrm>
              <a:off x="3271" y="2238"/>
              <a:ext cx="21" cy="27"/>
            </a:xfrm>
            <a:custGeom>
              <a:avLst/>
              <a:gdLst/>
              <a:ahLst/>
              <a:cxnLst>
                <a:cxn ang="0">
                  <a:pos x="5" y="10"/>
                </a:cxn>
                <a:cxn ang="0">
                  <a:pos x="6" y="16"/>
                </a:cxn>
                <a:cxn ang="0">
                  <a:pos x="7" y="20"/>
                </a:cxn>
                <a:cxn ang="0">
                  <a:pos x="10" y="21"/>
                </a:cxn>
                <a:cxn ang="0">
                  <a:pos x="14" y="23"/>
                </a:cxn>
                <a:cxn ang="0">
                  <a:pos x="16" y="23"/>
                </a:cxn>
                <a:cxn ang="0">
                  <a:pos x="19" y="21"/>
                </a:cxn>
                <a:cxn ang="0">
                  <a:pos x="20" y="20"/>
                </a:cxn>
                <a:cxn ang="0">
                  <a:pos x="21" y="17"/>
                </a:cxn>
                <a:cxn ang="0">
                  <a:pos x="21" y="17"/>
                </a:cxn>
                <a:cxn ang="0">
                  <a:pos x="20" y="21"/>
                </a:cxn>
                <a:cxn ang="0">
                  <a:pos x="19" y="24"/>
                </a:cxn>
                <a:cxn ang="0">
                  <a:pos x="16" y="27"/>
                </a:cxn>
                <a:cxn ang="0">
                  <a:pos x="12" y="27"/>
                </a:cxn>
                <a:cxn ang="0">
                  <a:pos x="7" y="25"/>
                </a:cxn>
                <a:cxn ang="0">
                  <a:pos x="5" y="24"/>
                </a:cxn>
                <a:cxn ang="0">
                  <a:pos x="2" y="20"/>
                </a:cxn>
                <a:cxn ang="0">
                  <a:pos x="0" y="14"/>
                </a:cxn>
                <a:cxn ang="0">
                  <a:pos x="2" y="10"/>
                </a:cxn>
                <a:cxn ang="0">
                  <a:pos x="2" y="7"/>
                </a:cxn>
                <a:cxn ang="0">
                  <a:pos x="5" y="4"/>
                </a:cxn>
                <a:cxn ang="0">
                  <a:pos x="7" y="2"/>
                </a:cxn>
                <a:cxn ang="0">
                  <a:pos x="12" y="0"/>
                </a:cxn>
                <a:cxn ang="0">
                  <a:pos x="16" y="2"/>
                </a:cxn>
                <a:cxn ang="0">
                  <a:pos x="19" y="3"/>
                </a:cxn>
                <a:cxn ang="0">
                  <a:pos x="21" y="6"/>
                </a:cxn>
                <a:cxn ang="0">
                  <a:pos x="21" y="10"/>
                </a:cxn>
                <a:cxn ang="0">
                  <a:pos x="5" y="10"/>
                </a:cxn>
                <a:cxn ang="0">
                  <a:pos x="5" y="9"/>
                </a:cxn>
                <a:cxn ang="0">
                  <a:pos x="16" y="9"/>
                </a:cxn>
                <a:cxn ang="0">
                  <a:pos x="16" y="7"/>
                </a:cxn>
                <a:cxn ang="0">
                  <a:pos x="16" y="6"/>
                </a:cxn>
                <a:cxn ang="0">
                  <a:pos x="14" y="4"/>
                </a:cxn>
                <a:cxn ang="0">
                  <a:pos x="13" y="3"/>
                </a:cxn>
                <a:cxn ang="0">
                  <a:pos x="12" y="3"/>
                </a:cxn>
                <a:cxn ang="0">
                  <a:pos x="10" y="3"/>
                </a:cxn>
                <a:cxn ang="0">
                  <a:pos x="9" y="3"/>
                </a:cxn>
                <a:cxn ang="0">
                  <a:pos x="7" y="4"/>
                </a:cxn>
                <a:cxn ang="0">
                  <a:pos x="6" y="6"/>
                </a:cxn>
                <a:cxn ang="0">
                  <a:pos x="5" y="9"/>
                </a:cxn>
              </a:cxnLst>
              <a:rect l="0" t="0" r="r" b="b"/>
              <a:pathLst>
                <a:path w="21" h="27">
                  <a:moveTo>
                    <a:pt x="5" y="10"/>
                  </a:moveTo>
                  <a:lnTo>
                    <a:pt x="6" y="16"/>
                  </a:lnTo>
                  <a:lnTo>
                    <a:pt x="7" y="20"/>
                  </a:lnTo>
                  <a:lnTo>
                    <a:pt x="10" y="21"/>
                  </a:lnTo>
                  <a:lnTo>
                    <a:pt x="14" y="23"/>
                  </a:lnTo>
                  <a:lnTo>
                    <a:pt x="16" y="23"/>
                  </a:lnTo>
                  <a:lnTo>
                    <a:pt x="19" y="21"/>
                  </a:lnTo>
                  <a:lnTo>
                    <a:pt x="20" y="20"/>
                  </a:lnTo>
                  <a:lnTo>
                    <a:pt x="21" y="17"/>
                  </a:lnTo>
                  <a:lnTo>
                    <a:pt x="21" y="17"/>
                  </a:lnTo>
                  <a:lnTo>
                    <a:pt x="20" y="21"/>
                  </a:lnTo>
                  <a:lnTo>
                    <a:pt x="19" y="24"/>
                  </a:lnTo>
                  <a:lnTo>
                    <a:pt x="16" y="27"/>
                  </a:lnTo>
                  <a:lnTo>
                    <a:pt x="12" y="27"/>
                  </a:lnTo>
                  <a:lnTo>
                    <a:pt x="7" y="25"/>
                  </a:lnTo>
                  <a:lnTo>
                    <a:pt x="5" y="24"/>
                  </a:lnTo>
                  <a:lnTo>
                    <a:pt x="2" y="20"/>
                  </a:lnTo>
                  <a:lnTo>
                    <a:pt x="0" y="14"/>
                  </a:lnTo>
                  <a:lnTo>
                    <a:pt x="2" y="10"/>
                  </a:lnTo>
                  <a:lnTo>
                    <a:pt x="2" y="7"/>
                  </a:lnTo>
                  <a:lnTo>
                    <a:pt x="5" y="4"/>
                  </a:lnTo>
                  <a:lnTo>
                    <a:pt x="7" y="2"/>
                  </a:lnTo>
                  <a:lnTo>
                    <a:pt x="12" y="0"/>
                  </a:lnTo>
                  <a:lnTo>
                    <a:pt x="16" y="2"/>
                  </a:lnTo>
                  <a:lnTo>
                    <a:pt x="19" y="3"/>
                  </a:lnTo>
                  <a:lnTo>
                    <a:pt x="21" y="6"/>
                  </a:lnTo>
                  <a:lnTo>
                    <a:pt x="21" y="10"/>
                  </a:lnTo>
                  <a:lnTo>
                    <a:pt x="5" y="10"/>
                  </a:lnTo>
                  <a:close/>
                  <a:moveTo>
                    <a:pt x="5" y="9"/>
                  </a:moveTo>
                  <a:lnTo>
                    <a:pt x="16" y="9"/>
                  </a:lnTo>
                  <a:lnTo>
                    <a:pt x="16" y="7"/>
                  </a:lnTo>
                  <a:lnTo>
                    <a:pt x="16" y="6"/>
                  </a:lnTo>
                  <a:lnTo>
                    <a:pt x="14" y="4"/>
                  </a:lnTo>
                  <a:lnTo>
                    <a:pt x="13" y="3"/>
                  </a:lnTo>
                  <a:lnTo>
                    <a:pt x="12" y="3"/>
                  </a:lnTo>
                  <a:lnTo>
                    <a:pt x="10" y="3"/>
                  </a:lnTo>
                  <a:lnTo>
                    <a:pt x="9" y="3"/>
                  </a:lnTo>
                  <a:lnTo>
                    <a:pt x="7" y="4"/>
                  </a:lnTo>
                  <a:lnTo>
                    <a:pt x="6" y="6"/>
                  </a:lnTo>
                  <a:lnTo>
                    <a:pt x="5" y="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83" name="Freeform 79"/>
            <p:cNvSpPr>
              <a:spLocks/>
            </p:cNvSpPr>
            <p:nvPr/>
          </p:nvSpPr>
          <p:spPr bwMode="auto">
            <a:xfrm>
              <a:off x="3295" y="2231"/>
              <a:ext cx="16" cy="34"/>
            </a:xfrm>
            <a:custGeom>
              <a:avLst/>
              <a:gdLst/>
              <a:ahLst/>
              <a:cxnLst>
                <a:cxn ang="0">
                  <a:pos x="9" y="0"/>
                </a:cxn>
                <a:cxn ang="0">
                  <a:pos x="9" y="9"/>
                </a:cxn>
                <a:cxn ang="0">
                  <a:pos x="14" y="9"/>
                </a:cxn>
                <a:cxn ang="0">
                  <a:pos x="14" y="10"/>
                </a:cxn>
                <a:cxn ang="0">
                  <a:pos x="9" y="10"/>
                </a:cxn>
                <a:cxn ang="0">
                  <a:pos x="9" y="27"/>
                </a:cxn>
                <a:cxn ang="0">
                  <a:pos x="9" y="28"/>
                </a:cxn>
                <a:cxn ang="0">
                  <a:pos x="10" y="30"/>
                </a:cxn>
                <a:cxn ang="0">
                  <a:pos x="10" y="30"/>
                </a:cxn>
                <a:cxn ang="0">
                  <a:pos x="11" y="31"/>
                </a:cxn>
                <a:cxn ang="0">
                  <a:pos x="13" y="30"/>
                </a:cxn>
                <a:cxn ang="0">
                  <a:pos x="13" y="30"/>
                </a:cxn>
                <a:cxn ang="0">
                  <a:pos x="14" y="30"/>
                </a:cxn>
                <a:cxn ang="0">
                  <a:pos x="14" y="28"/>
                </a:cxn>
                <a:cxn ang="0">
                  <a:pos x="16" y="28"/>
                </a:cxn>
                <a:cxn ang="0">
                  <a:pos x="14" y="31"/>
                </a:cxn>
                <a:cxn ang="0">
                  <a:pos x="13" y="32"/>
                </a:cxn>
                <a:cxn ang="0">
                  <a:pos x="11" y="34"/>
                </a:cxn>
                <a:cxn ang="0">
                  <a:pos x="9" y="34"/>
                </a:cxn>
                <a:cxn ang="0">
                  <a:pos x="9" y="34"/>
                </a:cxn>
                <a:cxn ang="0">
                  <a:pos x="7" y="34"/>
                </a:cxn>
                <a:cxn ang="0">
                  <a:pos x="6" y="32"/>
                </a:cxn>
                <a:cxn ang="0">
                  <a:pos x="4" y="31"/>
                </a:cxn>
                <a:cxn ang="0">
                  <a:pos x="4" y="30"/>
                </a:cxn>
                <a:cxn ang="0">
                  <a:pos x="4" y="27"/>
                </a:cxn>
                <a:cxn ang="0">
                  <a:pos x="4" y="10"/>
                </a:cxn>
                <a:cxn ang="0">
                  <a:pos x="0" y="10"/>
                </a:cxn>
                <a:cxn ang="0">
                  <a:pos x="0" y="9"/>
                </a:cxn>
                <a:cxn ang="0">
                  <a:pos x="2" y="9"/>
                </a:cxn>
                <a:cxn ang="0">
                  <a:pos x="3" y="7"/>
                </a:cxn>
                <a:cxn ang="0">
                  <a:pos x="4" y="6"/>
                </a:cxn>
                <a:cxn ang="0">
                  <a:pos x="6" y="4"/>
                </a:cxn>
                <a:cxn ang="0">
                  <a:pos x="7" y="3"/>
                </a:cxn>
                <a:cxn ang="0">
                  <a:pos x="9" y="0"/>
                </a:cxn>
                <a:cxn ang="0">
                  <a:pos x="9" y="0"/>
                </a:cxn>
              </a:cxnLst>
              <a:rect l="0" t="0" r="r" b="b"/>
              <a:pathLst>
                <a:path w="16" h="34">
                  <a:moveTo>
                    <a:pt x="9" y="0"/>
                  </a:moveTo>
                  <a:lnTo>
                    <a:pt x="9" y="9"/>
                  </a:lnTo>
                  <a:lnTo>
                    <a:pt x="14" y="9"/>
                  </a:lnTo>
                  <a:lnTo>
                    <a:pt x="14" y="10"/>
                  </a:lnTo>
                  <a:lnTo>
                    <a:pt x="9" y="10"/>
                  </a:lnTo>
                  <a:lnTo>
                    <a:pt x="9" y="27"/>
                  </a:lnTo>
                  <a:lnTo>
                    <a:pt x="9" y="28"/>
                  </a:lnTo>
                  <a:lnTo>
                    <a:pt x="10" y="30"/>
                  </a:lnTo>
                  <a:lnTo>
                    <a:pt x="10" y="30"/>
                  </a:lnTo>
                  <a:lnTo>
                    <a:pt x="11" y="31"/>
                  </a:lnTo>
                  <a:lnTo>
                    <a:pt x="13" y="30"/>
                  </a:lnTo>
                  <a:lnTo>
                    <a:pt x="13" y="30"/>
                  </a:lnTo>
                  <a:lnTo>
                    <a:pt x="14" y="30"/>
                  </a:lnTo>
                  <a:lnTo>
                    <a:pt x="14" y="28"/>
                  </a:lnTo>
                  <a:lnTo>
                    <a:pt x="16" y="28"/>
                  </a:lnTo>
                  <a:lnTo>
                    <a:pt x="14" y="31"/>
                  </a:lnTo>
                  <a:lnTo>
                    <a:pt x="13" y="32"/>
                  </a:lnTo>
                  <a:lnTo>
                    <a:pt x="11" y="34"/>
                  </a:lnTo>
                  <a:lnTo>
                    <a:pt x="9" y="34"/>
                  </a:lnTo>
                  <a:lnTo>
                    <a:pt x="9" y="34"/>
                  </a:lnTo>
                  <a:lnTo>
                    <a:pt x="7" y="34"/>
                  </a:lnTo>
                  <a:lnTo>
                    <a:pt x="6" y="32"/>
                  </a:lnTo>
                  <a:lnTo>
                    <a:pt x="4" y="31"/>
                  </a:lnTo>
                  <a:lnTo>
                    <a:pt x="4" y="30"/>
                  </a:lnTo>
                  <a:lnTo>
                    <a:pt x="4" y="27"/>
                  </a:lnTo>
                  <a:lnTo>
                    <a:pt x="4" y="10"/>
                  </a:lnTo>
                  <a:lnTo>
                    <a:pt x="0" y="10"/>
                  </a:lnTo>
                  <a:lnTo>
                    <a:pt x="0" y="9"/>
                  </a:lnTo>
                  <a:lnTo>
                    <a:pt x="2" y="9"/>
                  </a:lnTo>
                  <a:lnTo>
                    <a:pt x="3" y="7"/>
                  </a:lnTo>
                  <a:lnTo>
                    <a:pt x="4" y="6"/>
                  </a:lnTo>
                  <a:lnTo>
                    <a:pt x="6" y="4"/>
                  </a:lnTo>
                  <a:lnTo>
                    <a:pt x="7" y="3"/>
                  </a:lnTo>
                  <a:lnTo>
                    <a:pt x="9" y="0"/>
                  </a:lnTo>
                  <a:lnTo>
                    <a:pt x="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84" name="Freeform 80"/>
            <p:cNvSpPr>
              <a:spLocks noEditPoints="1"/>
            </p:cNvSpPr>
            <p:nvPr/>
          </p:nvSpPr>
          <p:spPr bwMode="auto">
            <a:xfrm>
              <a:off x="3312" y="2238"/>
              <a:ext cx="21" cy="27"/>
            </a:xfrm>
            <a:custGeom>
              <a:avLst/>
              <a:gdLst/>
              <a:ahLst/>
              <a:cxnLst>
                <a:cxn ang="0">
                  <a:pos x="4" y="10"/>
                </a:cxn>
                <a:cxn ang="0">
                  <a:pos x="6" y="16"/>
                </a:cxn>
                <a:cxn ang="0">
                  <a:pos x="7" y="20"/>
                </a:cxn>
                <a:cxn ang="0">
                  <a:pos x="10" y="21"/>
                </a:cxn>
                <a:cxn ang="0">
                  <a:pos x="14" y="23"/>
                </a:cxn>
                <a:cxn ang="0">
                  <a:pos x="15" y="23"/>
                </a:cxn>
                <a:cxn ang="0">
                  <a:pos x="18" y="21"/>
                </a:cxn>
                <a:cxn ang="0">
                  <a:pos x="20" y="20"/>
                </a:cxn>
                <a:cxn ang="0">
                  <a:pos x="21" y="17"/>
                </a:cxn>
                <a:cxn ang="0">
                  <a:pos x="21" y="17"/>
                </a:cxn>
                <a:cxn ang="0">
                  <a:pos x="21" y="21"/>
                </a:cxn>
                <a:cxn ang="0">
                  <a:pos x="18" y="24"/>
                </a:cxn>
                <a:cxn ang="0">
                  <a:pos x="15" y="27"/>
                </a:cxn>
                <a:cxn ang="0">
                  <a:pos x="11" y="27"/>
                </a:cxn>
                <a:cxn ang="0">
                  <a:pos x="7" y="25"/>
                </a:cxn>
                <a:cxn ang="0">
                  <a:pos x="4" y="24"/>
                </a:cxn>
                <a:cxn ang="0">
                  <a:pos x="1" y="20"/>
                </a:cxn>
                <a:cxn ang="0">
                  <a:pos x="0" y="14"/>
                </a:cxn>
                <a:cxn ang="0">
                  <a:pos x="1" y="10"/>
                </a:cxn>
                <a:cxn ang="0">
                  <a:pos x="1" y="7"/>
                </a:cxn>
                <a:cxn ang="0">
                  <a:pos x="4" y="4"/>
                </a:cxn>
                <a:cxn ang="0">
                  <a:pos x="7" y="2"/>
                </a:cxn>
                <a:cxn ang="0">
                  <a:pos x="13" y="0"/>
                </a:cxn>
                <a:cxn ang="0">
                  <a:pos x="15" y="2"/>
                </a:cxn>
                <a:cxn ang="0">
                  <a:pos x="20" y="3"/>
                </a:cxn>
                <a:cxn ang="0">
                  <a:pos x="21" y="6"/>
                </a:cxn>
                <a:cxn ang="0">
                  <a:pos x="21" y="10"/>
                </a:cxn>
                <a:cxn ang="0">
                  <a:pos x="4" y="10"/>
                </a:cxn>
                <a:cxn ang="0">
                  <a:pos x="4" y="9"/>
                </a:cxn>
                <a:cxn ang="0">
                  <a:pos x="15" y="9"/>
                </a:cxn>
                <a:cxn ang="0">
                  <a:pos x="15" y="7"/>
                </a:cxn>
                <a:cxn ang="0">
                  <a:pos x="15" y="6"/>
                </a:cxn>
                <a:cxn ang="0">
                  <a:pos x="14" y="4"/>
                </a:cxn>
                <a:cxn ang="0">
                  <a:pos x="14" y="3"/>
                </a:cxn>
                <a:cxn ang="0">
                  <a:pos x="13" y="3"/>
                </a:cxn>
                <a:cxn ang="0">
                  <a:pos x="11" y="3"/>
                </a:cxn>
                <a:cxn ang="0">
                  <a:pos x="8" y="3"/>
                </a:cxn>
                <a:cxn ang="0">
                  <a:pos x="7" y="4"/>
                </a:cxn>
                <a:cxn ang="0">
                  <a:pos x="6" y="6"/>
                </a:cxn>
                <a:cxn ang="0">
                  <a:pos x="4" y="9"/>
                </a:cxn>
              </a:cxnLst>
              <a:rect l="0" t="0" r="r" b="b"/>
              <a:pathLst>
                <a:path w="21" h="27">
                  <a:moveTo>
                    <a:pt x="4" y="10"/>
                  </a:moveTo>
                  <a:lnTo>
                    <a:pt x="6" y="16"/>
                  </a:lnTo>
                  <a:lnTo>
                    <a:pt x="7" y="20"/>
                  </a:lnTo>
                  <a:lnTo>
                    <a:pt x="10" y="21"/>
                  </a:lnTo>
                  <a:lnTo>
                    <a:pt x="14" y="23"/>
                  </a:lnTo>
                  <a:lnTo>
                    <a:pt x="15" y="23"/>
                  </a:lnTo>
                  <a:lnTo>
                    <a:pt x="18" y="21"/>
                  </a:lnTo>
                  <a:lnTo>
                    <a:pt x="20" y="20"/>
                  </a:lnTo>
                  <a:lnTo>
                    <a:pt x="21" y="17"/>
                  </a:lnTo>
                  <a:lnTo>
                    <a:pt x="21" y="17"/>
                  </a:lnTo>
                  <a:lnTo>
                    <a:pt x="21" y="21"/>
                  </a:lnTo>
                  <a:lnTo>
                    <a:pt x="18" y="24"/>
                  </a:lnTo>
                  <a:lnTo>
                    <a:pt x="15" y="27"/>
                  </a:lnTo>
                  <a:lnTo>
                    <a:pt x="11" y="27"/>
                  </a:lnTo>
                  <a:lnTo>
                    <a:pt x="7" y="25"/>
                  </a:lnTo>
                  <a:lnTo>
                    <a:pt x="4" y="24"/>
                  </a:lnTo>
                  <a:lnTo>
                    <a:pt x="1" y="20"/>
                  </a:lnTo>
                  <a:lnTo>
                    <a:pt x="0" y="14"/>
                  </a:lnTo>
                  <a:lnTo>
                    <a:pt x="1" y="10"/>
                  </a:lnTo>
                  <a:lnTo>
                    <a:pt x="1" y="7"/>
                  </a:lnTo>
                  <a:lnTo>
                    <a:pt x="4" y="4"/>
                  </a:lnTo>
                  <a:lnTo>
                    <a:pt x="7" y="2"/>
                  </a:lnTo>
                  <a:lnTo>
                    <a:pt x="13" y="0"/>
                  </a:lnTo>
                  <a:lnTo>
                    <a:pt x="15" y="2"/>
                  </a:lnTo>
                  <a:lnTo>
                    <a:pt x="20" y="3"/>
                  </a:lnTo>
                  <a:lnTo>
                    <a:pt x="21" y="6"/>
                  </a:lnTo>
                  <a:lnTo>
                    <a:pt x="21" y="10"/>
                  </a:lnTo>
                  <a:lnTo>
                    <a:pt x="4" y="10"/>
                  </a:lnTo>
                  <a:close/>
                  <a:moveTo>
                    <a:pt x="4" y="9"/>
                  </a:moveTo>
                  <a:lnTo>
                    <a:pt x="15" y="9"/>
                  </a:lnTo>
                  <a:lnTo>
                    <a:pt x="15" y="7"/>
                  </a:lnTo>
                  <a:lnTo>
                    <a:pt x="15" y="6"/>
                  </a:lnTo>
                  <a:lnTo>
                    <a:pt x="14" y="4"/>
                  </a:lnTo>
                  <a:lnTo>
                    <a:pt x="14" y="3"/>
                  </a:lnTo>
                  <a:lnTo>
                    <a:pt x="13" y="3"/>
                  </a:lnTo>
                  <a:lnTo>
                    <a:pt x="11" y="3"/>
                  </a:lnTo>
                  <a:lnTo>
                    <a:pt x="8" y="3"/>
                  </a:lnTo>
                  <a:lnTo>
                    <a:pt x="7" y="4"/>
                  </a:lnTo>
                  <a:lnTo>
                    <a:pt x="6" y="6"/>
                  </a:lnTo>
                  <a:lnTo>
                    <a:pt x="4" y="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85" name="Freeform 81"/>
            <p:cNvSpPr>
              <a:spLocks/>
            </p:cNvSpPr>
            <p:nvPr/>
          </p:nvSpPr>
          <p:spPr bwMode="auto">
            <a:xfrm>
              <a:off x="3337" y="2238"/>
              <a:ext cx="17" cy="27"/>
            </a:xfrm>
            <a:custGeom>
              <a:avLst/>
              <a:gdLst/>
              <a:ahLst/>
              <a:cxnLst>
                <a:cxn ang="0">
                  <a:pos x="7" y="0"/>
                </a:cxn>
                <a:cxn ang="0">
                  <a:pos x="7" y="7"/>
                </a:cxn>
                <a:cxn ang="0">
                  <a:pos x="10" y="3"/>
                </a:cxn>
                <a:cxn ang="0">
                  <a:pos x="12" y="2"/>
                </a:cxn>
                <a:cxn ang="0">
                  <a:pos x="14" y="0"/>
                </a:cxn>
                <a:cxn ang="0">
                  <a:pos x="16" y="0"/>
                </a:cxn>
                <a:cxn ang="0">
                  <a:pos x="17" y="2"/>
                </a:cxn>
                <a:cxn ang="0">
                  <a:pos x="17" y="3"/>
                </a:cxn>
                <a:cxn ang="0">
                  <a:pos x="17" y="4"/>
                </a:cxn>
                <a:cxn ang="0">
                  <a:pos x="17" y="6"/>
                </a:cxn>
                <a:cxn ang="0">
                  <a:pos x="17" y="6"/>
                </a:cxn>
                <a:cxn ang="0">
                  <a:pos x="16" y="7"/>
                </a:cxn>
                <a:cxn ang="0">
                  <a:pos x="16" y="7"/>
                </a:cxn>
                <a:cxn ang="0">
                  <a:pos x="14" y="7"/>
                </a:cxn>
                <a:cxn ang="0">
                  <a:pos x="13" y="6"/>
                </a:cxn>
                <a:cxn ang="0">
                  <a:pos x="13" y="4"/>
                </a:cxn>
                <a:cxn ang="0">
                  <a:pos x="12" y="4"/>
                </a:cxn>
                <a:cxn ang="0">
                  <a:pos x="12" y="4"/>
                </a:cxn>
                <a:cxn ang="0">
                  <a:pos x="10" y="6"/>
                </a:cxn>
                <a:cxn ang="0">
                  <a:pos x="9" y="7"/>
                </a:cxn>
                <a:cxn ang="0">
                  <a:pos x="7" y="9"/>
                </a:cxn>
                <a:cxn ang="0">
                  <a:pos x="7" y="20"/>
                </a:cxn>
                <a:cxn ang="0">
                  <a:pos x="7" y="23"/>
                </a:cxn>
                <a:cxn ang="0">
                  <a:pos x="9" y="24"/>
                </a:cxn>
                <a:cxn ang="0">
                  <a:pos x="9" y="24"/>
                </a:cxn>
                <a:cxn ang="0">
                  <a:pos x="10" y="25"/>
                </a:cxn>
                <a:cxn ang="0">
                  <a:pos x="12" y="25"/>
                </a:cxn>
                <a:cxn ang="0">
                  <a:pos x="13" y="25"/>
                </a:cxn>
                <a:cxn ang="0">
                  <a:pos x="13" y="27"/>
                </a:cxn>
                <a:cxn ang="0">
                  <a:pos x="0" y="27"/>
                </a:cxn>
                <a:cxn ang="0">
                  <a:pos x="0" y="25"/>
                </a:cxn>
                <a:cxn ang="0">
                  <a:pos x="2" y="25"/>
                </a:cxn>
                <a:cxn ang="0">
                  <a:pos x="2" y="25"/>
                </a:cxn>
                <a:cxn ang="0">
                  <a:pos x="3" y="24"/>
                </a:cxn>
                <a:cxn ang="0">
                  <a:pos x="3" y="24"/>
                </a:cxn>
                <a:cxn ang="0">
                  <a:pos x="3" y="23"/>
                </a:cxn>
                <a:cxn ang="0">
                  <a:pos x="3" y="20"/>
                </a:cxn>
                <a:cxn ang="0">
                  <a:pos x="3" y="11"/>
                </a:cxn>
                <a:cxn ang="0">
                  <a:pos x="3" y="7"/>
                </a:cxn>
                <a:cxn ang="0">
                  <a:pos x="3" y="6"/>
                </a:cxn>
                <a:cxn ang="0">
                  <a:pos x="3" y="4"/>
                </a:cxn>
                <a:cxn ang="0">
                  <a:pos x="3" y="4"/>
                </a:cxn>
                <a:cxn ang="0">
                  <a:pos x="2" y="4"/>
                </a:cxn>
                <a:cxn ang="0">
                  <a:pos x="2" y="4"/>
                </a:cxn>
                <a:cxn ang="0">
                  <a:pos x="0" y="4"/>
                </a:cxn>
                <a:cxn ang="0">
                  <a:pos x="0" y="4"/>
                </a:cxn>
                <a:cxn ang="0">
                  <a:pos x="0" y="3"/>
                </a:cxn>
                <a:cxn ang="0">
                  <a:pos x="7" y="0"/>
                </a:cxn>
                <a:cxn ang="0">
                  <a:pos x="7" y="0"/>
                </a:cxn>
              </a:cxnLst>
              <a:rect l="0" t="0" r="r" b="b"/>
              <a:pathLst>
                <a:path w="17" h="27">
                  <a:moveTo>
                    <a:pt x="7" y="0"/>
                  </a:moveTo>
                  <a:lnTo>
                    <a:pt x="7" y="7"/>
                  </a:lnTo>
                  <a:lnTo>
                    <a:pt x="10" y="3"/>
                  </a:lnTo>
                  <a:lnTo>
                    <a:pt x="12" y="2"/>
                  </a:lnTo>
                  <a:lnTo>
                    <a:pt x="14" y="0"/>
                  </a:lnTo>
                  <a:lnTo>
                    <a:pt x="16" y="0"/>
                  </a:lnTo>
                  <a:lnTo>
                    <a:pt x="17" y="2"/>
                  </a:lnTo>
                  <a:lnTo>
                    <a:pt x="17" y="3"/>
                  </a:lnTo>
                  <a:lnTo>
                    <a:pt x="17" y="4"/>
                  </a:lnTo>
                  <a:lnTo>
                    <a:pt x="17" y="6"/>
                  </a:lnTo>
                  <a:lnTo>
                    <a:pt x="17" y="6"/>
                  </a:lnTo>
                  <a:lnTo>
                    <a:pt x="16" y="7"/>
                  </a:lnTo>
                  <a:lnTo>
                    <a:pt x="16" y="7"/>
                  </a:lnTo>
                  <a:lnTo>
                    <a:pt x="14" y="7"/>
                  </a:lnTo>
                  <a:lnTo>
                    <a:pt x="13" y="6"/>
                  </a:lnTo>
                  <a:lnTo>
                    <a:pt x="13" y="4"/>
                  </a:lnTo>
                  <a:lnTo>
                    <a:pt x="12" y="4"/>
                  </a:lnTo>
                  <a:lnTo>
                    <a:pt x="12" y="4"/>
                  </a:lnTo>
                  <a:lnTo>
                    <a:pt x="10" y="6"/>
                  </a:lnTo>
                  <a:lnTo>
                    <a:pt x="9" y="7"/>
                  </a:lnTo>
                  <a:lnTo>
                    <a:pt x="7" y="9"/>
                  </a:lnTo>
                  <a:lnTo>
                    <a:pt x="7" y="20"/>
                  </a:lnTo>
                  <a:lnTo>
                    <a:pt x="7" y="23"/>
                  </a:lnTo>
                  <a:lnTo>
                    <a:pt x="9" y="24"/>
                  </a:lnTo>
                  <a:lnTo>
                    <a:pt x="9" y="24"/>
                  </a:lnTo>
                  <a:lnTo>
                    <a:pt x="10" y="25"/>
                  </a:lnTo>
                  <a:lnTo>
                    <a:pt x="12" y="25"/>
                  </a:lnTo>
                  <a:lnTo>
                    <a:pt x="13" y="25"/>
                  </a:lnTo>
                  <a:lnTo>
                    <a:pt x="13" y="27"/>
                  </a:lnTo>
                  <a:lnTo>
                    <a:pt x="0" y="27"/>
                  </a:lnTo>
                  <a:lnTo>
                    <a:pt x="0" y="25"/>
                  </a:lnTo>
                  <a:lnTo>
                    <a:pt x="2" y="25"/>
                  </a:lnTo>
                  <a:lnTo>
                    <a:pt x="2" y="25"/>
                  </a:lnTo>
                  <a:lnTo>
                    <a:pt x="3" y="24"/>
                  </a:lnTo>
                  <a:lnTo>
                    <a:pt x="3" y="24"/>
                  </a:lnTo>
                  <a:lnTo>
                    <a:pt x="3" y="23"/>
                  </a:lnTo>
                  <a:lnTo>
                    <a:pt x="3" y="20"/>
                  </a:lnTo>
                  <a:lnTo>
                    <a:pt x="3" y="11"/>
                  </a:lnTo>
                  <a:lnTo>
                    <a:pt x="3" y="7"/>
                  </a:lnTo>
                  <a:lnTo>
                    <a:pt x="3" y="6"/>
                  </a:lnTo>
                  <a:lnTo>
                    <a:pt x="3" y="4"/>
                  </a:lnTo>
                  <a:lnTo>
                    <a:pt x="3" y="4"/>
                  </a:lnTo>
                  <a:lnTo>
                    <a:pt x="2" y="4"/>
                  </a:lnTo>
                  <a:lnTo>
                    <a:pt x="2" y="4"/>
                  </a:lnTo>
                  <a:lnTo>
                    <a:pt x="0" y="4"/>
                  </a:lnTo>
                  <a:lnTo>
                    <a:pt x="0" y="4"/>
                  </a:lnTo>
                  <a:lnTo>
                    <a:pt x="0" y="3"/>
                  </a:lnTo>
                  <a:lnTo>
                    <a:pt x="7" y="0"/>
                  </a:lnTo>
                  <a:lnTo>
                    <a:pt x="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86" name="Freeform 82"/>
            <p:cNvSpPr>
              <a:spLocks/>
            </p:cNvSpPr>
            <p:nvPr/>
          </p:nvSpPr>
          <p:spPr bwMode="auto">
            <a:xfrm>
              <a:off x="2399" y="2294"/>
              <a:ext cx="34" cy="38"/>
            </a:xfrm>
            <a:custGeom>
              <a:avLst/>
              <a:gdLst/>
              <a:ahLst/>
              <a:cxnLst>
                <a:cxn ang="0">
                  <a:pos x="1" y="38"/>
                </a:cxn>
                <a:cxn ang="0">
                  <a:pos x="4" y="7"/>
                </a:cxn>
                <a:cxn ang="0">
                  <a:pos x="5" y="6"/>
                </a:cxn>
                <a:cxn ang="0">
                  <a:pos x="5" y="5"/>
                </a:cxn>
                <a:cxn ang="0">
                  <a:pos x="4" y="3"/>
                </a:cxn>
                <a:cxn ang="0">
                  <a:pos x="4" y="2"/>
                </a:cxn>
                <a:cxn ang="0">
                  <a:pos x="3" y="2"/>
                </a:cxn>
                <a:cxn ang="0">
                  <a:pos x="1" y="2"/>
                </a:cxn>
                <a:cxn ang="0">
                  <a:pos x="0" y="2"/>
                </a:cxn>
                <a:cxn ang="0">
                  <a:pos x="0" y="0"/>
                </a:cxn>
                <a:cxn ang="0">
                  <a:pos x="15" y="0"/>
                </a:cxn>
                <a:cxn ang="0">
                  <a:pos x="15" y="2"/>
                </a:cxn>
                <a:cxn ang="0">
                  <a:pos x="13" y="2"/>
                </a:cxn>
                <a:cxn ang="0">
                  <a:pos x="11" y="2"/>
                </a:cxn>
                <a:cxn ang="0">
                  <a:pos x="11" y="3"/>
                </a:cxn>
                <a:cxn ang="0">
                  <a:pos x="10" y="3"/>
                </a:cxn>
                <a:cxn ang="0">
                  <a:pos x="10" y="5"/>
                </a:cxn>
                <a:cxn ang="0">
                  <a:pos x="10" y="7"/>
                </a:cxn>
                <a:cxn ang="0">
                  <a:pos x="7" y="30"/>
                </a:cxn>
                <a:cxn ang="0">
                  <a:pos x="22" y="10"/>
                </a:cxn>
                <a:cxn ang="0">
                  <a:pos x="24" y="7"/>
                </a:cxn>
                <a:cxn ang="0">
                  <a:pos x="25" y="5"/>
                </a:cxn>
                <a:cxn ang="0">
                  <a:pos x="25" y="5"/>
                </a:cxn>
                <a:cxn ang="0">
                  <a:pos x="25" y="3"/>
                </a:cxn>
                <a:cxn ang="0">
                  <a:pos x="25" y="3"/>
                </a:cxn>
                <a:cxn ang="0">
                  <a:pos x="25" y="2"/>
                </a:cxn>
                <a:cxn ang="0">
                  <a:pos x="24" y="2"/>
                </a:cxn>
                <a:cxn ang="0">
                  <a:pos x="22" y="2"/>
                </a:cxn>
                <a:cxn ang="0">
                  <a:pos x="22" y="0"/>
                </a:cxn>
                <a:cxn ang="0">
                  <a:pos x="34" y="0"/>
                </a:cxn>
                <a:cxn ang="0">
                  <a:pos x="34" y="2"/>
                </a:cxn>
                <a:cxn ang="0">
                  <a:pos x="32" y="2"/>
                </a:cxn>
                <a:cxn ang="0">
                  <a:pos x="31" y="2"/>
                </a:cxn>
                <a:cxn ang="0">
                  <a:pos x="29" y="3"/>
                </a:cxn>
                <a:cxn ang="0">
                  <a:pos x="28" y="5"/>
                </a:cxn>
                <a:cxn ang="0">
                  <a:pos x="27" y="6"/>
                </a:cxn>
                <a:cxn ang="0">
                  <a:pos x="24" y="10"/>
                </a:cxn>
                <a:cxn ang="0">
                  <a:pos x="3" y="38"/>
                </a:cxn>
                <a:cxn ang="0">
                  <a:pos x="1" y="38"/>
                </a:cxn>
              </a:cxnLst>
              <a:rect l="0" t="0" r="r" b="b"/>
              <a:pathLst>
                <a:path w="34" h="38">
                  <a:moveTo>
                    <a:pt x="1" y="38"/>
                  </a:moveTo>
                  <a:lnTo>
                    <a:pt x="4" y="7"/>
                  </a:lnTo>
                  <a:lnTo>
                    <a:pt x="5" y="6"/>
                  </a:lnTo>
                  <a:lnTo>
                    <a:pt x="5" y="5"/>
                  </a:lnTo>
                  <a:lnTo>
                    <a:pt x="4" y="3"/>
                  </a:lnTo>
                  <a:lnTo>
                    <a:pt x="4" y="2"/>
                  </a:lnTo>
                  <a:lnTo>
                    <a:pt x="3" y="2"/>
                  </a:lnTo>
                  <a:lnTo>
                    <a:pt x="1" y="2"/>
                  </a:lnTo>
                  <a:lnTo>
                    <a:pt x="0" y="2"/>
                  </a:lnTo>
                  <a:lnTo>
                    <a:pt x="0" y="0"/>
                  </a:lnTo>
                  <a:lnTo>
                    <a:pt x="15" y="0"/>
                  </a:lnTo>
                  <a:lnTo>
                    <a:pt x="15" y="2"/>
                  </a:lnTo>
                  <a:lnTo>
                    <a:pt x="13" y="2"/>
                  </a:lnTo>
                  <a:lnTo>
                    <a:pt x="11" y="2"/>
                  </a:lnTo>
                  <a:lnTo>
                    <a:pt x="11" y="3"/>
                  </a:lnTo>
                  <a:lnTo>
                    <a:pt x="10" y="3"/>
                  </a:lnTo>
                  <a:lnTo>
                    <a:pt x="10" y="5"/>
                  </a:lnTo>
                  <a:lnTo>
                    <a:pt x="10" y="7"/>
                  </a:lnTo>
                  <a:lnTo>
                    <a:pt x="7" y="30"/>
                  </a:lnTo>
                  <a:lnTo>
                    <a:pt x="22" y="10"/>
                  </a:lnTo>
                  <a:lnTo>
                    <a:pt x="24" y="7"/>
                  </a:lnTo>
                  <a:lnTo>
                    <a:pt x="25" y="5"/>
                  </a:lnTo>
                  <a:lnTo>
                    <a:pt x="25" y="5"/>
                  </a:lnTo>
                  <a:lnTo>
                    <a:pt x="25" y="3"/>
                  </a:lnTo>
                  <a:lnTo>
                    <a:pt x="25" y="3"/>
                  </a:lnTo>
                  <a:lnTo>
                    <a:pt x="25" y="2"/>
                  </a:lnTo>
                  <a:lnTo>
                    <a:pt x="24" y="2"/>
                  </a:lnTo>
                  <a:lnTo>
                    <a:pt x="22" y="2"/>
                  </a:lnTo>
                  <a:lnTo>
                    <a:pt x="22" y="0"/>
                  </a:lnTo>
                  <a:lnTo>
                    <a:pt x="34" y="0"/>
                  </a:lnTo>
                  <a:lnTo>
                    <a:pt x="34" y="2"/>
                  </a:lnTo>
                  <a:lnTo>
                    <a:pt x="32" y="2"/>
                  </a:lnTo>
                  <a:lnTo>
                    <a:pt x="31" y="2"/>
                  </a:lnTo>
                  <a:lnTo>
                    <a:pt x="29" y="3"/>
                  </a:lnTo>
                  <a:lnTo>
                    <a:pt x="28" y="5"/>
                  </a:lnTo>
                  <a:lnTo>
                    <a:pt x="27" y="6"/>
                  </a:lnTo>
                  <a:lnTo>
                    <a:pt x="24" y="10"/>
                  </a:lnTo>
                  <a:lnTo>
                    <a:pt x="3" y="38"/>
                  </a:lnTo>
                  <a:lnTo>
                    <a:pt x="1" y="3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87" name="Freeform 83"/>
            <p:cNvSpPr>
              <a:spLocks noEditPoints="1"/>
            </p:cNvSpPr>
            <p:nvPr/>
          </p:nvSpPr>
          <p:spPr bwMode="auto">
            <a:xfrm>
              <a:off x="2426" y="2294"/>
              <a:ext cx="35" cy="38"/>
            </a:xfrm>
            <a:custGeom>
              <a:avLst/>
              <a:gdLst/>
              <a:ahLst/>
              <a:cxnLst>
                <a:cxn ang="0">
                  <a:pos x="9" y="0"/>
                </a:cxn>
                <a:cxn ang="0">
                  <a:pos x="23" y="0"/>
                </a:cxn>
                <a:cxn ang="0">
                  <a:pos x="28" y="0"/>
                </a:cxn>
                <a:cxn ang="0">
                  <a:pos x="32" y="3"/>
                </a:cxn>
                <a:cxn ang="0">
                  <a:pos x="33" y="6"/>
                </a:cxn>
                <a:cxn ang="0">
                  <a:pos x="35" y="9"/>
                </a:cxn>
                <a:cxn ang="0">
                  <a:pos x="33" y="12"/>
                </a:cxn>
                <a:cxn ang="0">
                  <a:pos x="33" y="14"/>
                </a:cxn>
                <a:cxn ang="0">
                  <a:pos x="30" y="16"/>
                </a:cxn>
                <a:cxn ang="0">
                  <a:pos x="28" y="19"/>
                </a:cxn>
                <a:cxn ang="0">
                  <a:pos x="25" y="19"/>
                </a:cxn>
                <a:cxn ang="0">
                  <a:pos x="21" y="20"/>
                </a:cxn>
                <a:cxn ang="0">
                  <a:pos x="18" y="20"/>
                </a:cxn>
                <a:cxn ang="0">
                  <a:pos x="15" y="20"/>
                </a:cxn>
                <a:cxn ang="0">
                  <a:pos x="12" y="30"/>
                </a:cxn>
                <a:cxn ang="0">
                  <a:pos x="11" y="33"/>
                </a:cxn>
                <a:cxn ang="0">
                  <a:pos x="11" y="34"/>
                </a:cxn>
                <a:cxn ang="0">
                  <a:pos x="11" y="35"/>
                </a:cxn>
                <a:cxn ang="0">
                  <a:pos x="11" y="35"/>
                </a:cxn>
                <a:cxn ang="0">
                  <a:pos x="12" y="37"/>
                </a:cxn>
                <a:cxn ang="0">
                  <a:pos x="15" y="37"/>
                </a:cxn>
                <a:cxn ang="0">
                  <a:pos x="15" y="38"/>
                </a:cxn>
                <a:cxn ang="0">
                  <a:pos x="0" y="38"/>
                </a:cxn>
                <a:cxn ang="0">
                  <a:pos x="0" y="37"/>
                </a:cxn>
                <a:cxn ang="0">
                  <a:pos x="2" y="37"/>
                </a:cxn>
                <a:cxn ang="0">
                  <a:pos x="4" y="35"/>
                </a:cxn>
                <a:cxn ang="0">
                  <a:pos x="5" y="34"/>
                </a:cxn>
                <a:cxn ang="0">
                  <a:pos x="7" y="30"/>
                </a:cxn>
                <a:cxn ang="0">
                  <a:pos x="12" y="9"/>
                </a:cxn>
                <a:cxn ang="0">
                  <a:pos x="14" y="6"/>
                </a:cxn>
                <a:cxn ang="0">
                  <a:pos x="14" y="3"/>
                </a:cxn>
                <a:cxn ang="0">
                  <a:pos x="14" y="3"/>
                </a:cxn>
                <a:cxn ang="0">
                  <a:pos x="14" y="2"/>
                </a:cxn>
                <a:cxn ang="0">
                  <a:pos x="12" y="2"/>
                </a:cxn>
                <a:cxn ang="0">
                  <a:pos x="9" y="2"/>
                </a:cxn>
                <a:cxn ang="0">
                  <a:pos x="9" y="0"/>
                </a:cxn>
                <a:cxn ang="0">
                  <a:pos x="15" y="19"/>
                </a:cxn>
                <a:cxn ang="0">
                  <a:pos x="18" y="19"/>
                </a:cxn>
                <a:cxn ang="0">
                  <a:pos x="19" y="19"/>
                </a:cxn>
                <a:cxn ang="0">
                  <a:pos x="22" y="19"/>
                </a:cxn>
                <a:cxn ang="0">
                  <a:pos x="25" y="17"/>
                </a:cxn>
                <a:cxn ang="0">
                  <a:pos x="26" y="16"/>
                </a:cxn>
                <a:cxn ang="0">
                  <a:pos x="28" y="13"/>
                </a:cxn>
                <a:cxn ang="0">
                  <a:pos x="29" y="10"/>
                </a:cxn>
                <a:cxn ang="0">
                  <a:pos x="29" y="9"/>
                </a:cxn>
                <a:cxn ang="0">
                  <a:pos x="29" y="6"/>
                </a:cxn>
                <a:cxn ang="0">
                  <a:pos x="28" y="3"/>
                </a:cxn>
                <a:cxn ang="0">
                  <a:pos x="26" y="3"/>
                </a:cxn>
                <a:cxn ang="0">
                  <a:pos x="23" y="2"/>
                </a:cxn>
                <a:cxn ang="0">
                  <a:pos x="22" y="2"/>
                </a:cxn>
                <a:cxn ang="0">
                  <a:pos x="19" y="3"/>
                </a:cxn>
                <a:cxn ang="0">
                  <a:pos x="15" y="19"/>
                </a:cxn>
              </a:cxnLst>
              <a:rect l="0" t="0" r="r" b="b"/>
              <a:pathLst>
                <a:path w="35" h="38">
                  <a:moveTo>
                    <a:pt x="9" y="0"/>
                  </a:moveTo>
                  <a:lnTo>
                    <a:pt x="23" y="0"/>
                  </a:lnTo>
                  <a:lnTo>
                    <a:pt x="28" y="0"/>
                  </a:lnTo>
                  <a:lnTo>
                    <a:pt x="32" y="3"/>
                  </a:lnTo>
                  <a:lnTo>
                    <a:pt x="33" y="6"/>
                  </a:lnTo>
                  <a:lnTo>
                    <a:pt x="35" y="9"/>
                  </a:lnTo>
                  <a:lnTo>
                    <a:pt x="33" y="12"/>
                  </a:lnTo>
                  <a:lnTo>
                    <a:pt x="33" y="14"/>
                  </a:lnTo>
                  <a:lnTo>
                    <a:pt x="30" y="16"/>
                  </a:lnTo>
                  <a:lnTo>
                    <a:pt x="28" y="19"/>
                  </a:lnTo>
                  <a:lnTo>
                    <a:pt x="25" y="19"/>
                  </a:lnTo>
                  <a:lnTo>
                    <a:pt x="21" y="20"/>
                  </a:lnTo>
                  <a:lnTo>
                    <a:pt x="18" y="20"/>
                  </a:lnTo>
                  <a:lnTo>
                    <a:pt x="15" y="20"/>
                  </a:lnTo>
                  <a:lnTo>
                    <a:pt x="12" y="30"/>
                  </a:lnTo>
                  <a:lnTo>
                    <a:pt x="11" y="33"/>
                  </a:lnTo>
                  <a:lnTo>
                    <a:pt x="11" y="34"/>
                  </a:lnTo>
                  <a:lnTo>
                    <a:pt x="11" y="35"/>
                  </a:lnTo>
                  <a:lnTo>
                    <a:pt x="11" y="35"/>
                  </a:lnTo>
                  <a:lnTo>
                    <a:pt x="12" y="37"/>
                  </a:lnTo>
                  <a:lnTo>
                    <a:pt x="15" y="37"/>
                  </a:lnTo>
                  <a:lnTo>
                    <a:pt x="15" y="38"/>
                  </a:lnTo>
                  <a:lnTo>
                    <a:pt x="0" y="38"/>
                  </a:lnTo>
                  <a:lnTo>
                    <a:pt x="0" y="37"/>
                  </a:lnTo>
                  <a:lnTo>
                    <a:pt x="2" y="37"/>
                  </a:lnTo>
                  <a:lnTo>
                    <a:pt x="4" y="35"/>
                  </a:lnTo>
                  <a:lnTo>
                    <a:pt x="5" y="34"/>
                  </a:lnTo>
                  <a:lnTo>
                    <a:pt x="7" y="30"/>
                  </a:lnTo>
                  <a:lnTo>
                    <a:pt x="12" y="9"/>
                  </a:lnTo>
                  <a:lnTo>
                    <a:pt x="14" y="6"/>
                  </a:lnTo>
                  <a:lnTo>
                    <a:pt x="14" y="3"/>
                  </a:lnTo>
                  <a:lnTo>
                    <a:pt x="14" y="3"/>
                  </a:lnTo>
                  <a:lnTo>
                    <a:pt x="14" y="2"/>
                  </a:lnTo>
                  <a:lnTo>
                    <a:pt x="12" y="2"/>
                  </a:lnTo>
                  <a:lnTo>
                    <a:pt x="9" y="2"/>
                  </a:lnTo>
                  <a:lnTo>
                    <a:pt x="9" y="0"/>
                  </a:lnTo>
                  <a:close/>
                  <a:moveTo>
                    <a:pt x="15" y="19"/>
                  </a:moveTo>
                  <a:lnTo>
                    <a:pt x="18" y="19"/>
                  </a:lnTo>
                  <a:lnTo>
                    <a:pt x="19" y="19"/>
                  </a:lnTo>
                  <a:lnTo>
                    <a:pt x="22" y="19"/>
                  </a:lnTo>
                  <a:lnTo>
                    <a:pt x="25" y="17"/>
                  </a:lnTo>
                  <a:lnTo>
                    <a:pt x="26" y="16"/>
                  </a:lnTo>
                  <a:lnTo>
                    <a:pt x="28" y="13"/>
                  </a:lnTo>
                  <a:lnTo>
                    <a:pt x="29" y="10"/>
                  </a:lnTo>
                  <a:lnTo>
                    <a:pt x="29" y="9"/>
                  </a:lnTo>
                  <a:lnTo>
                    <a:pt x="29" y="6"/>
                  </a:lnTo>
                  <a:lnTo>
                    <a:pt x="28" y="3"/>
                  </a:lnTo>
                  <a:lnTo>
                    <a:pt x="26" y="3"/>
                  </a:lnTo>
                  <a:lnTo>
                    <a:pt x="23" y="2"/>
                  </a:lnTo>
                  <a:lnTo>
                    <a:pt x="22" y="2"/>
                  </a:lnTo>
                  <a:lnTo>
                    <a:pt x="19" y="3"/>
                  </a:lnTo>
                  <a:lnTo>
                    <a:pt x="15" y="1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788" name="Picture 84"/>
            <p:cNvPicPr>
              <a:picLocks noChangeAspect="1" noChangeArrowheads="1"/>
            </p:cNvPicPr>
            <p:nvPr/>
          </p:nvPicPr>
          <p:blipFill>
            <a:blip r:embed="rId3"/>
            <a:srcRect/>
            <a:stretch>
              <a:fillRect/>
            </a:stretch>
          </p:blipFill>
          <p:spPr bwMode="auto">
            <a:xfrm>
              <a:off x="2489" y="2304"/>
              <a:ext cx="47" cy="30"/>
            </a:xfrm>
            <a:prstGeom prst="rect">
              <a:avLst/>
            </a:prstGeom>
            <a:noFill/>
            <a:ln w="9525">
              <a:noFill/>
              <a:miter lim="800000"/>
              <a:headEnd/>
              <a:tailEnd/>
            </a:ln>
          </p:spPr>
        </p:pic>
        <p:pic>
          <p:nvPicPr>
            <p:cNvPr id="1480789" name="Picture 85"/>
            <p:cNvPicPr>
              <a:picLocks noChangeAspect="1" noChangeArrowheads="1"/>
            </p:cNvPicPr>
            <p:nvPr/>
          </p:nvPicPr>
          <p:blipFill>
            <a:blip r:embed="rId4"/>
            <a:srcRect/>
            <a:stretch>
              <a:fillRect/>
            </a:stretch>
          </p:blipFill>
          <p:spPr bwMode="auto">
            <a:xfrm>
              <a:off x="2489" y="2304"/>
              <a:ext cx="47" cy="30"/>
            </a:xfrm>
            <a:prstGeom prst="rect">
              <a:avLst/>
            </a:prstGeom>
            <a:noFill/>
            <a:ln w="9525">
              <a:noFill/>
              <a:miter lim="800000"/>
              <a:headEnd/>
              <a:tailEnd/>
            </a:ln>
          </p:spPr>
        </p:pic>
        <p:sp>
          <p:nvSpPr>
            <p:cNvPr id="1480790" name="Freeform 86"/>
            <p:cNvSpPr>
              <a:spLocks/>
            </p:cNvSpPr>
            <p:nvPr/>
          </p:nvSpPr>
          <p:spPr bwMode="auto">
            <a:xfrm>
              <a:off x="2574" y="2294"/>
              <a:ext cx="32" cy="38"/>
            </a:xfrm>
            <a:custGeom>
              <a:avLst/>
              <a:gdLst/>
              <a:ahLst/>
              <a:cxnLst>
                <a:cxn ang="0">
                  <a:pos x="2" y="38"/>
                </a:cxn>
                <a:cxn ang="0">
                  <a:pos x="4" y="7"/>
                </a:cxn>
                <a:cxn ang="0">
                  <a:pos x="4" y="6"/>
                </a:cxn>
                <a:cxn ang="0">
                  <a:pos x="4" y="5"/>
                </a:cxn>
                <a:cxn ang="0">
                  <a:pos x="4" y="3"/>
                </a:cxn>
                <a:cxn ang="0">
                  <a:pos x="3" y="2"/>
                </a:cxn>
                <a:cxn ang="0">
                  <a:pos x="3" y="2"/>
                </a:cxn>
                <a:cxn ang="0">
                  <a:pos x="0" y="2"/>
                </a:cxn>
                <a:cxn ang="0">
                  <a:pos x="0" y="2"/>
                </a:cxn>
                <a:cxn ang="0">
                  <a:pos x="0" y="0"/>
                </a:cxn>
                <a:cxn ang="0">
                  <a:pos x="14" y="0"/>
                </a:cxn>
                <a:cxn ang="0">
                  <a:pos x="14" y="2"/>
                </a:cxn>
                <a:cxn ang="0">
                  <a:pos x="13" y="2"/>
                </a:cxn>
                <a:cxn ang="0">
                  <a:pos x="11" y="2"/>
                </a:cxn>
                <a:cxn ang="0">
                  <a:pos x="10" y="3"/>
                </a:cxn>
                <a:cxn ang="0">
                  <a:pos x="10" y="3"/>
                </a:cxn>
                <a:cxn ang="0">
                  <a:pos x="10" y="5"/>
                </a:cxn>
                <a:cxn ang="0">
                  <a:pos x="9" y="7"/>
                </a:cxn>
                <a:cxn ang="0">
                  <a:pos x="7" y="30"/>
                </a:cxn>
                <a:cxn ang="0">
                  <a:pos x="21" y="10"/>
                </a:cxn>
                <a:cxn ang="0">
                  <a:pos x="23" y="7"/>
                </a:cxn>
                <a:cxn ang="0">
                  <a:pos x="24" y="5"/>
                </a:cxn>
                <a:cxn ang="0">
                  <a:pos x="24" y="5"/>
                </a:cxn>
                <a:cxn ang="0">
                  <a:pos x="24" y="3"/>
                </a:cxn>
                <a:cxn ang="0">
                  <a:pos x="24" y="3"/>
                </a:cxn>
                <a:cxn ang="0">
                  <a:pos x="24" y="2"/>
                </a:cxn>
                <a:cxn ang="0">
                  <a:pos x="23" y="2"/>
                </a:cxn>
                <a:cxn ang="0">
                  <a:pos x="21" y="2"/>
                </a:cxn>
                <a:cxn ang="0">
                  <a:pos x="23" y="0"/>
                </a:cxn>
                <a:cxn ang="0">
                  <a:pos x="32" y="0"/>
                </a:cxn>
                <a:cxn ang="0">
                  <a:pos x="32" y="2"/>
                </a:cxn>
                <a:cxn ang="0">
                  <a:pos x="31" y="2"/>
                </a:cxn>
                <a:cxn ang="0">
                  <a:pos x="31" y="2"/>
                </a:cxn>
                <a:cxn ang="0">
                  <a:pos x="30" y="3"/>
                </a:cxn>
                <a:cxn ang="0">
                  <a:pos x="28" y="5"/>
                </a:cxn>
                <a:cxn ang="0">
                  <a:pos x="25" y="6"/>
                </a:cxn>
                <a:cxn ang="0">
                  <a:pos x="23" y="10"/>
                </a:cxn>
                <a:cxn ang="0">
                  <a:pos x="3" y="38"/>
                </a:cxn>
                <a:cxn ang="0">
                  <a:pos x="2" y="38"/>
                </a:cxn>
              </a:cxnLst>
              <a:rect l="0" t="0" r="r" b="b"/>
              <a:pathLst>
                <a:path w="32" h="38">
                  <a:moveTo>
                    <a:pt x="2" y="38"/>
                  </a:moveTo>
                  <a:lnTo>
                    <a:pt x="4" y="7"/>
                  </a:lnTo>
                  <a:lnTo>
                    <a:pt x="4" y="6"/>
                  </a:lnTo>
                  <a:lnTo>
                    <a:pt x="4" y="5"/>
                  </a:lnTo>
                  <a:lnTo>
                    <a:pt x="4" y="3"/>
                  </a:lnTo>
                  <a:lnTo>
                    <a:pt x="3" y="2"/>
                  </a:lnTo>
                  <a:lnTo>
                    <a:pt x="3" y="2"/>
                  </a:lnTo>
                  <a:lnTo>
                    <a:pt x="0" y="2"/>
                  </a:lnTo>
                  <a:lnTo>
                    <a:pt x="0" y="2"/>
                  </a:lnTo>
                  <a:lnTo>
                    <a:pt x="0" y="0"/>
                  </a:lnTo>
                  <a:lnTo>
                    <a:pt x="14" y="0"/>
                  </a:lnTo>
                  <a:lnTo>
                    <a:pt x="14" y="2"/>
                  </a:lnTo>
                  <a:lnTo>
                    <a:pt x="13" y="2"/>
                  </a:lnTo>
                  <a:lnTo>
                    <a:pt x="11" y="2"/>
                  </a:lnTo>
                  <a:lnTo>
                    <a:pt x="10" y="3"/>
                  </a:lnTo>
                  <a:lnTo>
                    <a:pt x="10" y="3"/>
                  </a:lnTo>
                  <a:lnTo>
                    <a:pt x="10" y="5"/>
                  </a:lnTo>
                  <a:lnTo>
                    <a:pt x="9" y="7"/>
                  </a:lnTo>
                  <a:lnTo>
                    <a:pt x="7" y="30"/>
                  </a:lnTo>
                  <a:lnTo>
                    <a:pt x="21" y="10"/>
                  </a:lnTo>
                  <a:lnTo>
                    <a:pt x="23" y="7"/>
                  </a:lnTo>
                  <a:lnTo>
                    <a:pt x="24" y="5"/>
                  </a:lnTo>
                  <a:lnTo>
                    <a:pt x="24" y="5"/>
                  </a:lnTo>
                  <a:lnTo>
                    <a:pt x="24" y="3"/>
                  </a:lnTo>
                  <a:lnTo>
                    <a:pt x="24" y="3"/>
                  </a:lnTo>
                  <a:lnTo>
                    <a:pt x="24" y="2"/>
                  </a:lnTo>
                  <a:lnTo>
                    <a:pt x="23" y="2"/>
                  </a:lnTo>
                  <a:lnTo>
                    <a:pt x="21" y="2"/>
                  </a:lnTo>
                  <a:lnTo>
                    <a:pt x="23" y="0"/>
                  </a:lnTo>
                  <a:lnTo>
                    <a:pt x="32" y="0"/>
                  </a:lnTo>
                  <a:lnTo>
                    <a:pt x="32" y="2"/>
                  </a:lnTo>
                  <a:lnTo>
                    <a:pt x="31" y="2"/>
                  </a:lnTo>
                  <a:lnTo>
                    <a:pt x="31" y="2"/>
                  </a:lnTo>
                  <a:lnTo>
                    <a:pt x="30" y="3"/>
                  </a:lnTo>
                  <a:lnTo>
                    <a:pt x="28" y="5"/>
                  </a:lnTo>
                  <a:lnTo>
                    <a:pt x="25" y="6"/>
                  </a:lnTo>
                  <a:lnTo>
                    <a:pt x="23" y="10"/>
                  </a:lnTo>
                  <a:lnTo>
                    <a:pt x="3" y="38"/>
                  </a:lnTo>
                  <a:lnTo>
                    <a:pt x="2" y="3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91" name="Freeform 87"/>
            <p:cNvSpPr>
              <a:spLocks noEditPoints="1"/>
            </p:cNvSpPr>
            <p:nvPr/>
          </p:nvSpPr>
          <p:spPr bwMode="auto">
            <a:xfrm>
              <a:off x="2597" y="2307"/>
              <a:ext cx="21" cy="25"/>
            </a:xfrm>
            <a:custGeom>
              <a:avLst/>
              <a:gdLst/>
              <a:ahLst/>
              <a:cxnLst>
                <a:cxn ang="0">
                  <a:pos x="4" y="14"/>
                </a:cxn>
                <a:cxn ang="0">
                  <a:pos x="4" y="15"/>
                </a:cxn>
                <a:cxn ang="0">
                  <a:pos x="4" y="17"/>
                </a:cxn>
                <a:cxn ang="0">
                  <a:pos x="4" y="18"/>
                </a:cxn>
                <a:cxn ang="0">
                  <a:pos x="5" y="20"/>
                </a:cxn>
                <a:cxn ang="0">
                  <a:pos x="8" y="21"/>
                </a:cxn>
                <a:cxn ang="0">
                  <a:pos x="9" y="22"/>
                </a:cxn>
                <a:cxn ang="0">
                  <a:pos x="11" y="21"/>
                </a:cxn>
                <a:cxn ang="0">
                  <a:pos x="14" y="21"/>
                </a:cxn>
                <a:cxn ang="0">
                  <a:pos x="15" y="20"/>
                </a:cxn>
                <a:cxn ang="0">
                  <a:pos x="18" y="18"/>
                </a:cxn>
                <a:cxn ang="0">
                  <a:pos x="19" y="18"/>
                </a:cxn>
                <a:cxn ang="0">
                  <a:pos x="15" y="22"/>
                </a:cxn>
                <a:cxn ang="0">
                  <a:pos x="11" y="25"/>
                </a:cxn>
                <a:cxn ang="0">
                  <a:pos x="7" y="25"/>
                </a:cxn>
                <a:cxn ang="0">
                  <a:pos x="4" y="25"/>
                </a:cxn>
                <a:cxn ang="0">
                  <a:pos x="1" y="22"/>
                </a:cxn>
                <a:cxn ang="0">
                  <a:pos x="0" y="20"/>
                </a:cxn>
                <a:cxn ang="0">
                  <a:pos x="0" y="17"/>
                </a:cxn>
                <a:cxn ang="0">
                  <a:pos x="0" y="13"/>
                </a:cxn>
                <a:cxn ang="0">
                  <a:pos x="1" y="8"/>
                </a:cxn>
                <a:cxn ang="0">
                  <a:pos x="4" y="4"/>
                </a:cxn>
                <a:cxn ang="0">
                  <a:pos x="8" y="1"/>
                </a:cxn>
                <a:cxn ang="0">
                  <a:pos x="11" y="0"/>
                </a:cxn>
                <a:cxn ang="0">
                  <a:pos x="15" y="0"/>
                </a:cxn>
                <a:cxn ang="0">
                  <a:pos x="18" y="0"/>
                </a:cxn>
                <a:cxn ang="0">
                  <a:pos x="19" y="1"/>
                </a:cxn>
                <a:cxn ang="0">
                  <a:pos x="21" y="1"/>
                </a:cxn>
                <a:cxn ang="0">
                  <a:pos x="21" y="4"/>
                </a:cxn>
                <a:cxn ang="0">
                  <a:pos x="21" y="6"/>
                </a:cxn>
                <a:cxn ang="0">
                  <a:pos x="19" y="8"/>
                </a:cxn>
                <a:cxn ang="0">
                  <a:pos x="16" y="10"/>
                </a:cxn>
                <a:cxn ang="0">
                  <a:pos x="12" y="13"/>
                </a:cxn>
                <a:cxn ang="0">
                  <a:pos x="9" y="14"/>
                </a:cxn>
                <a:cxn ang="0">
                  <a:pos x="4" y="14"/>
                </a:cxn>
                <a:cxn ang="0">
                  <a:pos x="4" y="13"/>
                </a:cxn>
                <a:cxn ang="0">
                  <a:pos x="8" y="13"/>
                </a:cxn>
                <a:cxn ang="0">
                  <a:pos x="11" y="11"/>
                </a:cxn>
                <a:cxn ang="0">
                  <a:pos x="14" y="10"/>
                </a:cxn>
                <a:cxn ang="0">
                  <a:pos x="15" y="7"/>
                </a:cxn>
                <a:cxn ang="0">
                  <a:pos x="16" y="6"/>
                </a:cxn>
                <a:cxn ang="0">
                  <a:pos x="16" y="3"/>
                </a:cxn>
                <a:cxn ang="0">
                  <a:pos x="16" y="3"/>
                </a:cxn>
                <a:cxn ang="0">
                  <a:pos x="16" y="1"/>
                </a:cxn>
                <a:cxn ang="0">
                  <a:pos x="15" y="1"/>
                </a:cxn>
                <a:cxn ang="0">
                  <a:pos x="14" y="1"/>
                </a:cxn>
                <a:cxn ang="0">
                  <a:pos x="11" y="1"/>
                </a:cxn>
                <a:cxn ang="0">
                  <a:pos x="8" y="4"/>
                </a:cxn>
                <a:cxn ang="0">
                  <a:pos x="7" y="8"/>
                </a:cxn>
                <a:cxn ang="0">
                  <a:pos x="4" y="13"/>
                </a:cxn>
              </a:cxnLst>
              <a:rect l="0" t="0" r="r" b="b"/>
              <a:pathLst>
                <a:path w="21" h="25">
                  <a:moveTo>
                    <a:pt x="4" y="14"/>
                  </a:moveTo>
                  <a:lnTo>
                    <a:pt x="4" y="15"/>
                  </a:lnTo>
                  <a:lnTo>
                    <a:pt x="4" y="17"/>
                  </a:lnTo>
                  <a:lnTo>
                    <a:pt x="4" y="18"/>
                  </a:lnTo>
                  <a:lnTo>
                    <a:pt x="5" y="20"/>
                  </a:lnTo>
                  <a:lnTo>
                    <a:pt x="8" y="21"/>
                  </a:lnTo>
                  <a:lnTo>
                    <a:pt x="9" y="22"/>
                  </a:lnTo>
                  <a:lnTo>
                    <a:pt x="11" y="21"/>
                  </a:lnTo>
                  <a:lnTo>
                    <a:pt x="14" y="21"/>
                  </a:lnTo>
                  <a:lnTo>
                    <a:pt x="15" y="20"/>
                  </a:lnTo>
                  <a:lnTo>
                    <a:pt x="18" y="18"/>
                  </a:lnTo>
                  <a:lnTo>
                    <a:pt x="19" y="18"/>
                  </a:lnTo>
                  <a:lnTo>
                    <a:pt x="15" y="22"/>
                  </a:lnTo>
                  <a:lnTo>
                    <a:pt x="11" y="25"/>
                  </a:lnTo>
                  <a:lnTo>
                    <a:pt x="7" y="25"/>
                  </a:lnTo>
                  <a:lnTo>
                    <a:pt x="4" y="25"/>
                  </a:lnTo>
                  <a:lnTo>
                    <a:pt x="1" y="22"/>
                  </a:lnTo>
                  <a:lnTo>
                    <a:pt x="0" y="20"/>
                  </a:lnTo>
                  <a:lnTo>
                    <a:pt x="0" y="17"/>
                  </a:lnTo>
                  <a:lnTo>
                    <a:pt x="0" y="13"/>
                  </a:lnTo>
                  <a:lnTo>
                    <a:pt x="1" y="8"/>
                  </a:lnTo>
                  <a:lnTo>
                    <a:pt x="4" y="4"/>
                  </a:lnTo>
                  <a:lnTo>
                    <a:pt x="8" y="1"/>
                  </a:lnTo>
                  <a:lnTo>
                    <a:pt x="11" y="0"/>
                  </a:lnTo>
                  <a:lnTo>
                    <a:pt x="15" y="0"/>
                  </a:lnTo>
                  <a:lnTo>
                    <a:pt x="18" y="0"/>
                  </a:lnTo>
                  <a:lnTo>
                    <a:pt x="19" y="1"/>
                  </a:lnTo>
                  <a:lnTo>
                    <a:pt x="21" y="1"/>
                  </a:lnTo>
                  <a:lnTo>
                    <a:pt x="21" y="4"/>
                  </a:lnTo>
                  <a:lnTo>
                    <a:pt x="21" y="6"/>
                  </a:lnTo>
                  <a:lnTo>
                    <a:pt x="19" y="8"/>
                  </a:lnTo>
                  <a:lnTo>
                    <a:pt x="16" y="10"/>
                  </a:lnTo>
                  <a:lnTo>
                    <a:pt x="12" y="13"/>
                  </a:lnTo>
                  <a:lnTo>
                    <a:pt x="9" y="14"/>
                  </a:lnTo>
                  <a:lnTo>
                    <a:pt x="4" y="14"/>
                  </a:lnTo>
                  <a:close/>
                  <a:moveTo>
                    <a:pt x="4" y="13"/>
                  </a:moveTo>
                  <a:lnTo>
                    <a:pt x="8" y="13"/>
                  </a:lnTo>
                  <a:lnTo>
                    <a:pt x="11" y="11"/>
                  </a:lnTo>
                  <a:lnTo>
                    <a:pt x="14" y="10"/>
                  </a:lnTo>
                  <a:lnTo>
                    <a:pt x="15" y="7"/>
                  </a:lnTo>
                  <a:lnTo>
                    <a:pt x="16" y="6"/>
                  </a:lnTo>
                  <a:lnTo>
                    <a:pt x="16" y="3"/>
                  </a:lnTo>
                  <a:lnTo>
                    <a:pt x="16" y="3"/>
                  </a:lnTo>
                  <a:lnTo>
                    <a:pt x="16" y="1"/>
                  </a:lnTo>
                  <a:lnTo>
                    <a:pt x="15" y="1"/>
                  </a:lnTo>
                  <a:lnTo>
                    <a:pt x="14" y="1"/>
                  </a:lnTo>
                  <a:lnTo>
                    <a:pt x="11" y="1"/>
                  </a:lnTo>
                  <a:lnTo>
                    <a:pt x="8" y="4"/>
                  </a:lnTo>
                  <a:lnTo>
                    <a:pt x="7" y="8"/>
                  </a:lnTo>
                  <a:lnTo>
                    <a:pt x="4" y="13"/>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92" name="Freeform 88"/>
            <p:cNvSpPr>
              <a:spLocks/>
            </p:cNvSpPr>
            <p:nvPr/>
          </p:nvSpPr>
          <p:spPr bwMode="auto">
            <a:xfrm>
              <a:off x="2621" y="2307"/>
              <a:ext cx="21" cy="25"/>
            </a:xfrm>
            <a:custGeom>
              <a:avLst/>
              <a:gdLst/>
              <a:ahLst/>
              <a:cxnLst>
                <a:cxn ang="0">
                  <a:pos x="2" y="1"/>
                </a:cxn>
                <a:cxn ang="0">
                  <a:pos x="11" y="0"/>
                </a:cxn>
                <a:cxn ang="0">
                  <a:pos x="7" y="14"/>
                </a:cxn>
                <a:cxn ang="0">
                  <a:pos x="9" y="8"/>
                </a:cxn>
                <a:cxn ang="0">
                  <a:pos x="12" y="4"/>
                </a:cxn>
                <a:cxn ang="0">
                  <a:pos x="15" y="1"/>
                </a:cxn>
                <a:cxn ang="0">
                  <a:pos x="18" y="0"/>
                </a:cxn>
                <a:cxn ang="0">
                  <a:pos x="19" y="0"/>
                </a:cxn>
                <a:cxn ang="0">
                  <a:pos x="19" y="0"/>
                </a:cxn>
                <a:cxn ang="0">
                  <a:pos x="21" y="0"/>
                </a:cxn>
                <a:cxn ang="0">
                  <a:pos x="21" y="1"/>
                </a:cxn>
                <a:cxn ang="0">
                  <a:pos x="21" y="1"/>
                </a:cxn>
                <a:cxn ang="0">
                  <a:pos x="21" y="4"/>
                </a:cxn>
                <a:cxn ang="0">
                  <a:pos x="19" y="6"/>
                </a:cxn>
                <a:cxn ang="0">
                  <a:pos x="19" y="7"/>
                </a:cxn>
                <a:cxn ang="0">
                  <a:pos x="18" y="7"/>
                </a:cxn>
                <a:cxn ang="0">
                  <a:pos x="18" y="7"/>
                </a:cxn>
                <a:cxn ang="0">
                  <a:pos x="16" y="7"/>
                </a:cxn>
                <a:cxn ang="0">
                  <a:pos x="16" y="6"/>
                </a:cxn>
                <a:cxn ang="0">
                  <a:pos x="16" y="6"/>
                </a:cxn>
                <a:cxn ang="0">
                  <a:pos x="16" y="4"/>
                </a:cxn>
                <a:cxn ang="0">
                  <a:pos x="16" y="4"/>
                </a:cxn>
                <a:cxn ang="0">
                  <a:pos x="16" y="4"/>
                </a:cxn>
                <a:cxn ang="0">
                  <a:pos x="16" y="4"/>
                </a:cxn>
                <a:cxn ang="0">
                  <a:pos x="15" y="4"/>
                </a:cxn>
                <a:cxn ang="0">
                  <a:pos x="15" y="4"/>
                </a:cxn>
                <a:cxn ang="0">
                  <a:pos x="14" y="6"/>
                </a:cxn>
                <a:cxn ang="0">
                  <a:pos x="12" y="7"/>
                </a:cxn>
                <a:cxn ang="0">
                  <a:pos x="11" y="10"/>
                </a:cxn>
                <a:cxn ang="0">
                  <a:pos x="8" y="14"/>
                </a:cxn>
                <a:cxn ang="0">
                  <a:pos x="7" y="15"/>
                </a:cxn>
                <a:cxn ang="0">
                  <a:pos x="7" y="17"/>
                </a:cxn>
                <a:cxn ang="0">
                  <a:pos x="5" y="20"/>
                </a:cxn>
                <a:cxn ang="0">
                  <a:pos x="5" y="21"/>
                </a:cxn>
                <a:cxn ang="0">
                  <a:pos x="4" y="25"/>
                </a:cxn>
                <a:cxn ang="0">
                  <a:pos x="0" y="25"/>
                </a:cxn>
                <a:cxn ang="0">
                  <a:pos x="5" y="7"/>
                </a:cxn>
                <a:cxn ang="0">
                  <a:pos x="5" y="4"/>
                </a:cxn>
                <a:cxn ang="0">
                  <a:pos x="5" y="3"/>
                </a:cxn>
                <a:cxn ang="0">
                  <a:pos x="5" y="3"/>
                </a:cxn>
                <a:cxn ang="0">
                  <a:pos x="5" y="3"/>
                </a:cxn>
                <a:cxn ang="0">
                  <a:pos x="5" y="1"/>
                </a:cxn>
                <a:cxn ang="0">
                  <a:pos x="4" y="1"/>
                </a:cxn>
                <a:cxn ang="0">
                  <a:pos x="2" y="1"/>
                </a:cxn>
                <a:cxn ang="0">
                  <a:pos x="1" y="1"/>
                </a:cxn>
                <a:cxn ang="0">
                  <a:pos x="2" y="1"/>
                </a:cxn>
              </a:cxnLst>
              <a:rect l="0" t="0" r="r" b="b"/>
              <a:pathLst>
                <a:path w="21" h="25">
                  <a:moveTo>
                    <a:pt x="2" y="1"/>
                  </a:moveTo>
                  <a:lnTo>
                    <a:pt x="11" y="0"/>
                  </a:lnTo>
                  <a:lnTo>
                    <a:pt x="7" y="14"/>
                  </a:lnTo>
                  <a:lnTo>
                    <a:pt x="9" y="8"/>
                  </a:lnTo>
                  <a:lnTo>
                    <a:pt x="12" y="4"/>
                  </a:lnTo>
                  <a:lnTo>
                    <a:pt x="15" y="1"/>
                  </a:lnTo>
                  <a:lnTo>
                    <a:pt x="18" y="0"/>
                  </a:lnTo>
                  <a:lnTo>
                    <a:pt x="19" y="0"/>
                  </a:lnTo>
                  <a:lnTo>
                    <a:pt x="19" y="0"/>
                  </a:lnTo>
                  <a:lnTo>
                    <a:pt x="21" y="0"/>
                  </a:lnTo>
                  <a:lnTo>
                    <a:pt x="21" y="1"/>
                  </a:lnTo>
                  <a:lnTo>
                    <a:pt x="21" y="1"/>
                  </a:lnTo>
                  <a:lnTo>
                    <a:pt x="21" y="4"/>
                  </a:lnTo>
                  <a:lnTo>
                    <a:pt x="19" y="6"/>
                  </a:lnTo>
                  <a:lnTo>
                    <a:pt x="19" y="7"/>
                  </a:lnTo>
                  <a:lnTo>
                    <a:pt x="18" y="7"/>
                  </a:lnTo>
                  <a:lnTo>
                    <a:pt x="18" y="7"/>
                  </a:lnTo>
                  <a:lnTo>
                    <a:pt x="16" y="7"/>
                  </a:lnTo>
                  <a:lnTo>
                    <a:pt x="16" y="6"/>
                  </a:lnTo>
                  <a:lnTo>
                    <a:pt x="16" y="6"/>
                  </a:lnTo>
                  <a:lnTo>
                    <a:pt x="16" y="4"/>
                  </a:lnTo>
                  <a:lnTo>
                    <a:pt x="16" y="4"/>
                  </a:lnTo>
                  <a:lnTo>
                    <a:pt x="16" y="4"/>
                  </a:lnTo>
                  <a:lnTo>
                    <a:pt x="16" y="4"/>
                  </a:lnTo>
                  <a:lnTo>
                    <a:pt x="15" y="4"/>
                  </a:lnTo>
                  <a:lnTo>
                    <a:pt x="15" y="4"/>
                  </a:lnTo>
                  <a:lnTo>
                    <a:pt x="14" y="6"/>
                  </a:lnTo>
                  <a:lnTo>
                    <a:pt x="12" y="7"/>
                  </a:lnTo>
                  <a:lnTo>
                    <a:pt x="11" y="10"/>
                  </a:lnTo>
                  <a:lnTo>
                    <a:pt x="8" y="14"/>
                  </a:lnTo>
                  <a:lnTo>
                    <a:pt x="7" y="15"/>
                  </a:lnTo>
                  <a:lnTo>
                    <a:pt x="7" y="17"/>
                  </a:lnTo>
                  <a:lnTo>
                    <a:pt x="5" y="20"/>
                  </a:lnTo>
                  <a:lnTo>
                    <a:pt x="5" y="21"/>
                  </a:lnTo>
                  <a:lnTo>
                    <a:pt x="4" y="25"/>
                  </a:lnTo>
                  <a:lnTo>
                    <a:pt x="0" y="25"/>
                  </a:lnTo>
                  <a:lnTo>
                    <a:pt x="5" y="7"/>
                  </a:lnTo>
                  <a:lnTo>
                    <a:pt x="5" y="4"/>
                  </a:lnTo>
                  <a:lnTo>
                    <a:pt x="5" y="3"/>
                  </a:lnTo>
                  <a:lnTo>
                    <a:pt x="5" y="3"/>
                  </a:lnTo>
                  <a:lnTo>
                    <a:pt x="5" y="3"/>
                  </a:lnTo>
                  <a:lnTo>
                    <a:pt x="5" y="1"/>
                  </a:lnTo>
                  <a:lnTo>
                    <a:pt x="4" y="1"/>
                  </a:lnTo>
                  <a:lnTo>
                    <a:pt x="2" y="1"/>
                  </a:lnTo>
                  <a:lnTo>
                    <a:pt x="1" y="1"/>
                  </a:lnTo>
                  <a:lnTo>
                    <a:pt x="2" y="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93" name="Freeform 89"/>
            <p:cNvSpPr>
              <a:spLocks noEditPoints="1"/>
            </p:cNvSpPr>
            <p:nvPr/>
          </p:nvSpPr>
          <p:spPr bwMode="auto">
            <a:xfrm>
              <a:off x="2643" y="2293"/>
              <a:ext cx="24" cy="39"/>
            </a:xfrm>
            <a:custGeom>
              <a:avLst/>
              <a:gdLst/>
              <a:ahLst/>
              <a:cxnLst>
                <a:cxn ang="0">
                  <a:pos x="15" y="0"/>
                </a:cxn>
                <a:cxn ang="0">
                  <a:pos x="10" y="20"/>
                </a:cxn>
                <a:cxn ang="0">
                  <a:pos x="11" y="17"/>
                </a:cxn>
                <a:cxn ang="0">
                  <a:pos x="14" y="15"/>
                </a:cxn>
                <a:cxn ang="0">
                  <a:pos x="15" y="14"/>
                </a:cxn>
                <a:cxn ang="0">
                  <a:pos x="18" y="14"/>
                </a:cxn>
                <a:cxn ang="0">
                  <a:pos x="21" y="14"/>
                </a:cxn>
                <a:cxn ang="0">
                  <a:pos x="22" y="15"/>
                </a:cxn>
                <a:cxn ang="0">
                  <a:pos x="24" y="18"/>
                </a:cxn>
                <a:cxn ang="0">
                  <a:pos x="24" y="21"/>
                </a:cxn>
                <a:cxn ang="0">
                  <a:pos x="24" y="25"/>
                </a:cxn>
                <a:cxn ang="0">
                  <a:pos x="22" y="29"/>
                </a:cxn>
                <a:cxn ang="0">
                  <a:pos x="20" y="34"/>
                </a:cxn>
                <a:cxn ang="0">
                  <a:pos x="15" y="36"/>
                </a:cxn>
                <a:cxn ang="0">
                  <a:pos x="13" y="39"/>
                </a:cxn>
                <a:cxn ang="0">
                  <a:pos x="8" y="39"/>
                </a:cxn>
                <a:cxn ang="0">
                  <a:pos x="4" y="38"/>
                </a:cxn>
                <a:cxn ang="0">
                  <a:pos x="0" y="36"/>
                </a:cxn>
                <a:cxn ang="0">
                  <a:pos x="8" y="7"/>
                </a:cxn>
                <a:cxn ang="0">
                  <a:pos x="10" y="4"/>
                </a:cxn>
                <a:cxn ang="0">
                  <a:pos x="10" y="3"/>
                </a:cxn>
                <a:cxn ang="0">
                  <a:pos x="10" y="3"/>
                </a:cxn>
                <a:cxn ang="0">
                  <a:pos x="10" y="3"/>
                </a:cxn>
                <a:cxn ang="0">
                  <a:pos x="8" y="1"/>
                </a:cxn>
                <a:cxn ang="0">
                  <a:pos x="7" y="1"/>
                </a:cxn>
                <a:cxn ang="0">
                  <a:pos x="7" y="1"/>
                </a:cxn>
                <a:cxn ang="0">
                  <a:pos x="6" y="1"/>
                </a:cxn>
                <a:cxn ang="0">
                  <a:pos x="6" y="1"/>
                </a:cxn>
                <a:cxn ang="0">
                  <a:pos x="15" y="0"/>
                </a:cxn>
                <a:cxn ang="0">
                  <a:pos x="4" y="36"/>
                </a:cxn>
                <a:cxn ang="0">
                  <a:pos x="7" y="38"/>
                </a:cxn>
                <a:cxn ang="0">
                  <a:pos x="8" y="38"/>
                </a:cxn>
                <a:cxn ang="0">
                  <a:pos x="11" y="38"/>
                </a:cxn>
                <a:cxn ang="0">
                  <a:pos x="14" y="36"/>
                </a:cxn>
                <a:cxn ang="0">
                  <a:pos x="15" y="34"/>
                </a:cxn>
                <a:cxn ang="0">
                  <a:pos x="18" y="31"/>
                </a:cxn>
                <a:cxn ang="0">
                  <a:pos x="20" y="27"/>
                </a:cxn>
                <a:cxn ang="0">
                  <a:pos x="20" y="22"/>
                </a:cxn>
                <a:cxn ang="0">
                  <a:pos x="20" y="20"/>
                </a:cxn>
                <a:cxn ang="0">
                  <a:pos x="18" y="18"/>
                </a:cxn>
                <a:cxn ang="0">
                  <a:pos x="17" y="17"/>
                </a:cxn>
                <a:cxn ang="0">
                  <a:pos x="15" y="17"/>
                </a:cxn>
                <a:cxn ang="0">
                  <a:pos x="14" y="18"/>
                </a:cxn>
                <a:cxn ang="0">
                  <a:pos x="11" y="18"/>
                </a:cxn>
                <a:cxn ang="0">
                  <a:pos x="10" y="21"/>
                </a:cxn>
                <a:cxn ang="0">
                  <a:pos x="8" y="24"/>
                </a:cxn>
                <a:cxn ang="0">
                  <a:pos x="4" y="36"/>
                </a:cxn>
              </a:cxnLst>
              <a:rect l="0" t="0" r="r" b="b"/>
              <a:pathLst>
                <a:path w="24" h="39">
                  <a:moveTo>
                    <a:pt x="15" y="0"/>
                  </a:moveTo>
                  <a:lnTo>
                    <a:pt x="10" y="20"/>
                  </a:lnTo>
                  <a:lnTo>
                    <a:pt x="11" y="17"/>
                  </a:lnTo>
                  <a:lnTo>
                    <a:pt x="14" y="15"/>
                  </a:lnTo>
                  <a:lnTo>
                    <a:pt x="15" y="14"/>
                  </a:lnTo>
                  <a:lnTo>
                    <a:pt x="18" y="14"/>
                  </a:lnTo>
                  <a:lnTo>
                    <a:pt x="21" y="14"/>
                  </a:lnTo>
                  <a:lnTo>
                    <a:pt x="22" y="15"/>
                  </a:lnTo>
                  <a:lnTo>
                    <a:pt x="24" y="18"/>
                  </a:lnTo>
                  <a:lnTo>
                    <a:pt x="24" y="21"/>
                  </a:lnTo>
                  <a:lnTo>
                    <a:pt x="24" y="25"/>
                  </a:lnTo>
                  <a:lnTo>
                    <a:pt x="22" y="29"/>
                  </a:lnTo>
                  <a:lnTo>
                    <a:pt x="20" y="34"/>
                  </a:lnTo>
                  <a:lnTo>
                    <a:pt x="15" y="36"/>
                  </a:lnTo>
                  <a:lnTo>
                    <a:pt x="13" y="39"/>
                  </a:lnTo>
                  <a:lnTo>
                    <a:pt x="8" y="39"/>
                  </a:lnTo>
                  <a:lnTo>
                    <a:pt x="4" y="38"/>
                  </a:lnTo>
                  <a:lnTo>
                    <a:pt x="0" y="36"/>
                  </a:lnTo>
                  <a:lnTo>
                    <a:pt x="8" y="7"/>
                  </a:lnTo>
                  <a:lnTo>
                    <a:pt x="10" y="4"/>
                  </a:lnTo>
                  <a:lnTo>
                    <a:pt x="10" y="3"/>
                  </a:lnTo>
                  <a:lnTo>
                    <a:pt x="10" y="3"/>
                  </a:lnTo>
                  <a:lnTo>
                    <a:pt x="10" y="3"/>
                  </a:lnTo>
                  <a:lnTo>
                    <a:pt x="8" y="1"/>
                  </a:lnTo>
                  <a:lnTo>
                    <a:pt x="7" y="1"/>
                  </a:lnTo>
                  <a:lnTo>
                    <a:pt x="7" y="1"/>
                  </a:lnTo>
                  <a:lnTo>
                    <a:pt x="6" y="1"/>
                  </a:lnTo>
                  <a:lnTo>
                    <a:pt x="6" y="1"/>
                  </a:lnTo>
                  <a:lnTo>
                    <a:pt x="15" y="0"/>
                  </a:lnTo>
                  <a:close/>
                  <a:moveTo>
                    <a:pt x="4" y="36"/>
                  </a:moveTo>
                  <a:lnTo>
                    <a:pt x="7" y="38"/>
                  </a:lnTo>
                  <a:lnTo>
                    <a:pt x="8" y="38"/>
                  </a:lnTo>
                  <a:lnTo>
                    <a:pt x="11" y="38"/>
                  </a:lnTo>
                  <a:lnTo>
                    <a:pt x="14" y="36"/>
                  </a:lnTo>
                  <a:lnTo>
                    <a:pt x="15" y="34"/>
                  </a:lnTo>
                  <a:lnTo>
                    <a:pt x="18" y="31"/>
                  </a:lnTo>
                  <a:lnTo>
                    <a:pt x="20" y="27"/>
                  </a:lnTo>
                  <a:lnTo>
                    <a:pt x="20" y="22"/>
                  </a:lnTo>
                  <a:lnTo>
                    <a:pt x="20" y="20"/>
                  </a:lnTo>
                  <a:lnTo>
                    <a:pt x="18" y="18"/>
                  </a:lnTo>
                  <a:lnTo>
                    <a:pt x="17" y="17"/>
                  </a:lnTo>
                  <a:lnTo>
                    <a:pt x="15" y="17"/>
                  </a:lnTo>
                  <a:lnTo>
                    <a:pt x="14" y="18"/>
                  </a:lnTo>
                  <a:lnTo>
                    <a:pt x="11" y="18"/>
                  </a:lnTo>
                  <a:lnTo>
                    <a:pt x="10" y="21"/>
                  </a:lnTo>
                  <a:lnTo>
                    <a:pt x="8" y="24"/>
                  </a:lnTo>
                  <a:lnTo>
                    <a:pt x="4" y="3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794" name="Picture 90"/>
            <p:cNvPicPr>
              <a:picLocks noChangeAspect="1" noChangeArrowheads="1"/>
            </p:cNvPicPr>
            <p:nvPr/>
          </p:nvPicPr>
          <p:blipFill>
            <a:blip r:embed="rId5"/>
            <a:srcRect/>
            <a:stretch>
              <a:fillRect/>
            </a:stretch>
          </p:blipFill>
          <p:spPr bwMode="auto">
            <a:xfrm>
              <a:off x="2684" y="2311"/>
              <a:ext cx="18" cy="18"/>
            </a:xfrm>
            <a:prstGeom prst="rect">
              <a:avLst/>
            </a:prstGeom>
            <a:noFill/>
            <a:ln w="9525">
              <a:noFill/>
              <a:miter lim="800000"/>
              <a:headEnd/>
              <a:tailEnd/>
            </a:ln>
          </p:spPr>
        </p:pic>
        <p:pic>
          <p:nvPicPr>
            <p:cNvPr id="1480795" name="Picture 91"/>
            <p:cNvPicPr>
              <a:picLocks noChangeAspect="1" noChangeArrowheads="1"/>
            </p:cNvPicPr>
            <p:nvPr/>
          </p:nvPicPr>
          <p:blipFill>
            <a:blip r:embed="rId6"/>
            <a:srcRect/>
            <a:stretch>
              <a:fillRect/>
            </a:stretch>
          </p:blipFill>
          <p:spPr bwMode="auto">
            <a:xfrm>
              <a:off x="2684" y="2311"/>
              <a:ext cx="18" cy="18"/>
            </a:xfrm>
            <a:prstGeom prst="rect">
              <a:avLst/>
            </a:prstGeom>
            <a:noFill/>
            <a:ln w="9525">
              <a:noFill/>
              <a:miter lim="800000"/>
              <a:headEnd/>
              <a:tailEnd/>
            </a:ln>
          </p:spPr>
        </p:pic>
        <p:sp>
          <p:nvSpPr>
            <p:cNvPr id="1480796" name="Freeform 92"/>
            <p:cNvSpPr>
              <a:spLocks/>
            </p:cNvSpPr>
            <p:nvPr/>
          </p:nvSpPr>
          <p:spPr bwMode="auto">
            <a:xfrm>
              <a:off x="2717" y="2294"/>
              <a:ext cx="44" cy="38"/>
            </a:xfrm>
            <a:custGeom>
              <a:avLst/>
              <a:gdLst/>
              <a:ahLst/>
              <a:cxnLst>
                <a:cxn ang="0">
                  <a:pos x="17" y="0"/>
                </a:cxn>
                <a:cxn ang="0">
                  <a:pos x="30" y="30"/>
                </a:cxn>
                <a:cxn ang="0">
                  <a:pos x="35" y="7"/>
                </a:cxn>
                <a:cxn ang="0">
                  <a:pos x="37" y="6"/>
                </a:cxn>
                <a:cxn ang="0">
                  <a:pos x="37" y="3"/>
                </a:cxn>
                <a:cxn ang="0">
                  <a:pos x="37" y="3"/>
                </a:cxn>
                <a:cxn ang="0">
                  <a:pos x="35" y="2"/>
                </a:cxn>
                <a:cxn ang="0">
                  <a:pos x="34" y="2"/>
                </a:cxn>
                <a:cxn ang="0">
                  <a:pos x="33" y="2"/>
                </a:cxn>
                <a:cxn ang="0">
                  <a:pos x="33" y="2"/>
                </a:cxn>
                <a:cxn ang="0">
                  <a:pos x="33" y="2"/>
                </a:cxn>
                <a:cxn ang="0">
                  <a:pos x="33" y="0"/>
                </a:cxn>
                <a:cxn ang="0">
                  <a:pos x="44" y="0"/>
                </a:cxn>
                <a:cxn ang="0">
                  <a:pos x="44" y="2"/>
                </a:cxn>
                <a:cxn ang="0">
                  <a:pos x="42" y="2"/>
                </a:cxn>
                <a:cxn ang="0">
                  <a:pos x="41" y="2"/>
                </a:cxn>
                <a:cxn ang="0">
                  <a:pos x="40" y="3"/>
                </a:cxn>
                <a:cxn ang="0">
                  <a:pos x="40" y="3"/>
                </a:cxn>
                <a:cxn ang="0">
                  <a:pos x="38" y="5"/>
                </a:cxn>
                <a:cxn ang="0">
                  <a:pos x="37" y="7"/>
                </a:cxn>
                <a:cxn ang="0">
                  <a:pos x="28" y="38"/>
                </a:cxn>
                <a:cxn ang="0">
                  <a:pos x="28" y="38"/>
                </a:cxn>
                <a:cxn ang="0">
                  <a:pos x="16" y="7"/>
                </a:cxn>
                <a:cxn ang="0">
                  <a:pos x="9" y="30"/>
                </a:cxn>
                <a:cxn ang="0">
                  <a:pos x="9" y="33"/>
                </a:cxn>
                <a:cxn ang="0">
                  <a:pos x="9" y="34"/>
                </a:cxn>
                <a:cxn ang="0">
                  <a:pos x="9" y="35"/>
                </a:cxn>
                <a:cxn ang="0">
                  <a:pos x="9" y="35"/>
                </a:cxn>
                <a:cxn ang="0">
                  <a:pos x="10" y="37"/>
                </a:cxn>
                <a:cxn ang="0">
                  <a:pos x="12" y="37"/>
                </a:cxn>
                <a:cxn ang="0">
                  <a:pos x="12" y="38"/>
                </a:cxn>
                <a:cxn ang="0">
                  <a:pos x="0" y="38"/>
                </a:cxn>
                <a:cxn ang="0">
                  <a:pos x="0" y="37"/>
                </a:cxn>
                <a:cxn ang="0">
                  <a:pos x="2" y="37"/>
                </a:cxn>
                <a:cxn ang="0">
                  <a:pos x="3" y="37"/>
                </a:cxn>
                <a:cxn ang="0">
                  <a:pos x="4" y="35"/>
                </a:cxn>
                <a:cxn ang="0">
                  <a:pos x="4" y="35"/>
                </a:cxn>
                <a:cxn ang="0">
                  <a:pos x="6" y="34"/>
                </a:cxn>
                <a:cxn ang="0">
                  <a:pos x="7" y="31"/>
                </a:cxn>
                <a:cxn ang="0">
                  <a:pos x="14" y="5"/>
                </a:cxn>
                <a:cxn ang="0">
                  <a:pos x="13" y="3"/>
                </a:cxn>
                <a:cxn ang="0">
                  <a:pos x="12" y="2"/>
                </a:cxn>
                <a:cxn ang="0">
                  <a:pos x="10" y="2"/>
                </a:cxn>
                <a:cxn ang="0">
                  <a:pos x="9" y="2"/>
                </a:cxn>
                <a:cxn ang="0">
                  <a:pos x="9" y="0"/>
                </a:cxn>
                <a:cxn ang="0">
                  <a:pos x="17" y="0"/>
                </a:cxn>
              </a:cxnLst>
              <a:rect l="0" t="0" r="r" b="b"/>
              <a:pathLst>
                <a:path w="44" h="38">
                  <a:moveTo>
                    <a:pt x="17" y="0"/>
                  </a:moveTo>
                  <a:lnTo>
                    <a:pt x="30" y="30"/>
                  </a:lnTo>
                  <a:lnTo>
                    <a:pt x="35" y="7"/>
                  </a:lnTo>
                  <a:lnTo>
                    <a:pt x="37" y="6"/>
                  </a:lnTo>
                  <a:lnTo>
                    <a:pt x="37" y="3"/>
                  </a:lnTo>
                  <a:lnTo>
                    <a:pt x="37" y="3"/>
                  </a:lnTo>
                  <a:lnTo>
                    <a:pt x="35" y="2"/>
                  </a:lnTo>
                  <a:lnTo>
                    <a:pt x="34" y="2"/>
                  </a:lnTo>
                  <a:lnTo>
                    <a:pt x="33" y="2"/>
                  </a:lnTo>
                  <a:lnTo>
                    <a:pt x="33" y="2"/>
                  </a:lnTo>
                  <a:lnTo>
                    <a:pt x="33" y="2"/>
                  </a:lnTo>
                  <a:lnTo>
                    <a:pt x="33" y="0"/>
                  </a:lnTo>
                  <a:lnTo>
                    <a:pt x="44" y="0"/>
                  </a:lnTo>
                  <a:lnTo>
                    <a:pt x="44" y="2"/>
                  </a:lnTo>
                  <a:lnTo>
                    <a:pt x="42" y="2"/>
                  </a:lnTo>
                  <a:lnTo>
                    <a:pt x="41" y="2"/>
                  </a:lnTo>
                  <a:lnTo>
                    <a:pt x="40" y="3"/>
                  </a:lnTo>
                  <a:lnTo>
                    <a:pt x="40" y="3"/>
                  </a:lnTo>
                  <a:lnTo>
                    <a:pt x="38" y="5"/>
                  </a:lnTo>
                  <a:lnTo>
                    <a:pt x="37" y="7"/>
                  </a:lnTo>
                  <a:lnTo>
                    <a:pt x="28" y="38"/>
                  </a:lnTo>
                  <a:lnTo>
                    <a:pt x="28" y="38"/>
                  </a:lnTo>
                  <a:lnTo>
                    <a:pt x="16" y="7"/>
                  </a:lnTo>
                  <a:lnTo>
                    <a:pt x="9" y="30"/>
                  </a:lnTo>
                  <a:lnTo>
                    <a:pt x="9" y="33"/>
                  </a:lnTo>
                  <a:lnTo>
                    <a:pt x="9" y="34"/>
                  </a:lnTo>
                  <a:lnTo>
                    <a:pt x="9" y="35"/>
                  </a:lnTo>
                  <a:lnTo>
                    <a:pt x="9" y="35"/>
                  </a:lnTo>
                  <a:lnTo>
                    <a:pt x="10" y="37"/>
                  </a:lnTo>
                  <a:lnTo>
                    <a:pt x="12" y="37"/>
                  </a:lnTo>
                  <a:lnTo>
                    <a:pt x="12" y="38"/>
                  </a:lnTo>
                  <a:lnTo>
                    <a:pt x="0" y="38"/>
                  </a:lnTo>
                  <a:lnTo>
                    <a:pt x="0" y="37"/>
                  </a:lnTo>
                  <a:lnTo>
                    <a:pt x="2" y="37"/>
                  </a:lnTo>
                  <a:lnTo>
                    <a:pt x="3" y="37"/>
                  </a:lnTo>
                  <a:lnTo>
                    <a:pt x="4" y="35"/>
                  </a:lnTo>
                  <a:lnTo>
                    <a:pt x="4" y="35"/>
                  </a:lnTo>
                  <a:lnTo>
                    <a:pt x="6" y="34"/>
                  </a:lnTo>
                  <a:lnTo>
                    <a:pt x="7" y="31"/>
                  </a:lnTo>
                  <a:lnTo>
                    <a:pt x="14" y="5"/>
                  </a:lnTo>
                  <a:lnTo>
                    <a:pt x="13" y="3"/>
                  </a:lnTo>
                  <a:lnTo>
                    <a:pt x="12" y="2"/>
                  </a:lnTo>
                  <a:lnTo>
                    <a:pt x="10" y="2"/>
                  </a:lnTo>
                  <a:lnTo>
                    <a:pt x="9" y="2"/>
                  </a:lnTo>
                  <a:lnTo>
                    <a:pt x="9"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97" name="Freeform 93"/>
            <p:cNvSpPr>
              <a:spLocks noEditPoints="1"/>
            </p:cNvSpPr>
            <p:nvPr/>
          </p:nvSpPr>
          <p:spPr bwMode="auto">
            <a:xfrm>
              <a:off x="2757" y="2294"/>
              <a:ext cx="33" cy="38"/>
            </a:xfrm>
            <a:custGeom>
              <a:avLst/>
              <a:gdLst/>
              <a:ahLst/>
              <a:cxnLst>
                <a:cxn ang="0">
                  <a:pos x="9" y="0"/>
                </a:cxn>
                <a:cxn ang="0">
                  <a:pos x="22" y="0"/>
                </a:cxn>
                <a:cxn ang="0">
                  <a:pos x="28" y="0"/>
                </a:cxn>
                <a:cxn ang="0">
                  <a:pos x="30" y="3"/>
                </a:cxn>
                <a:cxn ang="0">
                  <a:pos x="33" y="6"/>
                </a:cxn>
                <a:cxn ang="0">
                  <a:pos x="33" y="9"/>
                </a:cxn>
                <a:cxn ang="0">
                  <a:pos x="33" y="12"/>
                </a:cxn>
                <a:cxn ang="0">
                  <a:pos x="32" y="14"/>
                </a:cxn>
                <a:cxn ang="0">
                  <a:pos x="29" y="16"/>
                </a:cxn>
                <a:cxn ang="0">
                  <a:pos x="26" y="19"/>
                </a:cxn>
                <a:cxn ang="0">
                  <a:pos x="23" y="19"/>
                </a:cxn>
                <a:cxn ang="0">
                  <a:pos x="19" y="20"/>
                </a:cxn>
                <a:cxn ang="0">
                  <a:pos x="16" y="20"/>
                </a:cxn>
                <a:cxn ang="0">
                  <a:pos x="14" y="20"/>
                </a:cxn>
                <a:cxn ang="0">
                  <a:pos x="11" y="30"/>
                </a:cxn>
                <a:cxn ang="0">
                  <a:pos x="9" y="33"/>
                </a:cxn>
                <a:cxn ang="0">
                  <a:pos x="9" y="34"/>
                </a:cxn>
                <a:cxn ang="0">
                  <a:pos x="9" y="35"/>
                </a:cxn>
                <a:cxn ang="0">
                  <a:pos x="11" y="35"/>
                </a:cxn>
                <a:cxn ang="0">
                  <a:pos x="11" y="37"/>
                </a:cxn>
                <a:cxn ang="0">
                  <a:pos x="14" y="37"/>
                </a:cxn>
                <a:cxn ang="0">
                  <a:pos x="14" y="38"/>
                </a:cxn>
                <a:cxn ang="0">
                  <a:pos x="0" y="38"/>
                </a:cxn>
                <a:cxn ang="0">
                  <a:pos x="0" y="37"/>
                </a:cxn>
                <a:cxn ang="0">
                  <a:pos x="2" y="37"/>
                </a:cxn>
                <a:cxn ang="0">
                  <a:pos x="4" y="35"/>
                </a:cxn>
                <a:cxn ang="0">
                  <a:pos x="4" y="34"/>
                </a:cxn>
                <a:cxn ang="0">
                  <a:pos x="5" y="30"/>
                </a:cxn>
                <a:cxn ang="0">
                  <a:pos x="12" y="9"/>
                </a:cxn>
                <a:cxn ang="0">
                  <a:pos x="12" y="6"/>
                </a:cxn>
                <a:cxn ang="0">
                  <a:pos x="12" y="3"/>
                </a:cxn>
                <a:cxn ang="0">
                  <a:pos x="12" y="3"/>
                </a:cxn>
                <a:cxn ang="0">
                  <a:pos x="12" y="2"/>
                </a:cxn>
                <a:cxn ang="0">
                  <a:pos x="11" y="2"/>
                </a:cxn>
                <a:cxn ang="0">
                  <a:pos x="8" y="2"/>
                </a:cxn>
                <a:cxn ang="0">
                  <a:pos x="9" y="0"/>
                </a:cxn>
                <a:cxn ang="0">
                  <a:pos x="14" y="19"/>
                </a:cxn>
                <a:cxn ang="0">
                  <a:pos x="16" y="19"/>
                </a:cxn>
                <a:cxn ang="0">
                  <a:pos x="18" y="19"/>
                </a:cxn>
                <a:cxn ang="0">
                  <a:pos x="21" y="19"/>
                </a:cxn>
                <a:cxn ang="0">
                  <a:pos x="23" y="17"/>
                </a:cxn>
                <a:cxn ang="0">
                  <a:pos x="25" y="16"/>
                </a:cxn>
                <a:cxn ang="0">
                  <a:pos x="26" y="13"/>
                </a:cxn>
                <a:cxn ang="0">
                  <a:pos x="28" y="10"/>
                </a:cxn>
                <a:cxn ang="0">
                  <a:pos x="28" y="9"/>
                </a:cxn>
                <a:cxn ang="0">
                  <a:pos x="28" y="6"/>
                </a:cxn>
                <a:cxn ang="0">
                  <a:pos x="26" y="3"/>
                </a:cxn>
                <a:cxn ang="0">
                  <a:pos x="25" y="3"/>
                </a:cxn>
                <a:cxn ang="0">
                  <a:pos x="22" y="2"/>
                </a:cxn>
                <a:cxn ang="0">
                  <a:pos x="21" y="2"/>
                </a:cxn>
                <a:cxn ang="0">
                  <a:pos x="18" y="3"/>
                </a:cxn>
                <a:cxn ang="0">
                  <a:pos x="14" y="19"/>
                </a:cxn>
              </a:cxnLst>
              <a:rect l="0" t="0" r="r" b="b"/>
              <a:pathLst>
                <a:path w="33" h="38">
                  <a:moveTo>
                    <a:pt x="9" y="0"/>
                  </a:moveTo>
                  <a:lnTo>
                    <a:pt x="22" y="0"/>
                  </a:lnTo>
                  <a:lnTo>
                    <a:pt x="28" y="0"/>
                  </a:lnTo>
                  <a:lnTo>
                    <a:pt x="30" y="3"/>
                  </a:lnTo>
                  <a:lnTo>
                    <a:pt x="33" y="6"/>
                  </a:lnTo>
                  <a:lnTo>
                    <a:pt x="33" y="9"/>
                  </a:lnTo>
                  <a:lnTo>
                    <a:pt x="33" y="12"/>
                  </a:lnTo>
                  <a:lnTo>
                    <a:pt x="32" y="14"/>
                  </a:lnTo>
                  <a:lnTo>
                    <a:pt x="29" y="16"/>
                  </a:lnTo>
                  <a:lnTo>
                    <a:pt x="26" y="19"/>
                  </a:lnTo>
                  <a:lnTo>
                    <a:pt x="23" y="19"/>
                  </a:lnTo>
                  <a:lnTo>
                    <a:pt x="19" y="20"/>
                  </a:lnTo>
                  <a:lnTo>
                    <a:pt x="16" y="20"/>
                  </a:lnTo>
                  <a:lnTo>
                    <a:pt x="14" y="20"/>
                  </a:lnTo>
                  <a:lnTo>
                    <a:pt x="11" y="30"/>
                  </a:lnTo>
                  <a:lnTo>
                    <a:pt x="9" y="33"/>
                  </a:lnTo>
                  <a:lnTo>
                    <a:pt x="9" y="34"/>
                  </a:lnTo>
                  <a:lnTo>
                    <a:pt x="9" y="35"/>
                  </a:lnTo>
                  <a:lnTo>
                    <a:pt x="11" y="35"/>
                  </a:lnTo>
                  <a:lnTo>
                    <a:pt x="11" y="37"/>
                  </a:lnTo>
                  <a:lnTo>
                    <a:pt x="14" y="37"/>
                  </a:lnTo>
                  <a:lnTo>
                    <a:pt x="14" y="38"/>
                  </a:lnTo>
                  <a:lnTo>
                    <a:pt x="0" y="38"/>
                  </a:lnTo>
                  <a:lnTo>
                    <a:pt x="0" y="37"/>
                  </a:lnTo>
                  <a:lnTo>
                    <a:pt x="2" y="37"/>
                  </a:lnTo>
                  <a:lnTo>
                    <a:pt x="4" y="35"/>
                  </a:lnTo>
                  <a:lnTo>
                    <a:pt x="4" y="34"/>
                  </a:lnTo>
                  <a:lnTo>
                    <a:pt x="5" y="30"/>
                  </a:lnTo>
                  <a:lnTo>
                    <a:pt x="12" y="9"/>
                  </a:lnTo>
                  <a:lnTo>
                    <a:pt x="12" y="6"/>
                  </a:lnTo>
                  <a:lnTo>
                    <a:pt x="12" y="3"/>
                  </a:lnTo>
                  <a:lnTo>
                    <a:pt x="12" y="3"/>
                  </a:lnTo>
                  <a:lnTo>
                    <a:pt x="12" y="2"/>
                  </a:lnTo>
                  <a:lnTo>
                    <a:pt x="11" y="2"/>
                  </a:lnTo>
                  <a:lnTo>
                    <a:pt x="8" y="2"/>
                  </a:lnTo>
                  <a:lnTo>
                    <a:pt x="9" y="0"/>
                  </a:lnTo>
                  <a:close/>
                  <a:moveTo>
                    <a:pt x="14" y="19"/>
                  </a:moveTo>
                  <a:lnTo>
                    <a:pt x="16" y="19"/>
                  </a:lnTo>
                  <a:lnTo>
                    <a:pt x="18" y="19"/>
                  </a:lnTo>
                  <a:lnTo>
                    <a:pt x="21" y="19"/>
                  </a:lnTo>
                  <a:lnTo>
                    <a:pt x="23" y="17"/>
                  </a:lnTo>
                  <a:lnTo>
                    <a:pt x="25" y="16"/>
                  </a:lnTo>
                  <a:lnTo>
                    <a:pt x="26" y="13"/>
                  </a:lnTo>
                  <a:lnTo>
                    <a:pt x="28" y="10"/>
                  </a:lnTo>
                  <a:lnTo>
                    <a:pt x="28" y="9"/>
                  </a:lnTo>
                  <a:lnTo>
                    <a:pt x="28" y="6"/>
                  </a:lnTo>
                  <a:lnTo>
                    <a:pt x="26" y="3"/>
                  </a:lnTo>
                  <a:lnTo>
                    <a:pt x="25" y="3"/>
                  </a:lnTo>
                  <a:lnTo>
                    <a:pt x="22" y="2"/>
                  </a:lnTo>
                  <a:lnTo>
                    <a:pt x="21" y="2"/>
                  </a:lnTo>
                  <a:lnTo>
                    <a:pt x="18" y="3"/>
                  </a:lnTo>
                  <a:lnTo>
                    <a:pt x="14" y="1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98" name="Freeform 94"/>
            <p:cNvSpPr>
              <a:spLocks/>
            </p:cNvSpPr>
            <p:nvPr/>
          </p:nvSpPr>
          <p:spPr bwMode="auto">
            <a:xfrm>
              <a:off x="2982" y="2294"/>
              <a:ext cx="13" cy="49"/>
            </a:xfrm>
            <a:custGeom>
              <a:avLst/>
              <a:gdLst/>
              <a:ahLst/>
              <a:cxnLst>
                <a:cxn ang="0">
                  <a:pos x="13" y="49"/>
                </a:cxn>
                <a:cxn ang="0">
                  <a:pos x="0" y="49"/>
                </a:cxn>
                <a:cxn ang="0">
                  <a:pos x="0" y="0"/>
                </a:cxn>
                <a:cxn ang="0">
                  <a:pos x="13" y="0"/>
                </a:cxn>
                <a:cxn ang="0">
                  <a:pos x="13" y="2"/>
                </a:cxn>
                <a:cxn ang="0">
                  <a:pos x="6" y="2"/>
                </a:cxn>
                <a:cxn ang="0">
                  <a:pos x="6" y="47"/>
                </a:cxn>
                <a:cxn ang="0">
                  <a:pos x="13" y="47"/>
                </a:cxn>
                <a:cxn ang="0">
                  <a:pos x="13" y="49"/>
                </a:cxn>
              </a:cxnLst>
              <a:rect l="0" t="0" r="r" b="b"/>
              <a:pathLst>
                <a:path w="13" h="49">
                  <a:moveTo>
                    <a:pt x="13" y="49"/>
                  </a:moveTo>
                  <a:lnTo>
                    <a:pt x="0" y="49"/>
                  </a:lnTo>
                  <a:lnTo>
                    <a:pt x="0" y="0"/>
                  </a:lnTo>
                  <a:lnTo>
                    <a:pt x="13" y="0"/>
                  </a:lnTo>
                  <a:lnTo>
                    <a:pt x="13" y="2"/>
                  </a:lnTo>
                  <a:lnTo>
                    <a:pt x="6" y="2"/>
                  </a:lnTo>
                  <a:lnTo>
                    <a:pt x="6" y="47"/>
                  </a:lnTo>
                  <a:lnTo>
                    <a:pt x="13" y="47"/>
                  </a:lnTo>
                  <a:lnTo>
                    <a:pt x="13" y="4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799" name="Freeform 95"/>
            <p:cNvSpPr>
              <a:spLocks noEditPoints="1"/>
            </p:cNvSpPr>
            <p:nvPr/>
          </p:nvSpPr>
          <p:spPr bwMode="auto">
            <a:xfrm>
              <a:off x="2999" y="2294"/>
              <a:ext cx="24" cy="38"/>
            </a:xfrm>
            <a:custGeom>
              <a:avLst/>
              <a:gdLst/>
              <a:ahLst/>
              <a:cxnLst>
                <a:cxn ang="0">
                  <a:pos x="0" y="20"/>
                </a:cxn>
                <a:cxn ang="0">
                  <a:pos x="0" y="13"/>
                </a:cxn>
                <a:cxn ang="0">
                  <a:pos x="2" y="9"/>
                </a:cxn>
                <a:cxn ang="0">
                  <a:pos x="4" y="5"/>
                </a:cxn>
                <a:cxn ang="0">
                  <a:pos x="7" y="2"/>
                </a:cxn>
                <a:cxn ang="0">
                  <a:pos x="9" y="0"/>
                </a:cxn>
                <a:cxn ang="0">
                  <a:pos x="11" y="0"/>
                </a:cxn>
                <a:cxn ang="0">
                  <a:pos x="16" y="0"/>
                </a:cxn>
                <a:cxn ang="0">
                  <a:pos x="20" y="5"/>
                </a:cxn>
                <a:cxn ang="0">
                  <a:pos x="21" y="9"/>
                </a:cxn>
                <a:cxn ang="0">
                  <a:pos x="23" y="13"/>
                </a:cxn>
                <a:cxn ang="0">
                  <a:pos x="24" y="19"/>
                </a:cxn>
                <a:cxn ang="0">
                  <a:pos x="23" y="24"/>
                </a:cxn>
                <a:cxn ang="0">
                  <a:pos x="21" y="30"/>
                </a:cxn>
                <a:cxn ang="0">
                  <a:pos x="20" y="34"/>
                </a:cxn>
                <a:cxn ang="0">
                  <a:pos x="17" y="37"/>
                </a:cxn>
                <a:cxn ang="0">
                  <a:pos x="14" y="38"/>
                </a:cxn>
                <a:cxn ang="0">
                  <a:pos x="11" y="38"/>
                </a:cxn>
                <a:cxn ang="0">
                  <a:pos x="9" y="38"/>
                </a:cxn>
                <a:cxn ang="0">
                  <a:pos x="6" y="35"/>
                </a:cxn>
                <a:cxn ang="0">
                  <a:pos x="3" y="33"/>
                </a:cxn>
                <a:cxn ang="0">
                  <a:pos x="0" y="26"/>
                </a:cxn>
                <a:cxn ang="0">
                  <a:pos x="0" y="20"/>
                </a:cxn>
                <a:cxn ang="0">
                  <a:pos x="6" y="20"/>
                </a:cxn>
                <a:cxn ang="0">
                  <a:pos x="6" y="27"/>
                </a:cxn>
                <a:cxn ang="0">
                  <a:pos x="7" y="33"/>
                </a:cxn>
                <a:cxn ang="0">
                  <a:pos x="9" y="35"/>
                </a:cxn>
                <a:cxn ang="0">
                  <a:pos x="11" y="37"/>
                </a:cxn>
                <a:cxn ang="0">
                  <a:pos x="13" y="37"/>
                </a:cxn>
                <a:cxn ang="0">
                  <a:pos x="14" y="35"/>
                </a:cxn>
                <a:cxn ang="0">
                  <a:pos x="16" y="34"/>
                </a:cxn>
                <a:cxn ang="0">
                  <a:pos x="17" y="31"/>
                </a:cxn>
                <a:cxn ang="0">
                  <a:pos x="18" y="26"/>
                </a:cxn>
                <a:cxn ang="0">
                  <a:pos x="18" y="17"/>
                </a:cxn>
                <a:cxn ang="0">
                  <a:pos x="18" y="12"/>
                </a:cxn>
                <a:cxn ang="0">
                  <a:pos x="17" y="7"/>
                </a:cxn>
                <a:cxn ang="0">
                  <a:pos x="16" y="5"/>
                </a:cxn>
                <a:cxn ang="0">
                  <a:pos x="14" y="2"/>
                </a:cxn>
                <a:cxn ang="0">
                  <a:pos x="13" y="2"/>
                </a:cxn>
                <a:cxn ang="0">
                  <a:pos x="11" y="2"/>
                </a:cxn>
                <a:cxn ang="0">
                  <a:pos x="10" y="2"/>
                </a:cxn>
                <a:cxn ang="0">
                  <a:pos x="9" y="3"/>
                </a:cxn>
                <a:cxn ang="0">
                  <a:pos x="7" y="6"/>
                </a:cxn>
                <a:cxn ang="0">
                  <a:pos x="6" y="10"/>
                </a:cxn>
                <a:cxn ang="0">
                  <a:pos x="6" y="16"/>
                </a:cxn>
                <a:cxn ang="0">
                  <a:pos x="6" y="20"/>
                </a:cxn>
              </a:cxnLst>
              <a:rect l="0" t="0" r="r" b="b"/>
              <a:pathLst>
                <a:path w="24" h="38">
                  <a:moveTo>
                    <a:pt x="0" y="20"/>
                  </a:moveTo>
                  <a:lnTo>
                    <a:pt x="0" y="13"/>
                  </a:lnTo>
                  <a:lnTo>
                    <a:pt x="2" y="9"/>
                  </a:lnTo>
                  <a:lnTo>
                    <a:pt x="4" y="5"/>
                  </a:lnTo>
                  <a:lnTo>
                    <a:pt x="7" y="2"/>
                  </a:lnTo>
                  <a:lnTo>
                    <a:pt x="9" y="0"/>
                  </a:lnTo>
                  <a:lnTo>
                    <a:pt x="11" y="0"/>
                  </a:lnTo>
                  <a:lnTo>
                    <a:pt x="16" y="0"/>
                  </a:lnTo>
                  <a:lnTo>
                    <a:pt x="20" y="5"/>
                  </a:lnTo>
                  <a:lnTo>
                    <a:pt x="21" y="9"/>
                  </a:lnTo>
                  <a:lnTo>
                    <a:pt x="23" y="13"/>
                  </a:lnTo>
                  <a:lnTo>
                    <a:pt x="24" y="19"/>
                  </a:lnTo>
                  <a:lnTo>
                    <a:pt x="23" y="24"/>
                  </a:lnTo>
                  <a:lnTo>
                    <a:pt x="21" y="30"/>
                  </a:lnTo>
                  <a:lnTo>
                    <a:pt x="20" y="34"/>
                  </a:lnTo>
                  <a:lnTo>
                    <a:pt x="17" y="37"/>
                  </a:lnTo>
                  <a:lnTo>
                    <a:pt x="14" y="38"/>
                  </a:lnTo>
                  <a:lnTo>
                    <a:pt x="11" y="38"/>
                  </a:lnTo>
                  <a:lnTo>
                    <a:pt x="9" y="38"/>
                  </a:lnTo>
                  <a:lnTo>
                    <a:pt x="6" y="35"/>
                  </a:lnTo>
                  <a:lnTo>
                    <a:pt x="3" y="33"/>
                  </a:lnTo>
                  <a:lnTo>
                    <a:pt x="0" y="26"/>
                  </a:lnTo>
                  <a:lnTo>
                    <a:pt x="0" y="20"/>
                  </a:lnTo>
                  <a:close/>
                  <a:moveTo>
                    <a:pt x="6" y="20"/>
                  </a:moveTo>
                  <a:lnTo>
                    <a:pt x="6" y="27"/>
                  </a:lnTo>
                  <a:lnTo>
                    <a:pt x="7" y="33"/>
                  </a:lnTo>
                  <a:lnTo>
                    <a:pt x="9" y="35"/>
                  </a:lnTo>
                  <a:lnTo>
                    <a:pt x="11" y="37"/>
                  </a:lnTo>
                  <a:lnTo>
                    <a:pt x="13" y="37"/>
                  </a:lnTo>
                  <a:lnTo>
                    <a:pt x="14" y="35"/>
                  </a:lnTo>
                  <a:lnTo>
                    <a:pt x="16" y="34"/>
                  </a:lnTo>
                  <a:lnTo>
                    <a:pt x="17" y="31"/>
                  </a:lnTo>
                  <a:lnTo>
                    <a:pt x="18" y="26"/>
                  </a:lnTo>
                  <a:lnTo>
                    <a:pt x="18" y="17"/>
                  </a:lnTo>
                  <a:lnTo>
                    <a:pt x="18" y="12"/>
                  </a:lnTo>
                  <a:lnTo>
                    <a:pt x="17" y="7"/>
                  </a:lnTo>
                  <a:lnTo>
                    <a:pt x="16" y="5"/>
                  </a:lnTo>
                  <a:lnTo>
                    <a:pt x="14" y="2"/>
                  </a:lnTo>
                  <a:lnTo>
                    <a:pt x="13" y="2"/>
                  </a:lnTo>
                  <a:lnTo>
                    <a:pt x="11" y="2"/>
                  </a:lnTo>
                  <a:lnTo>
                    <a:pt x="10" y="2"/>
                  </a:lnTo>
                  <a:lnTo>
                    <a:pt x="9" y="3"/>
                  </a:lnTo>
                  <a:lnTo>
                    <a:pt x="7" y="6"/>
                  </a:lnTo>
                  <a:lnTo>
                    <a:pt x="6" y="10"/>
                  </a:lnTo>
                  <a:lnTo>
                    <a:pt x="6" y="16"/>
                  </a:lnTo>
                  <a:lnTo>
                    <a:pt x="6" y="2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00" name="Freeform 96"/>
            <p:cNvSpPr>
              <a:spLocks/>
            </p:cNvSpPr>
            <p:nvPr/>
          </p:nvSpPr>
          <p:spPr bwMode="auto">
            <a:xfrm>
              <a:off x="3027" y="2325"/>
              <a:ext cx="9" cy="16"/>
            </a:xfrm>
            <a:custGeom>
              <a:avLst/>
              <a:gdLst/>
              <a:ahLst/>
              <a:cxnLst>
                <a:cxn ang="0">
                  <a:pos x="0" y="16"/>
                </a:cxn>
                <a:cxn ang="0">
                  <a:pos x="0" y="14"/>
                </a:cxn>
                <a:cxn ang="0">
                  <a:pos x="3" y="13"/>
                </a:cxn>
                <a:cxn ang="0">
                  <a:pos x="6" y="11"/>
                </a:cxn>
                <a:cxn ang="0">
                  <a:pos x="7" y="10"/>
                </a:cxn>
                <a:cxn ang="0">
                  <a:pos x="7" y="7"/>
                </a:cxn>
                <a:cxn ang="0">
                  <a:pos x="7" y="7"/>
                </a:cxn>
                <a:cxn ang="0">
                  <a:pos x="7" y="7"/>
                </a:cxn>
                <a:cxn ang="0">
                  <a:pos x="7" y="7"/>
                </a:cxn>
                <a:cxn ang="0">
                  <a:pos x="6" y="6"/>
                </a:cxn>
                <a:cxn ang="0">
                  <a:pos x="6" y="7"/>
                </a:cxn>
                <a:cxn ang="0">
                  <a:pos x="4" y="7"/>
                </a:cxn>
                <a:cxn ang="0">
                  <a:pos x="4" y="7"/>
                </a:cxn>
                <a:cxn ang="0">
                  <a:pos x="4" y="7"/>
                </a:cxn>
                <a:cxn ang="0">
                  <a:pos x="3" y="7"/>
                </a:cxn>
                <a:cxn ang="0">
                  <a:pos x="2" y="6"/>
                </a:cxn>
                <a:cxn ang="0">
                  <a:pos x="0" y="6"/>
                </a:cxn>
                <a:cxn ang="0">
                  <a:pos x="0" y="4"/>
                </a:cxn>
                <a:cxn ang="0">
                  <a:pos x="0" y="3"/>
                </a:cxn>
                <a:cxn ang="0">
                  <a:pos x="2" y="2"/>
                </a:cxn>
                <a:cxn ang="0">
                  <a:pos x="3" y="2"/>
                </a:cxn>
                <a:cxn ang="0">
                  <a:pos x="4" y="0"/>
                </a:cxn>
                <a:cxn ang="0">
                  <a:pos x="6" y="2"/>
                </a:cxn>
                <a:cxn ang="0">
                  <a:pos x="7" y="3"/>
                </a:cxn>
                <a:cxn ang="0">
                  <a:pos x="9" y="4"/>
                </a:cxn>
                <a:cxn ang="0">
                  <a:pos x="9" y="7"/>
                </a:cxn>
                <a:cxn ang="0">
                  <a:pos x="9" y="9"/>
                </a:cxn>
                <a:cxn ang="0">
                  <a:pos x="7" y="11"/>
                </a:cxn>
                <a:cxn ang="0">
                  <a:pos x="4" y="14"/>
                </a:cxn>
                <a:cxn ang="0">
                  <a:pos x="0" y="16"/>
                </a:cxn>
              </a:cxnLst>
              <a:rect l="0" t="0" r="r" b="b"/>
              <a:pathLst>
                <a:path w="9" h="16">
                  <a:moveTo>
                    <a:pt x="0" y="16"/>
                  </a:moveTo>
                  <a:lnTo>
                    <a:pt x="0" y="14"/>
                  </a:lnTo>
                  <a:lnTo>
                    <a:pt x="3" y="13"/>
                  </a:lnTo>
                  <a:lnTo>
                    <a:pt x="6" y="11"/>
                  </a:lnTo>
                  <a:lnTo>
                    <a:pt x="7" y="10"/>
                  </a:lnTo>
                  <a:lnTo>
                    <a:pt x="7" y="7"/>
                  </a:lnTo>
                  <a:lnTo>
                    <a:pt x="7" y="7"/>
                  </a:lnTo>
                  <a:lnTo>
                    <a:pt x="7" y="7"/>
                  </a:lnTo>
                  <a:lnTo>
                    <a:pt x="7" y="7"/>
                  </a:lnTo>
                  <a:lnTo>
                    <a:pt x="6" y="6"/>
                  </a:lnTo>
                  <a:lnTo>
                    <a:pt x="6" y="7"/>
                  </a:lnTo>
                  <a:lnTo>
                    <a:pt x="4" y="7"/>
                  </a:lnTo>
                  <a:lnTo>
                    <a:pt x="4" y="7"/>
                  </a:lnTo>
                  <a:lnTo>
                    <a:pt x="4" y="7"/>
                  </a:lnTo>
                  <a:lnTo>
                    <a:pt x="3" y="7"/>
                  </a:lnTo>
                  <a:lnTo>
                    <a:pt x="2" y="6"/>
                  </a:lnTo>
                  <a:lnTo>
                    <a:pt x="0" y="6"/>
                  </a:lnTo>
                  <a:lnTo>
                    <a:pt x="0" y="4"/>
                  </a:lnTo>
                  <a:lnTo>
                    <a:pt x="0" y="3"/>
                  </a:lnTo>
                  <a:lnTo>
                    <a:pt x="2" y="2"/>
                  </a:lnTo>
                  <a:lnTo>
                    <a:pt x="3" y="2"/>
                  </a:lnTo>
                  <a:lnTo>
                    <a:pt x="4" y="0"/>
                  </a:lnTo>
                  <a:lnTo>
                    <a:pt x="6" y="2"/>
                  </a:lnTo>
                  <a:lnTo>
                    <a:pt x="7" y="3"/>
                  </a:lnTo>
                  <a:lnTo>
                    <a:pt x="9" y="4"/>
                  </a:lnTo>
                  <a:lnTo>
                    <a:pt x="9" y="7"/>
                  </a:lnTo>
                  <a:lnTo>
                    <a:pt x="9" y="9"/>
                  </a:lnTo>
                  <a:lnTo>
                    <a:pt x="7" y="11"/>
                  </a:lnTo>
                  <a:lnTo>
                    <a:pt x="4" y="14"/>
                  </a:lnTo>
                  <a:lnTo>
                    <a:pt x="0" y="1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01" name="Freeform 97"/>
            <p:cNvSpPr>
              <a:spLocks/>
            </p:cNvSpPr>
            <p:nvPr/>
          </p:nvSpPr>
          <p:spPr bwMode="auto">
            <a:xfrm>
              <a:off x="3046" y="2294"/>
              <a:ext cx="14" cy="38"/>
            </a:xfrm>
            <a:custGeom>
              <a:avLst/>
              <a:gdLst/>
              <a:ahLst/>
              <a:cxnLst>
                <a:cxn ang="0">
                  <a:pos x="0" y="3"/>
                </a:cxn>
                <a:cxn ang="0">
                  <a:pos x="8" y="0"/>
                </a:cxn>
                <a:cxn ang="0">
                  <a:pos x="9" y="0"/>
                </a:cxn>
                <a:cxn ang="0">
                  <a:pos x="9" y="31"/>
                </a:cxn>
                <a:cxn ang="0">
                  <a:pos x="9" y="34"/>
                </a:cxn>
                <a:cxn ang="0">
                  <a:pos x="9" y="35"/>
                </a:cxn>
                <a:cxn ang="0">
                  <a:pos x="9" y="35"/>
                </a:cxn>
                <a:cxn ang="0">
                  <a:pos x="11" y="37"/>
                </a:cxn>
                <a:cxn ang="0">
                  <a:pos x="12" y="37"/>
                </a:cxn>
                <a:cxn ang="0">
                  <a:pos x="14" y="37"/>
                </a:cxn>
                <a:cxn ang="0">
                  <a:pos x="14" y="38"/>
                </a:cxn>
                <a:cxn ang="0">
                  <a:pos x="0" y="38"/>
                </a:cxn>
                <a:cxn ang="0">
                  <a:pos x="0" y="37"/>
                </a:cxn>
                <a:cxn ang="0">
                  <a:pos x="2" y="37"/>
                </a:cxn>
                <a:cxn ang="0">
                  <a:pos x="4" y="37"/>
                </a:cxn>
                <a:cxn ang="0">
                  <a:pos x="4" y="37"/>
                </a:cxn>
                <a:cxn ang="0">
                  <a:pos x="4" y="35"/>
                </a:cxn>
                <a:cxn ang="0">
                  <a:pos x="4" y="34"/>
                </a:cxn>
                <a:cxn ang="0">
                  <a:pos x="5" y="31"/>
                </a:cxn>
                <a:cxn ang="0">
                  <a:pos x="5" y="10"/>
                </a:cxn>
                <a:cxn ang="0">
                  <a:pos x="4" y="7"/>
                </a:cxn>
                <a:cxn ang="0">
                  <a:pos x="4" y="5"/>
                </a:cxn>
                <a:cxn ang="0">
                  <a:pos x="4" y="5"/>
                </a:cxn>
                <a:cxn ang="0">
                  <a:pos x="4" y="5"/>
                </a:cxn>
                <a:cxn ang="0">
                  <a:pos x="2" y="3"/>
                </a:cxn>
                <a:cxn ang="0">
                  <a:pos x="2" y="3"/>
                </a:cxn>
                <a:cxn ang="0">
                  <a:pos x="1" y="3"/>
                </a:cxn>
                <a:cxn ang="0">
                  <a:pos x="0" y="5"/>
                </a:cxn>
                <a:cxn ang="0">
                  <a:pos x="0" y="3"/>
                </a:cxn>
              </a:cxnLst>
              <a:rect l="0" t="0" r="r" b="b"/>
              <a:pathLst>
                <a:path w="14" h="38">
                  <a:moveTo>
                    <a:pt x="0" y="3"/>
                  </a:moveTo>
                  <a:lnTo>
                    <a:pt x="8" y="0"/>
                  </a:lnTo>
                  <a:lnTo>
                    <a:pt x="9" y="0"/>
                  </a:lnTo>
                  <a:lnTo>
                    <a:pt x="9" y="31"/>
                  </a:lnTo>
                  <a:lnTo>
                    <a:pt x="9" y="34"/>
                  </a:lnTo>
                  <a:lnTo>
                    <a:pt x="9" y="35"/>
                  </a:lnTo>
                  <a:lnTo>
                    <a:pt x="9" y="35"/>
                  </a:lnTo>
                  <a:lnTo>
                    <a:pt x="11" y="37"/>
                  </a:lnTo>
                  <a:lnTo>
                    <a:pt x="12" y="37"/>
                  </a:lnTo>
                  <a:lnTo>
                    <a:pt x="14" y="37"/>
                  </a:lnTo>
                  <a:lnTo>
                    <a:pt x="14" y="38"/>
                  </a:lnTo>
                  <a:lnTo>
                    <a:pt x="0" y="38"/>
                  </a:lnTo>
                  <a:lnTo>
                    <a:pt x="0" y="37"/>
                  </a:lnTo>
                  <a:lnTo>
                    <a:pt x="2" y="37"/>
                  </a:lnTo>
                  <a:lnTo>
                    <a:pt x="4" y="37"/>
                  </a:lnTo>
                  <a:lnTo>
                    <a:pt x="4" y="37"/>
                  </a:lnTo>
                  <a:lnTo>
                    <a:pt x="4" y="35"/>
                  </a:lnTo>
                  <a:lnTo>
                    <a:pt x="4" y="34"/>
                  </a:lnTo>
                  <a:lnTo>
                    <a:pt x="5" y="31"/>
                  </a:lnTo>
                  <a:lnTo>
                    <a:pt x="5" y="10"/>
                  </a:lnTo>
                  <a:lnTo>
                    <a:pt x="4" y="7"/>
                  </a:lnTo>
                  <a:lnTo>
                    <a:pt x="4" y="5"/>
                  </a:lnTo>
                  <a:lnTo>
                    <a:pt x="4" y="5"/>
                  </a:lnTo>
                  <a:lnTo>
                    <a:pt x="4" y="5"/>
                  </a:lnTo>
                  <a:lnTo>
                    <a:pt x="2" y="3"/>
                  </a:lnTo>
                  <a:lnTo>
                    <a:pt x="2" y="3"/>
                  </a:lnTo>
                  <a:lnTo>
                    <a:pt x="1" y="3"/>
                  </a:lnTo>
                  <a:lnTo>
                    <a:pt x="0" y="5"/>
                  </a:lnTo>
                  <a:lnTo>
                    <a:pt x="0" y="3"/>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02" name="Freeform 98"/>
            <p:cNvSpPr>
              <a:spLocks/>
            </p:cNvSpPr>
            <p:nvPr/>
          </p:nvSpPr>
          <p:spPr bwMode="auto">
            <a:xfrm>
              <a:off x="3068" y="2294"/>
              <a:ext cx="13" cy="49"/>
            </a:xfrm>
            <a:custGeom>
              <a:avLst/>
              <a:gdLst/>
              <a:ahLst/>
              <a:cxnLst>
                <a:cxn ang="0">
                  <a:pos x="0" y="0"/>
                </a:cxn>
                <a:cxn ang="0">
                  <a:pos x="13" y="0"/>
                </a:cxn>
                <a:cxn ang="0">
                  <a:pos x="13" y="49"/>
                </a:cxn>
                <a:cxn ang="0">
                  <a:pos x="0" y="49"/>
                </a:cxn>
                <a:cxn ang="0">
                  <a:pos x="0" y="47"/>
                </a:cxn>
                <a:cxn ang="0">
                  <a:pos x="8" y="47"/>
                </a:cxn>
                <a:cxn ang="0">
                  <a:pos x="8" y="2"/>
                </a:cxn>
                <a:cxn ang="0">
                  <a:pos x="0" y="2"/>
                </a:cxn>
                <a:cxn ang="0">
                  <a:pos x="0" y="0"/>
                </a:cxn>
              </a:cxnLst>
              <a:rect l="0" t="0" r="r" b="b"/>
              <a:pathLst>
                <a:path w="13" h="49">
                  <a:moveTo>
                    <a:pt x="0" y="0"/>
                  </a:moveTo>
                  <a:lnTo>
                    <a:pt x="13" y="0"/>
                  </a:lnTo>
                  <a:lnTo>
                    <a:pt x="13" y="49"/>
                  </a:lnTo>
                  <a:lnTo>
                    <a:pt x="0" y="49"/>
                  </a:lnTo>
                  <a:lnTo>
                    <a:pt x="0" y="47"/>
                  </a:lnTo>
                  <a:lnTo>
                    <a:pt x="8" y="47"/>
                  </a:lnTo>
                  <a:lnTo>
                    <a:pt x="8" y="2"/>
                  </a:lnTo>
                  <a:lnTo>
                    <a:pt x="0" y="2"/>
                  </a:lnTo>
                  <a:lnTo>
                    <a:pt x="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03" name="Freeform 99"/>
            <p:cNvSpPr>
              <a:spLocks/>
            </p:cNvSpPr>
            <p:nvPr/>
          </p:nvSpPr>
          <p:spPr bwMode="auto">
            <a:xfrm>
              <a:off x="3120" y="2294"/>
              <a:ext cx="34" cy="38"/>
            </a:xfrm>
            <a:custGeom>
              <a:avLst/>
              <a:gdLst/>
              <a:ahLst/>
              <a:cxnLst>
                <a:cxn ang="0">
                  <a:pos x="31" y="0"/>
                </a:cxn>
                <a:cxn ang="0">
                  <a:pos x="32" y="13"/>
                </a:cxn>
                <a:cxn ang="0">
                  <a:pos x="31" y="13"/>
                </a:cxn>
                <a:cxn ang="0">
                  <a:pos x="29" y="7"/>
                </a:cxn>
                <a:cxn ang="0">
                  <a:pos x="27" y="5"/>
                </a:cxn>
                <a:cxn ang="0">
                  <a:pos x="24" y="2"/>
                </a:cxn>
                <a:cxn ang="0">
                  <a:pos x="19" y="2"/>
                </a:cxn>
                <a:cxn ang="0">
                  <a:pos x="15" y="2"/>
                </a:cxn>
                <a:cxn ang="0">
                  <a:pos x="12" y="3"/>
                </a:cxn>
                <a:cxn ang="0">
                  <a:pos x="10" y="6"/>
                </a:cxn>
                <a:cxn ang="0">
                  <a:pos x="8" y="9"/>
                </a:cxn>
                <a:cxn ang="0">
                  <a:pos x="7" y="14"/>
                </a:cxn>
                <a:cxn ang="0">
                  <a:pos x="7" y="20"/>
                </a:cxn>
                <a:cxn ang="0">
                  <a:pos x="7" y="24"/>
                </a:cxn>
                <a:cxn ang="0">
                  <a:pos x="8" y="28"/>
                </a:cxn>
                <a:cxn ang="0">
                  <a:pos x="10" y="31"/>
                </a:cxn>
                <a:cxn ang="0">
                  <a:pos x="12" y="34"/>
                </a:cxn>
                <a:cxn ang="0">
                  <a:pos x="17" y="35"/>
                </a:cxn>
                <a:cxn ang="0">
                  <a:pos x="19" y="35"/>
                </a:cxn>
                <a:cxn ang="0">
                  <a:pos x="24" y="35"/>
                </a:cxn>
                <a:cxn ang="0">
                  <a:pos x="27" y="34"/>
                </a:cxn>
                <a:cxn ang="0">
                  <a:pos x="29" y="33"/>
                </a:cxn>
                <a:cxn ang="0">
                  <a:pos x="32" y="28"/>
                </a:cxn>
                <a:cxn ang="0">
                  <a:pos x="34" y="28"/>
                </a:cxn>
                <a:cxn ang="0">
                  <a:pos x="29" y="33"/>
                </a:cxn>
                <a:cxn ang="0">
                  <a:pos x="27" y="35"/>
                </a:cxn>
                <a:cxn ang="0">
                  <a:pos x="22" y="38"/>
                </a:cxn>
                <a:cxn ang="0">
                  <a:pos x="18" y="38"/>
                </a:cxn>
                <a:cxn ang="0">
                  <a:pos x="12" y="38"/>
                </a:cxn>
                <a:cxn ang="0">
                  <a:pos x="8" y="35"/>
                </a:cxn>
                <a:cxn ang="0">
                  <a:pos x="4" y="31"/>
                </a:cxn>
                <a:cxn ang="0">
                  <a:pos x="1" y="26"/>
                </a:cxn>
                <a:cxn ang="0">
                  <a:pos x="0" y="20"/>
                </a:cxn>
                <a:cxn ang="0">
                  <a:pos x="1" y="14"/>
                </a:cxn>
                <a:cxn ang="0">
                  <a:pos x="3" y="9"/>
                </a:cxn>
                <a:cxn ang="0">
                  <a:pos x="5" y="6"/>
                </a:cxn>
                <a:cxn ang="0">
                  <a:pos x="10" y="2"/>
                </a:cxn>
                <a:cxn ang="0">
                  <a:pos x="14" y="0"/>
                </a:cxn>
                <a:cxn ang="0">
                  <a:pos x="19" y="0"/>
                </a:cxn>
                <a:cxn ang="0">
                  <a:pos x="22" y="0"/>
                </a:cxn>
                <a:cxn ang="0">
                  <a:pos x="27" y="2"/>
                </a:cxn>
                <a:cxn ang="0">
                  <a:pos x="28" y="2"/>
                </a:cxn>
                <a:cxn ang="0">
                  <a:pos x="28" y="2"/>
                </a:cxn>
                <a:cxn ang="0">
                  <a:pos x="29" y="2"/>
                </a:cxn>
                <a:cxn ang="0">
                  <a:pos x="29" y="2"/>
                </a:cxn>
                <a:cxn ang="0">
                  <a:pos x="31" y="0"/>
                </a:cxn>
                <a:cxn ang="0">
                  <a:pos x="31" y="0"/>
                </a:cxn>
                <a:cxn ang="0">
                  <a:pos x="31" y="0"/>
                </a:cxn>
              </a:cxnLst>
              <a:rect l="0" t="0" r="r" b="b"/>
              <a:pathLst>
                <a:path w="34" h="38">
                  <a:moveTo>
                    <a:pt x="31" y="0"/>
                  </a:moveTo>
                  <a:lnTo>
                    <a:pt x="32" y="13"/>
                  </a:lnTo>
                  <a:lnTo>
                    <a:pt x="31" y="13"/>
                  </a:lnTo>
                  <a:lnTo>
                    <a:pt x="29" y="7"/>
                  </a:lnTo>
                  <a:lnTo>
                    <a:pt x="27" y="5"/>
                  </a:lnTo>
                  <a:lnTo>
                    <a:pt x="24" y="2"/>
                  </a:lnTo>
                  <a:lnTo>
                    <a:pt x="19" y="2"/>
                  </a:lnTo>
                  <a:lnTo>
                    <a:pt x="15" y="2"/>
                  </a:lnTo>
                  <a:lnTo>
                    <a:pt x="12" y="3"/>
                  </a:lnTo>
                  <a:lnTo>
                    <a:pt x="10" y="6"/>
                  </a:lnTo>
                  <a:lnTo>
                    <a:pt x="8" y="9"/>
                  </a:lnTo>
                  <a:lnTo>
                    <a:pt x="7" y="14"/>
                  </a:lnTo>
                  <a:lnTo>
                    <a:pt x="7" y="20"/>
                  </a:lnTo>
                  <a:lnTo>
                    <a:pt x="7" y="24"/>
                  </a:lnTo>
                  <a:lnTo>
                    <a:pt x="8" y="28"/>
                  </a:lnTo>
                  <a:lnTo>
                    <a:pt x="10" y="31"/>
                  </a:lnTo>
                  <a:lnTo>
                    <a:pt x="12" y="34"/>
                  </a:lnTo>
                  <a:lnTo>
                    <a:pt x="17" y="35"/>
                  </a:lnTo>
                  <a:lnTo>
                    <a:pt x="19" y="35"/>
                  </a:lnTo>
                  <a:lnTo>
                    <a:pt x="24" y="35"/>
                  </a:lnTo>
                  <a:lnTo>
                    <a:pt x="27" y="34"/>
                  </a:lnTo>
                  <a:lnTo>
                    <a:pt x="29" y="33"/>
                  </a:lnTo>
                  <a:lnTo>
                    <a:pt x="32" y="28"/>
                  </a:lnTo>
                  <a:lnTo>
                    <a:pt x="34" y="28"/>
                  </a:lnTo>
                  <a:lnTo>
                    <a:pt x="29" y="33"/>
                  </a:lnTo>
                  <a:lnTo>
                    <a:pt x="27" y="35"/>
                  </a:lnTo>
                  <a:lnTo>
                    <a:pt x="22" y="38"/>
                  </a:lnTo>
                  <a:lnTo>
                    <a:pt x="18" y="38"/>
                  </a:lnTo>
                  <a:lnTo>
                    <a:pt x="12" y="38"/>
                  </a:lnTo>
                  <a:lnTo>
                    <a:pt x="8" y="35"/>
                  </a:lnTo>
                  <a:lnTo>
                    <a:pt x="4" y="31"/>
                  </a:lnTo>
                  <a:lnTo>
                    <a:pt x="1" y="26"/>
                  </a:lnTo>
                  <a:lnTo>
                    <a:pt x="0" y="20"/>
                  </a:lnTo>
                  <a:lnTo>
                    <a:pt x="1" y="14"/>
                  </a:lnTo>
                  <a:lnTo>
                    <a:pt x="3" y="9"/>
                  </a:lnTo>
                  <a:lnTo>
                    <a:pt x="5" y="6"/>
                  </a:lnTo>
                  <a:lnTo>
                    <a:pt x="10" y="2"/>
                  </a:lnTo>
                  <a:lnTo>
                    <a:pt x="14" y="0"/>
                  </a:lnTo>
                  <a:lnTo>
                    <a:pt x="19" y="0"/>
                  </a:lnTo>
                  <a:lnTo>
                    <a:pt x="22" y="0"/>
                  </a:lnTo>
                  <a:lnTo>
                    <a:pt x="27" y="2"/>
                  </a:lnTo>
                  <a:lnTo>
                    <a:pt x="28" y="2"/>
                  </a:lnTo>
                  <a:lnTo>
                    <a:pt x="28" y="2"/>
                  </a:lnTo>
                  <a:lnTo>
                    <a:pt x="29" y="2"/>
                  </a:lnTo>
                  <a:lnTo>
                    <a:pt x="29" y="2"/>
                  </a:lnTo>
                  <a:lnTo>
                    <a:pt x="31" y="0"/>
                  </a:lnTo>
                  <a:lnTo>
                    <a:pt x="31" y="0"/>
                  </a:lnTo>
                  <a:lnTo>
                    <a:pt x="31"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04" name="Freeform 100"/>
            <p:cNvSpPr>
              <a:spLocks noEditPoints="1"/>
            </p:cNvSpPr>
            <p:nvPr/>
          </p:nvSpPr>
          <p:spPr bwMode="auto">
            <a:xfrm>
              <a:off x="3156" y="2306"/>
              <a:ext cx="26" cy="26"/>
            </a:xfrm>
            <a:custGeom>
              <a:avLst/>
              <a:gdLst/>
              <a:ahLst/>
              <a:cxnLst>
                <a:cxn ang="0">
                  <a:pos x="13" y="0"/>
                </a:cxn>
                <a:cxn ang="0">
                  <a:pos x="17" y="1"/>
                </a:cxn>
                <a:cxn ang="0">
                  <a:pos x="20" y="2"/>
                </a:cxn>
                <a:cxn ang="0">
                  <a:pos x="21" y="4"/>
                </a:cxn>
                <a:cxn ang="0">
                  <a:pos x="24" y="8"/>
                </a:cxn>
                <a:cxn ang="0">
                  <a:pos x="26" y="12"/>
                </a:cxn>
                <a:cxn ang="0">
                  <a:pos x="24" y="16"/>
                </a:cxn>
                <a:cxn ang="0">
                  <a:pos x="23" y="19"/>
                </a:cxn>
                <a:cxn ang="0">
                  <a:pos x="21" y="22"/>
                </a:cxn>
                <a:cxn ang="0">
                  <a:pos x="19" y="25"/>
                </a:cxn>
                <a:cxn ang="0">
                  <a:pos x="16" y="26"/>
                </a:cxn>
                <a:cxn ang="0">
                  <a:pos x="13" y="26"/>
                </a:cxn>
                <a:cxn ang="0">
                  <a:pos x="9" y="26"/>
                </a:cxn>
                <a:cxn ang="0">
                  <a:pos x="6" y="25"/>
                </a:cxn>
                <a:cxn ang="0">
                  <a:pos x="3" y="22"/>
                </a:cxn>
                <a:cxn ang="0">
                  <a:pos x="2" y="18"/>
                </a:cxn>
                <a:cxn ang="0">
                  <a:pos x="0" y="14"/>
                </a:cxn>
                <a:cxn ang="0">
                  <a:pos x="2" y="9"/>
                </a:cxn>
                <a:cxn ang="0">
                  <a:pos x="3" y="7"/>
                </a:cxn>
                <a:cxn ang="0">
                  <a:pos x="5" y="4"/>
                </a:cxn>
                <a:cxn ang="0">
                  <a:pos x="7" y="1"/>
                </a:cxn>
                <a:cxn ang="0">
                  <a:pos x="10" y="1"/>
                </a:cxn>
                <a:cxn ang="0">
                  <a:pos x="13" y="0"/>
                </a:cxn>
                <a:cxn ang="0">
                  <a:pos x="12" y="2"/>
                </a:cxn>
                <a:cxn ang="0">
                  <a:pos x="10" y="2"/>
                </a:cxn>
                <a:cxn ang="0">
                  <a:pos x="9" y="2"/>
                </a:cxn>
                <a:cxn ang="0">
                  <a:pos x="7" y="4"/>
                </a:cxn>
                <a:cxn ang="0">
                  <a:pos x="6" y="5"/>
                </a:cxn>
                <a:cxn ang="0">
                  <a:pos x="6" y="8"/>
                </a:cxn>
                <a:cxn ang="0">
                  <a:pos x="6" y="11"/>
                </a:cxn>
                <a:cxn ang="0">
                  <a:pos x="6" y="16"/>
                </a:cxn>
                <a:cxn ang="0">
                  <a:pos x="7" y="21"/>
                </a:cxn>
                <a:cxn ang="0">
                  <a:pos x="10" y="23"/>
                </a:cxn>
                <a:cxn ang="0">
                  <a:pos x="14" y="25"/>
                </a:cxn>
                <a:cxn ang="0">
                  <a:pos x="16" y="23"/>
                </a:cxn>
                <a:cxn ang="0">
                  <a:pos x="19" y="22"/>
                </a:cxn>
                <a:cxn ang="0">
                  <a:pos x="20" y="19"/>
                </a:cxn>
                <a:cxn ang="0">
                  <a:pos x="20" y="15"/>
                </a:cxn>
                <a:cxn ang="0">
                  <a:pos x="20" y="11"/>
                </a:cxn>
                <a:cxn ang="0">
                  <a:pos x="19" y="7"/>
                </a:cxn>
                <a:cxn ang="0">
                  <a:pos x="17" y="4"/>
                </a:cxn>
                <a:cxn ang="0">
                  <a:pos x="14" y="2"/>
                </a:cxn>
                <a:cxn ang="0">
                  <a:pos x="12" y="2"/>
                </a:cxn>
              </a:cxnLst>
              <a:rect l="0" t="0" r="r" b="b"/>
              <a:pathLst>
                <a:path w="26" h="26">
                  <a:moveTo>
                    <a:pt x="13" y="0"/>
                  </a:moveTo>
                  <a:lnTo>
                    <a:pt x="17" y="1"/>
                  </a:lnTo>
                  <a:lnTo>
                    <a:pt x="20" y="2"/>
                  </a:lnTo>
                  <a:lnTo>
                    <a:pt x="21" y="4"/>
                  </a:lnTo>
                  <a:lnTo>
                    <a:pt x="24" y="8"/>
                  </a:lnTo>
                  <a:lnTo>
                    <a:pt x="26" y="12"/>
                  </a:lnTo>
                  <a:lnTo>
                    <a:pt x="24" y="16"/>
                  </a:lnTo>
                  <a:lnTo>
                    <a:pt x="23" y="19"/>
                  </a:lnTo>
                  <a:lnTo>
                    <a:pt x="21" y="22"/>
                  </a:lnTo>
                  <a:lnTo>
                    <a:pt x="19" y="25"/>
                  </a:lnTo>
                  <a:lnTo>
                    <a:pt x="16" y="26"/>
                  </a:lnTo>
                  <a:lnTo>
                    <a:pt x="13" y="26"/>
                  </a:lnTo>
                  <a:lnTo>
                    <a:pt x="9" y="26"/>
                  </a:lnTo>
                  <a:lnTo>
                    <a:pt x="6" y="25"/>
                  </a:lnTo>
                  <a:lnTo>
                    <a:pt x="3" y="22"/>
                  </a:lnTo>
                  <a:lnTo>
                    <a:pt x="2" y="18"/>
                  </a:lnTo>
                  <a:lnTo>
                    <a:pt x="0" y="14"/>
                  </a:lnTo>
                  <a:lnTo>
                    <a:pt x="2" y="9"/>
                  </a:lnTo>
                  <a:lnTo>
                    <a:pt x="3" y="7"/>
                  </a:lnTo>
                  <a:lnTo>
                    <a:pt x="5" y="4"/>
                  </a:lnTo>
                  <a:lnTo>
                    <a:pt x="7" y="1"/>
                  </a:lnTo>
                  <a:lnTo>
                    <a:pt x="10" y="1"/>
                  </a:lnTo>
                  <a:lnTo>
                    <a:pt x="13" y="0"/>
                  </a:lnTo>
                  <a:close/>
                  <a:moveTo>
                    <a:pt x="12" y="2"/>
                  </a:moveTo>
                  <a:lnTo>
                    <a:pt x="10" y="2"/>
                  </a:lnTo>
                  <a:lnTo>
                    <a:pt x="9" y="2"/>
                  </a:lnTo>
                  <a:lnTo>
                    <a:pt x="7" y="4"/>
                  </a:lnTo>
                  <a:lnTo>
                    <a:pt x="6" y="5"/>
                  </a:lnTo>
                  <a:lnTo>
                    <a:pt x="6" y="8"/>
                  </a:lnTo>
                  <a:lnTo>
                    <a:pt x="6" y="11"/>
                  </a:lnTo>
                  <a:lnTo>
                    <a:pt x="6" y="16"/>
                  </a:lnTo>
                  <a:lnTo>
                    <a:pt x="7" y="21"/>
                  </a:lnTo>
                  <a:lnTo>
                    <a:pt x="10" y="23"/>
                  </a:lnTo>
                  <a:lnTo>
                    <a:pt x="14" y="25"/>
                  </a:lnTo>
                  <a:lnTo>
                    <a:pt x="16" y="23"/>
                  </a:lnTo>
                  <a:lnTo>
                    <a:pt x="19" y="22"/>
                  </a:lnTo>
                  <a:lnTo>
                    <a:pt x="20" y="19"/>
                  </a:lnTo>
                  <a:lnTo>
                    <a:pt x="20" y="15"/>
                  </a:lnTo>
                  <a:lnTo>
                    <a:pt x="20" y="11"/>
                  </a:lnTo>
                  <a:lnTo>
                    <a:pt x="19" y="7"/>
                  </a:lnTo>
                  <a:lnTo>
                    <a:pt x="17" y="4"/>
                  </a:lnTo>
                  <a:lnTo>
                    <a:pt x="14" y="2"/>
                  </a:lnTo>
                  <a:lnTo>
                    <a:pt x="12"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05" name="Freeform 101"/>
            <p:cNvSpPr>
              <a:spLocks/>
            </p:cNvSpPr>
            <p:nvPr/>
          </p:nvSpPr>
          <p:spPr bwMode="auto">
            <a:xfrm>
              <a:off x="3184" y="2306"/>
              <a:ext cx="42" cy="26"/>
            </a:xfrm>
            <a:custGeom>
              <a:avLst/>
              <a:gdLst/>
              <a:ahLst/>
              <a:cxnLst>
                <a:cxn ang="0">
                  <a:pos x="10" y="4"/>
                </a:cxn>
                <a:cxn ang="0">
                  <a:pos x="13" y="1"/>
                </a:cxn>
                <a:cxn ang="0">
                  <a:pos x="16" y="0"/>
                </a:cxn>
                <a:cxn ang="0">
                  <a:pos x="19" y="1"/>
                </a:cxn>
                <a:cxn ang="0">
                  <a:pos x="23" y="4"/>
                </a:cxn>
                <a:cxn ang="0">
                  <a:pos x="26" y="2"/>
                </a:cxn>
                <a:cxn ang="0">
                  <a:pos x="30" y="0"/>
                </a:cxn>
                <a:cxn ang="0">
                  <a:pos x="34" y="0"/>
                </a:cxn>
                <a:cxn ang="0">
                  <a:pos x="37" y="2"/>
                </a:cxn>
                <a:cxn ang="0">
                  <a:pos x="38" y="7"/>
                </a:cxn>
                <a:cxn ang="0">
                  <a:pos x="38" y="19"/>
                </a:cxn>
                <a:cxn ang="0">
                  <a:pos x="38" y="23"/>
                </a:cxn>
                <a:cxn ang="0">
                  <a:pos x="40" y="25"/>
                </a:cxn>
                <a:cxn ang="0">
                  <a:pos x="42" y="25"/>
                </a:cxn>
                <a:cxn ang="0">
                  <a:pos x="30" y="26"/>
                </a:cxn>
                <a:cxn ang="0">
                  <a:pos x="31" y="25"/>
                </a:cxn>
                <a:cxn ang="0">
                  <a:pos x="33" y="25"/>
                </a:cxn>
                <a:cxn ang="0">
                  <a:pos x="34" y="23"/>
                </a:cxn>
                <a:cxn ang="0">
                  <a:pos x="34" y="19"/>
                </a:cxn>
                <a:cxn ang="0">
                  <a:pos x="34" y="7"/>
                </a:cxn>
                <a:cxn ang="0">
                  <a:pos x="31" y="4"/>
                </a:cxn>
                <a:cxn ang="0">
                  <a:pos x="28" y="4"/>
                </a:cxn>
                <a:cxn ang="0">
                  <a:pos x="26" y="5"/>
                </a:cxn>
                <a:cxn ang="0">
                  <a:pos x="23" y="7"/>
                </a:cxn>
                <a:cxn ang="0">
                  <a:pos x="23" y="19"/>
                </a:cxn>
                <a:cxn ang="0">
                  <a:pos x="23" y="23"/>
                </a:cxn>
                <a:cxn ang="0">
                  <a:pos x="24" y="25"/>
                </a:cxn>
                <a:cxn ang="0">
                  <a:pos x="27" y="25"/>
                </a:cxn>
                <a:cxn ang="0">
                  <a:pos x="14" y="26"/>
                </a:cxn>
                <a:cxn ang="0">
                  <a:pos x="17" y="25"/>
                </a:cxn>
                <a:cxn ang="0">
                  <a:pos x="19" y="23"/>
                </a:cxn>
                <a:cxn ang="0">
                  <a:pos x="19" y="22"/>
                </a:cxn>
                <a:cxn ang="0">
                  <a:pos x="19" y="9"/>
                </a:cxn>
                <a:cxn ang="0">
                  <a:pos x="17" y="5"/>
                </a:cxn>
                <a:cxn ang="0">
                  <a:pos x="14" y="4"/>
                </a:cxn>
                <a:cxn ang="0">
                  <a:pos x="12" y="4"/>
                </a:cxn>
                <a:cxn ang="0">
                  <a:pos x="7" y="7"/>
                </a:cxn>
                <a:cxn ang="0">
                  <a:pos x="9" y="22"/>
                </a:cxn>
                <a:cxn ang="0">
                  <a:pos x="9" y="25"/>
                </a:cxn>
                <a:cxn ang="0">
                  <a:pos x="10" y="25"/>
                </a:cxn>
                <a:cxn ang="0">
                  <a:pos x="12" y="26"/>
                </a:cxn>
                <a:cxn ang="0">
                  <a:pos x="0" y="25"/>
                </a:cxn>
                <a:cxn ang="0">
                  <a:pos x="2" y="25"/>
                </a:cxn>
                <a:cxn ang="0">
                  <a:pos x="3" y="23"/>
                </a:cxn>
                <a:cxn ang="0">
                  <a:pos x="3" y="19"/>
                </a:cxn>
                <a:cxn ang="0">
                  <a:pos x="3" y="7"/>
                </a:cxn>
                <a:cxn ang="0">
                  <a:pos x="3" y="4"/>
                </a:cxn>
                <a:cxn ang="0">
                  <a:pos x="2" y="4"/>
                </a:cxn>
                <a:cxn ang="0">
                  <a:pos x="0" y="4"/>
                </a:cxn>
                <a:cxn ang="0">
                  <a:pos x="0" y="2"/>
                </a:cxn>
                <a:cxn ang="0">
                  <a:pos x="7" y="0"/>
                </a:cxn>
              </a:cxnLst>
              <a:rect l="0" t="0" r="r" b="b"/>
              <a:pathLst>
                <a:path w="42" h="26">
                  <a:moveTo>
                    <a:pt x="7" y="5"/>
                  </a:moveTo>
                  <a:lnTo>
                    <a:pt x="10" y="4"/>
                  </a:lnTo>
                  <a:lnTo>
                    <a:pt x="12" y="2"/>
                  </a:lnTo>
                  <a:lnTo>
                    <a:pt x="13" y="1"/>
                  </a:lnTo>
                  <a:lnTo>
                    <a:pt x="14" y="1"/>
                  </a:lnTo>
                  <a:lnTo>
                    <a:pt x="16" y="0"/>
                  </a:lnTo>
                  <a:lnTo>
                    <a:pt x="17" y="0"/>
                  </a:lnTo>
                  <a:lnTo>
                    <a:pt x="19" y="1"/>
                  </a:lnTo>
                  <a:lnTo>
                    <a:pt x="21" y="1"/>
                  </a:lnTo>
                  <a:lnTo>
                    <a:pt x="23" y="4"/>
                  </a:lnTo>
                  <a:lnTo>
                    <a:pt x="23" y="5"/>
                  </a:lnTo>
                  <a:lnTo>
                    <a:pt x="26" y="2"/>
                  </a:lnTo>
                  <a:lnTo>
                    <a:pt x="28" y="1"/>
                  </a:lnTo>
                  <a:lnTo>
                    <a:pt x="30" y="0"/>
                  </a:lnTo>
                  <a:lnTo>
                    <a:pt x="31" y="0"/>
                  </a:lnTo>
                  <a:lnTo>
                    <a:pt x="34" y="0"/>
                  </a:lnTo>
                  <a:lnTo>
                    <a:pt x="35" y="1"/>
                  </a:lnTo>
                  <a:lnTo>
                    <a:pt x="37" y="2"/>
                  </a:lnTo>
                  <a:lnTo>
                    <a:pt x="38" y="4"/>
                  </a:lnTo>
                  <a:lnTo>
                    <a:pt x="38" y="7"/>
                  </a:lnTo>
                  <a:lnTo>
                    <a:pt x="38" y="9"/>
                  </a:lnTo>
                  <a:lnTo>
                    <a:pt x="38" y="19"/>
                  </a:lnTo>
                  <a:lnTo>
                    <a:pt x="38" y="22"/>
                  </a:lnTo>
                  <a:lnTo>
                    <a:pt x="38" y="23"/>
                  </a:lnTo>
                  <a:lnTo>
                    <a:pt x="40" y="25"/>
                  </a:lnTo>
                  <a:lnTo>
                    <a:pt x="40" y="25"/>
                  </a:lnTo>
                  <a:lnTo>
                    <a:pt x="41" y="25"/>
                  </a:lnTo>
                  <a:lnTo>
                    <a:pt x="42" y="25"/>
                  </a:lnTo>
                  <a:lnTo>
                    <a:pt x="42" y="26"/>
                  </a:lnTo>
                  <a:lnTo>
                    <a:pt x="30" y="26"/>
                  </a:lnTo>
                  <a:lnTo>
                    <a:pt x="30" y="25"/>
                  </a:lnTo>
                  <a:lnTo>
                    <a:pt x="31" y="25"/>
                  </a:lnTo>
                  <a:lnTo>
                    <a:pt x="33" y="25"/>
                  </a:lnTo>
                  <a:lnTo>
                    <a:pt x="33" y="25"/>
                  </a:lnTo>
                  <a:lnTo>
                    <a:pt x="34" y="23"/>
                  </a:lnTo>
                  <a:lnTo>
                    <a:pt x="34" y="23"/>
                  </a:lnTo>
                  <a:lnTo>
                    <a:pt x="34" y="22"/>
                  </a:lnTo>
                  <a:lnTo>
                    <a:pt x="34" y="19"/>
                  </a:lnTo>
                  <a:lnTo>
                    <a:pt x="34" y="9"/>
                  </a:lnTo>
                  <a:lnTo>
                    <a:pt x="34" y="7"/>
                  </a:lnTo>
                  <a:lnTo>
                    <a:pt x="33" y="5"/>
                  </a:lnTo>
                  <a:lnTo>
                    <a:pt x="31" y="4"/>
                  </a:lnTo>
                  <a:lnTo>
                    <a:pt x="30" y="4"/>
                  </a:lnTo>
                  <a:lnTo>
                    <a:pt x="28" y="4"/>
                  </a:lnTo>
                  <a:lnTo>
                    <a:pt x="27" y="4"/>
                  </a:lnTo>
                  <a:lnTo>
                    <a:pt x="26" y="5"/>
                  </a:lnTo>
                  <a:lnTo>
                    <a:pt x="23" y="7"/>
                  </a:lnTo>
                  <a:lnTo>
                    <a:pt x="23" y="7"/>
                  </a:lnTo>
                  <a:lnTo>
                    <a:pt x="23" y="8"/>
                  </a:lnTo>
                  <a:lnTo>
                    <a:pt x="23" y="19"/>
                  </a:lnTo>
                  <a:lnTo>
                    <a:pt x="23" y="22"/>
                  </a:lnTo>
                  <a:lnTo>
                    <a:pt x="23" y="23"/>
                  </a:lnTo>
                  <a:lnTo>
                    <a:pt x="24" y="25"/>
                  </a:lnTo>
                  <a:lnTo>
                    <a:pt x="24" y="25"/>
                  </a:lnTo>
                  <a:lnTo>
                    <a:pt x="26" y="25"/>
                  </a:lnTo>
                  <a:lnTo>
                    <a:pt x="27" y="25"/>
                  </a:lnTo>
                  <a:lnTo>
                    <a:pt x="27" y="26"/>
                  </a:lnTo>
                  <a:lnTo>
                    <a:pt x="14" y="26"/>
                  </a:lnTo>
                  <a:lnTo>
                    <a:pt x="14" y="25"/>
                  </a:lnTo>
                  <a:lnTo>
                    <a:pt x="17" y="25"/>
                  </a:lnTo>
                  <a:lnTo>
                    <a:pt x="17" y="25"/>
                  </a:lnTo>
                  <a:lnTo>
                    <a:pt x="19" y="23"/>
                  </a:lnTo>
                  <a:lnTo>
                    <a:pt x="19" y="23"/>
                  </a:lnTo>
                  <a:lnTo>
                    <a:pt x="19" y="22"/>
                  </a:lnTo>
                  <a:lnTo>
                    <a:pt x="19" y="19"/>
                  </a:lnTo>
                  <a:lnTo>
                    <a:pt x="19" y="9"/>
                  </a:lnTo>
                  <a:lnTo>
                    <a:pt x="19" y="7"/>
                  </a:lnTo>
                  <a:lnTo>
                    <a:pt x="17" y="5"/>
                  </a:lnTo>
                  <a:lnTo>
                    <a:pt x="16" y="4"/>
                  </a:lnTo>
                  <a:lnTo>
                    <a:pt x="14" y="4"/>
                  </a:lnTo>
                  <a:lnTo>
                    <a:pt x="13" y="4"/>
                  </a:lnTo>
                  <a:lnTo>
                    <a:pt x="12" y="4"/>
                  </a:lnTo>
                  <a:lnTo>
                    <a:pt x="10" y="5"/>
                  </a:lnTo>
                  <a:lnTo>
                    <a:pt x="7" y="7"/>
                  </a:lnTo>
                  <a:lnTo>
                    <a:pt x="7" y="19"/>
                  </a:lnTo>
                  <a:lnTo>
                    <a:pt x="9" y="22"/>
                  </a:lnTo>
                  <a:lnTo>
                    <a:pt x="9" y="23"/>
                  </a:lnTo>
                  <a:lnTo>
                    <a:pt x="9" y="25"/>
                  </a:lnTo>
                  <a:lnTo>
                    <a:pt x="9" y="25"/>
                  </a:lnTo>
                  <a:lnTo>
                    <a:pt x="10" y="25"/>
                  </a:lnTo>
                  <a:lnTo>
                    <a:pt x="12" y="25"/>
                  </a:lnTo>
                  <a:lnTo>
                    <a:pt x="12" y="26"/>
                  </a:lnTo>
                  <a:lnTo>
                    <a:pt x="0" y="26"/>
                  </a:lnTo>
                  <a:lnTo>
                    <a:pt x="0" y="25"/>
                  </a:lnTo>
                  <a:lnTo>
                    <a:pt x="2" y="25"/>
                  </a:lnTo>
                  <a:lnTo>
                    <a:pt x="2" y="25"/>
                  </a:lnTo>
                  <a:lnTo>
                    <a:pt x="3" y="25"/>
                  </a:lnTo>
                  <a:lnTo>
                    <a:pt x="3" y="23"/>
                  </a:lnTo>
                  <a:lnTo>
                    <a:pt x="3" y="22"/>
                  </a:lnTo>
                  <a:lnTo>
                    <a:pt x="3" y="19"/>
                  </a:lnTo>
                  <a:lnTo>
                    <a:pt x="3" y="11"/>
                  </a:lnTo>
                  <a:lnTo>
                    <a:pt x="3" y="7"/>
                  </a:lnTo>
                  <a:lnTo>
                    <a:pt x="3" y="5"/>
                  </a:lnTo>
                  <a:lnTo>
                    <a:pt x="3" y="4"/>
                  </a:lnTo>
                  <a:lnTo>
                    <a:pt x="3" y="4"/>
                  </a:lnTo>
                  <a:lnTo>
                    <a:pt x="2" y="4"/>
                  </a:lnTo>
                  <a:lnTo>
                    <a:pt x="2" y="4"/>
                  </a:lnTo>
                  <a:lnTo>
                    <a:pt x="0" y="4"/>
                  </a:lnTo>
                  <a:lnTo>
                    <a:pt x="0" y="4"/>
                  </a:lnTo>
                  <a:lnTo>
                    <a:pt x="0" y="2"/>
                  </a:lnTo>
                  <a:lnTo>
                    <a:pt x="7" y="0"/>
                  </a:lnTo>
                  <a:lnTo>
                    <a:pt x="7" y="0"/>
                  </a:lnTo>
                  <a:lnTo>
                    <a:pt x="7" y="5"/>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06" name="Freeform 102"/>
            <p:cNvSpPr>
              <a:spLocks noEditPoints="1"/>
            </p:cNvSpPr>
            <p:nvPr/>
          </p:nvSpPr>
          <p:spPr bwMode="auto">
            <a:xfrm>
              <a:off x="3226" y="2306"/>
              <a:ext cx="27" cy="37"/>
            </a:xfrm>
            <a:custGeom>
              <a:avLst/>
              <a:gdLst/>
              <a:ahLst/>
              <a:cxnLst>
                <a:cxn ang="0">
                  <a:pos x="9" y="0"/>
                </a:cxn>
                <a:cxn ang="0">
                  <a:pos x="10" y="7"/>
                </a:cxn>
                <a:cxn ang="0">
                  <a:pos x="14" y="1"/>
                </a:cxn>
                <a:cxn ang="0">
                  <a:pos x="17" y="0"/>
                </a:cxn>
                <a:cxn ang="0">
                  <a:pos x="24" y="2"/>
                </a:cxn>
                <a:cxn ang="0">
                  <a:pos x="27" y="12"/>
                </a:cxn>
                <a:cxn ang="0">
                  <a:pos x="26" y="19"/>
                </a:cxn>
                <a:cxn ang="0">
                  <a:pos x="20" y="25"/>
                </a:cxn>
                <a:cxn ang="0">
                  <a:pos x="14" y="26"/>
                </a:cxn>
                <a:cxn ang="0">
                  <a:pos x="12" y="25"/>
                </a:cxn>
                <a:cxn ang="0">
                  <a:pos x="10" y="32"/>
                </a:cxn>
                <a:cxn ang="0">
                  <a:pos x="10" y="36"/>
                </a:cxn>
                <a:cxn ang="0">
                  <a:pos x="12" y="37"/>
                </a:cxn>
                <a:cxn ang="0">
                  <a:pos x="13" y="37"/>
                </a:cxn>
                <a:cxn ang="0">
                  <a:pos x="0" y="37"/>
                </a:cxn>
                <a:cxn ang="0">
                  <a:pos x="2" y="37"/>
                </a:cxn>
                <a:cxn ang="0">
                  <a:pos x="5" y="37"/>
                </a:cxn>
                <a:cxn ang="0">
                  <a:pos x="5" y="36"/>
                </a:cxn>
                <a:cxn ang="0">
                  <a:pos x="5" y="32"/>
                </a:cxn>
                <a:cxn ang="0">
                  <a:pos x="5" y="5"/>
                </a:cxn>
                <a:cxn ang="0">
                  <a:pos x="5" y="4"/>
                </a:cxn>
                <a:cxn ang="0">
                  <a:pos x="5" y="4"/>
                </a:cxn>
                <a:cxn ang="0">
                  <a:pos x="3" y="4"/>
                </a:cxn>
                <a:cxn ang="0">
                  <a:pos x="2" y="2"/>
                </a:cxn>
                <a:cxn ang="0">
                  <a:pos x="10" y="16"/>
                </a:cxn>
                <a:cxn ang="0">
                  <a:pos x="10" y="21"/>
                </a:cxn>
                <a:cxn ang="0">
                  <a:pos x="12" y="23"/>
                </a:cxn>
                <a:cxn ang="0">
                  <a:pos x="16" y="25"/>
                </a:cxn>
                <a:cxn ang="0">
                  <a:pos x="20" y="22"/>
                </a:cxn>
                <a:cxn ang="0">
                  <a:pos x="23" y="15"/>
                </a:cxn>
                <a:cxn ang="0">
                  <a:pos x="20" y="7"/>
                </a:cxn>
                <a:cxn ang="0">
                  <a:pos x="16" y="4"/>
                </a:cxn>
                <a:cxn ang="0">
                  <a:pos x="13" y="5"/>
                </a:cxn>
                <a:cxn ang="0">
                  <a:pos x="10" y="8"/>
                </a:cxn>
              </a:cxnLst>
              <a:rect l="0" t="0" r="r" b="b"/>
              <a:pathLst>
                <a:path w="27" h="37">
                  <a:moveTo>
                    <a:pt x="2" y="2"/>
                  </a:moveTo>
                  <a:lnTo>
                    <a:pt x="9" y="0"/>
                  </a:lnTo>
                  <a:lnTo>
                    <a:pt x="10" y="0"/>
                  </a:lnTo>
                  <a:lnTo>
                    <a:pt x="10" y="7"/>
                  </a:lnTo>
                  <a:lnTo>
                    <a:pt x="12" y="4"/>
                  </a:lnTo>
                  <a:lnTo>
                    <a:pt x="14" y="1"/>
                  </a:lnTo>
                  <a:lnTo>
                    <a:pt x="16" y="1"/>
                  </a:lnTo>
                  <a:lnTo>
                    <a:pt x="17" y="0"/>
                  </a:lnTo>
                  <a:lnTo>
                    <a:pt x="22" y="1"/>
                  </a:lnTo>
                  <a:lnTo>
                    <a:pt x="24" y="2"/>
                  </a:lnTo>
                  <a:lnTo>
                    <a:pt x="27" y="7"/>
                  </a:lnTo>
                  <a:lnTo>
                    <a:pt x="27" y="12"/>
                  </a:lnTo>
                  <a:lnTo>
                    <a:pt x="27" y="16"/>
                  </a:lnTo>
                  <a:lnTo>
                    <a:pt x="26" y="19"/>
                  </a:lnTo>
                  <a:lnTo>
                    <a:pt x="24" y="23"/>
                  </a:lnTo>
                  <a:lnTo>
                    <a:pt x="20" y="25"/>
                  </a:lnTo>
                  <a:lnTo>
                    <a:pt x="16" y="26"/>
                  </a:lnTo>
                  <a:lnTo>
                    <a:pt x="14" y="26"/>
                  </a:lnTo>
                  <a:lnTo>
                    <a:pt x="12" y="26"/>
                  </a:lnTo>
                  <a:lnTo>
                    <a:pt x="12" y="25"/>
                  </a:lnTo>
                  <a:lnTo>
                    <a:pt x="10" y="23"/>
                  </a:lnTo>
                  <a:lnTo>
                    <a:pt x="10" y="32"/>
                  </a:lnTo>
                  <a:lnTo>
                    <a:pt x="10" y="35"/>
                  </a:lnTo>
                  <a:lnTo>
                    <a:pt x="10" y="36"/>
                  </a:lnTo>
                  <a:lnTo>
                    <a:pt x="10" y="36"/>
                  </a:lnTo>
                  <a:lnTo>
                    <a:pt x="12" y="37"/>
                  </a:lnTo>
                  <a:lnTo>
                    <a:pt x="12" y="37"/>
                  </a:lnTo>
                  <a:lnTo>
                    <a:pt x="13" y="37"/>
                  </a:lnTo>
                  <a:lnTo>
                    <a:pt x="13" y="37"/>
                  </a:lnTo>
                  <a:lnTo>
                    <a:pt x="0" y="37"/>
                  </a:lnTo>
                  <a:lnTo>
                    <a:pt x="0" y="37"/>
                  </a:lnTo>
                  <a:lnTo>
                    <a:pt x="2" y="37"/>
                  </a:lnTo>
                  <a:lnTo>
                    <a:pt x="3" y="37"/>
                  </a:lnTo>
                  <a:lnTo>
                    <a:pt x="5" y="37"/>
                  </a:lnTo>
                  <a:lnTo>
                    <a:pt x="5" y="36"/>
                  </a:lnTo>
                  <a:lnTo>
                    <a:pt x="5" y="36"/>
                  </a:lnTo>
                  <a:lnTo>
                    <a:pt x="5" y="35"/>
                  </a:lnTo>
                  <a:lnTo>
                    <a:pt x="5" y="32"/>
                  </a:lnTo>
                  <a:lnTo>
                    <a:pt x="5" y="8"/>
                  </a:lnTo>
                  <a:lnTo>
                    <a:pt x="5" y="5"/>
                  </a:lnTo>
                  <a:lnTo>
                    <a:pt x="5" y="4"/>
                  </a:lnTo>
                  <a:lnTo>
                    <a:pt x="5" y="4"/>
                  </a:lnTo>
                  <a:lnTo>
                    <a:pt x="5" y="4"/>
                  </a:lnTo>
                  <a:lnTo>
                    <a:pt x="5" y="4"/>
                  </a:lnTo>
                  <a:lnTo>
                    <a:pt x="3" y="4"/>
                  </a:lnTo>
                  <a:lnTo>
                    <a:pt x="3" y="4"/>
                  </a:lnTo>
                  <a:lnTo>
                    <a:pt x="2" y="4"/>
                  </a:lnTo>
                  <a:lnTo>
                    <a:pt x="2" y="2"/>
                  </a:lnTo>
                  <a:close/>
                  <a:moveTo>
                    <a:pt x="10" y="8"/>
                  </a:moveTo>
                  <a:lnTo>
                    <a:pt x="10" y="16"/>
                  </a:lnTo>
                  <a:lnTo>
                    <a:pt x="10" y="19"/>
                  </a:lnTo>
                  <a:lnTo>
                    <a:pt x="10" y="21"/>
                  </a:lnTo>
                  <a:lnTo>
                    <a:pt x="10" y="22"/>
                  </a:lnTo>
                  <a:lnTo>
                    <a:pt x="12" y="23"/>
                  </a:lnTo>
                  <a:lnTo>
                    <a:pt x="14" y="25"/>
                  </a:lnTo>
                  <a:lnTo>
                    <a:pt x="16" y="25"/>
                  </a:lnTo>
                  <a:lnTo>
                    <a:pt x="19" y="23"/>
                  </a:lnTo>
                  <a:lnTo>
                    <a:pt x="20" y="22"/>
                  </a:lnTo>
                  <a:lnTo>
                    <a:pt x="22" y="19"/>
                  </a:lnTo>
                  <a:lnTo>
                    <a:pt x="23" y="15"/>
                  </a:lnTo>
                  <a:lnTo>
                    <a:pt x="22" y="9"/>
                  </a:lnTo>
                  <a:lnTo>
                    <a:pt x="20" y="7"/>
                  </a:lnTo>
                  <a:lnTo>
                    <a:pt x="19" y="5"/>
                  </a:lnTo>
                  <a:lnTo>
                    <a:pt x="16" y="4"/>
                  </a:lnTo>
                  <a:lnTo>
                    <a:pt x="14" y="4"/>
                  </a:lnTo>
                  <a:lnTo>
                    <a:pt x="13" y="5"/>
                  </a:lnTo>
                  <a:lnTo>
                    <a:pt x="12" y="5"/>
                  </a:lnTo>
                  <a:lnTo>
                    <a:pt x="10" y="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07" name="Freeform 103"/>
            <p:cNvSpPr>
              <a:spLocks/>
            </p:cNvSpPr>
            <p:nvPr/>
          </p:nvSpPr>
          <p:spPr bwMode="auto">
            <a:xfrm>
              <a:off x="3257" y="2293"/>
              <a:ext cx="12" cy="39"/>
            </a:xfrm>
            <a:custGeom>
              <a:avLst/>
              <a:gdLst/>
              <a:ahLst/>
              <a:cxnLst>
                <a:cxn ang="0">
                  <a:pos x="9" y="0"/>
                </a:cxn>
                <a:cxn ang="0">
                  <a:pos x="9" y="32"/>
                </a:cxn>
                <a:cxn ang="0">
                  <a:pos x="9" y="35"/>
                </a:cxn>
                <a:cxn ang="0">
                  <a:pos x="9" y="36"/>
                </a:cxn>
                <a:cxn ang="0">
                  <a:pos x="9" y="38"/>
                </a:cxn>
                <a:cxn ang="0">
                  <a:pos x="10" y="38"/>
                </a:cxn>
                <a:cxn ang="0">
                  <a:pos x="10" y="38"/>
                </a:cxn>
                <a:cxn ang="0">
                  <a:pos x="12" y="38"/>
                </a:cxn>
                <a:cxn ang="0">
                  <a:pos x="12" y="39"/>
                </a:cxn>
                <a:cxn ang="0">
                  <a:pos x="0" y="39"/>
                </a:cxn>
                <a:cxn ang="0">
                  <a:pos x="0" y="38"/>
                </a:cxn>
                <a:cxn ang="0">
                  <a:pos x="2" y="38"/>
                </a:cxn>
                <a:cxn ang="0">
                  <a:pos x="3" y="38"/>
                </a:cxn>
                <a:cxn ang="0">
                  <a:pos x="3" y="38"/>
                </a:cxn>
                <a:cxn ang="0">
                  <a:pos x="3" y="36"/>
                </a:cxn>
                <a:cxn ang="0">
                  <a:pos x="5" y="35"/>
                </a:cxn>
                <a:cxn ang="0">
                  <a:pos x="5" y="32"/>
                </a:cxn>
                <a:cxn ang="0">
                  <a:pos x="5" y="10"/>
                </a:cxn>
                <a:cxn ang="0">
                  <a:pos x="5" y="7"/>
                </a:cxn>
                <a:cxn ang="0">
                  <a:pos x="5" y="4"/>
                </a:cxn>
                <a:cxn ang="0">
                  <a:pos x="3" y="4"/>
                </a:cxn>
                <a:cxn ang="0">
                  <a:pos x="3" y="3"/>
                </a:cxn>
                <a:cxn ang="0">
                  <a:pos x="3" y="3"/>
                </a:cxn>
                <a:cxn ang="0">
                  <a:pos x="3" y="3"/>
                </a:cxn>
                <a:cxn ang="0">
                  <a:pos x="2" y="3"/>
                </a:cxn>
                <a:cxn ang="0">
                  <a:pos x="0" y="3"/>
                </a:cxn>
                <a:cxn ang="0">
                  <a:pos x="0" y="3"/>
                </a:cxn>
                <a:cxn ang="0">
                  <a:pos x="7" y="0"/>
                </a:cxn>
                <a:cxn ang="0">
                  <a:pos x="9" y="0"/>
                </a:cxn>
              </a:cxnLst>
              <a:rect l="0" t="0" r="r" b="b"/>
              <a:pathLst>
                <a:path w="12" h="39">
                  <a:moveTo>
                    <a:pt x="9" y="0"/>
                  </a:moveTo>
                  <a:lnTo>
                    <a:pt x="9" y="32"/>
                  </a:lnTo>
                  <a:lnTo>
                    <a:pt x="9" y="35"/>
                  </a:lnTo>
                  <a:lnTo>
                    <a:pt x="9" y="36"/>
                  </a:lnTo>
                  <a:lnTo>
                    <a:pt x="9" y="38"/>
                  </a:lnTo>
                  <a:lnTo>
                    <a:pt x="10" y="38"/>
                  </a:lnTo>
                  <a:lnTo>
                    <a:pt x="10" y="38"/>
                  </a:lnTo>
                  <a:lnTo>
                    <a:pt x="12" y="38"/>
                  </a:lnTo>
                  <a:lnTo>
                    <a:pt x="12" y="39"/>
                  </a:lnTo>
                  <a:lnTo>
                    <a:pt x="0" y="39"/>
                  </a:lnTo>
                  <a:lnTo>
                    <a:pt x="0" y="38"/>
                  </a:lnTo>
                  <a:lnTo>
                    <a:pt x="2" y="38"/>
                  </a:lnTo>
                  <a:lnTo>
                    <a:pt x="3" y="38"/>
                  </a:lnTo>
                  <a:lnTo>
                    <a:pt x="3" y="38"/>
                  </a:lnTo>
                  <a:lnTo>
                    <a:pt x="3" y="36"/>
                  </a:lnTo>
                  <a:lnTo>
                    <a:pt x="5" y="35"/>
                  </a:lnTo>
                  <a:lnTo>
                    <a:pt x="5" y="32"/>
                  </a:lnTo>
                  <a:lnTo>
                    <a:pt x="5" y="10"/>
                  </a:lnTo>
                  <a:lnTo>
                    <a:pt x="5" y="7"/>
                  </a:lnTo>
                  <a:lnTo>
                    <a:pt x="5" y="4"/>
                  </a:lnTo>
                  <a:lnTo>
                    <a:pt x="3" y="4"/>
                  </a:lnTo>
                  <a:lnTo>
                    <a:pt x="3" y="3"/>
                  </a:lnTo>
                  <a:lnTo>
                    <a:pt x="3" y="3"/>
                  </a:lnTo>
                  <a:lnTo>
                    <a:pt x="3" y="3"/>
                  </a:lnTo>
                  <a:lnTo>
                    <a:pt x="2" y="3"/>
                  </a:lnTo>
                  <a:lnTo>
                    <a:pt x="0" y="3"/>
                  </a:lnTo>
                  <a:lnTo>
                    <a:pt x="0" y="3"/>
                  </a:lnTo>
                  <a:lnTo>
                    <a:pt x="7" y="0"/>
                  </a:lnTo>
                  <a:lnTo>
                    <a:pt x="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08" name="Freeform 104"/>
            <p:cNvSpPr>
              <a:spLocks noEditPoints="1"/>
            </p:cNvSpPr>
            <p:nvPr/>
          </p:nvSpPr>
          <p:spPr bwMode="auto">
            <a:xfrm>
              <a:off x="3273" y="2306"/>
              <a:ext cx="21" cy="26"/>
            </a:xfrm>
            <a:custGeom>
              <a:avLst/>
              <a:gdLst/>
              <a:ahLst/>
              <a:cxnLst>
                <a:cxn ang="0">
                  <a:pos x="4" y="9"/>
                </a:cxn>
                <a:cxn ang="0">
                  <a:pos x="4" y="15"/>
                </a:cxn>
                <a:cxn ang="0">
                  <a:pos x="7" y="19"/>
                </a:cxn>
                <a:cxn ang="0">
                  <a:pos x="10" y="21"/>
                </a:cxn>
                <a:cxn ang="0">
                  <a:pos x="12" y="22"/>
                </a:cxn>
                <a:cxn ang="0">
                  <a:pos x="15" y="22"/>
                </a:cxn>
                <a:cxn ang="0">
                  <a:pos x="17" y="21"/>
                </a:cxn>
                <a:cxn ang="0">
                  <a:pos x="19" y="19"/>
                </a:cxn>
                <a:cxn ang="0">
                  <a:pos x="21" y="16"/>
                </a:cxn>
                <a:cxn ang="0">
                  <a:pos x="21" y="16"/>
                </a:cxn>
                <a:cxn ang="0">
                  <a:pos x="19" y="21"/>
                </a:cxn>
                <a:cxn ang="0">
                  <a:pos x="18" y="23"/>
                </a:cxn>
                <a:cxn ang="0">
                  <a:pos x="14" y="26"/>
                </a:cxn>
                <a:cxn ang="0">
                  <a:pos x="11" y="26"/>
                </a:cxn>
                <a:cxn ang="0">
                  <a:pos x="7" y="25"/>
                </a:cxn>
                <a:cxn ang="0">
                  <a:pos x="3" y="23"/>
                </a:cxn>
                <a:cxn ang="0">
                  <a:pos x="1" y="19"/>
                </a:cxn>
                <a:cxn ang="0">
                  <a:pos x="0" y="14"/>
                </a:cxn>
                <a:cxn ang="0">
                  <a:pos x="0" y="9"/>
                </a:cxn>
                <a:cxn ang="0">
                  <a:pos x="1" y="7"/>
                </a:cxn>
                <a:cxn ang="0">
                  <a:pos x="3" y="4"/>
                </a:cxn>
                <a:cxn ang="0">
                  <a:pos x="7" y="1"/>
                </a:cxn>
                <a:cxn ang="0">
                  <a:pos x="11" y="0"/>
                </a:cxn>
                <a:cxn ang="0">
                  <a:pos x="15" y="1"/>
                </a:cxn>
                <a:cxn ang="0">
                  <a:pos x="18" y="2"/>
                </a:cxn>
                <a:cxn ang="0">
                  <a:pos x="19" y="5"/>
                </a:cxn>
                <a:cxn ang="0">
                  <a:pos x="21" y="9"/>
                </a:cxn>
                <a:cxn ang="0">
                  <a:pos x="4" y="9"/>
                </a:cxn>
                <a:cxn ang="0">
                  <a:pos x="4" y="8"/>
                </a:cxn>
                <a:cxn ang="0">
                  <a:pos x="15" y="8"/>
                </a:cxn>
                <a:cxn ang="0">
                  <a:pos x="15" y="7"/>
                </a:cxn>
                <a:cxn ang="0">
                  <a:pos x="14" y="5"/>
                </a:cxn>
                <a:cxn ang="0">
                  <a:pos x="14" y="4"/>
                </a:cxn>
                <a:cxn ang="0">
                  <a:pos x="12" y="2"/>
                </a:cxn>
                <a:cxn ang="0">
                  <a:pos x="11" y="2"/>
                </a:cxn>
                <a:cxn ang="0">
                  <a:pos x="10" y="2"/>
                </a:cxn>
                <a:cxn ang="0">
                  <a:pos x="8" y="2"/>
                </a:cxn>
                <a:cxn ang="0">
                  <a:pos x="5" y="4"/>
                </a:cxn>
                <a:cxn ang="0">
                  <a:pos x="4" y="5"/>
                </a:cxn>
                <a:cxn ang="0">
                  <a:pos x="4" y="8"/>
                </a:cxn>
              </a:cxnLst>
              <a:rect l="0" t="0" r="r" b="b"/>
              <a:pathLst>
                <a:path w="21" h="26">
                  <a:moveTo>
                    <a:pt x="4" y="9"/>
                  </a:moveTo>
                  <a:lnTo>
                    <a:pt x="4" y="15"/>
                  </a:lnTo>
                  <a:lnTo>
                    <a:pt x="7" y="19"/>
                  </a:lnTo>
                  <a:lnTo>
                    <a:pt x="10" y="21"/>
                  </a:lnTo>
                  <a:lnTo>
                    <a:pt x="12" y="22"/>
                  </a:lnTo>
                  <a:lnTo>
                    <a:pt x="15" y="22"/>
                  </a:lnTo>
                  <a:lnTo>
                    <a:pt x="17" y="21"/>
                  </a:lnTo>
                  <a:lnTo>
                    <a:pt x="19" y="19"/>
                  </a:lnTo>
                  <a:lnTo>
                    <a:pt x="21" y="16"/>
                  </a:lnTo>
                  <a:lnTo>
                    <a:pt x="21" y="16"/>
                  </a:lnTo>
                  <a:lnTo>
                    <a:pt x="19" y="21"/>
                  </a:lnTo>
                  <a:lnTo>
                    <a:pt x="18" y="23"/>
                  </a:lnTo>
                  <a:lnTo>
                    <a:pt x="14" y="26"/>
                  </a:lnTo>
                  <a:lnTo>
                    <a:pt x="11" y="26"/>
                  </a:lnTo>
                  <a:lnTo>
                    <a:pt x="7" y="25"/>
                  </a:lnTo>
                  <a:lnTo>
                    <a:pt x="3" y="23"/>
                  </a:lnTo>
                  <a:lnTo>
                    <a:pt x="1" y="19"/>
                  </a:lnTo>
                  <a:lnTo>
                    <a:pt x="0" y="14"/>
                  </a:lnTo>
                  <a:lnTo>
                    <a:pt x="0" y="9"/>
                  </a:lnTo>
                  <a:lnTo>
                    <a:pt x="1" y="7"/>
                  </a:lnTo>
                  <a:lnTo>
                    <a:pt x="3" y="4"/>
                  </a:lnTo>
                  <a:lnTo>
                    <a:pt x="7" y="1"/>
                  </a:lnTo>
                  <a:lnTo>
                    <a:pt x="11" y="0"/>
                  </a:lnTo>
                  <a:lnTo>
                    <a:pt x="15" y="1"/>
                  </a:lnTo>
                  <a:lnTo>
                    <a:pt x="18" y="2"/>
                  </a:lnTo>
                  <a:lnTo>
                    <a:pt x="19" y="5"/>
                  </a:lnTo>
                  <a:lnTo>
                    <a:pt x="21" y="9"/>
                  </a:lnTo>
                  <a:lnTo>
                    <a:pt x="4" y="9"/>
                  </a:lnTo>
                  <a:close/>
                  <a:moveTo>
                    <a:pt x="4" y="8"/>
                  </a:moveTo>
                  <a:lnTo>
                    <a:pt x="15" y="8"/>
                  </a:lnTo>
                  <a:lnTo>
                    <a:pt x="15" y="7"/>
                  </a:lnTo>
                  <a:lnTo>
                    <a:pt x="14" y="5"/>
                  </a:lnTo>
                  <a:lnTo>
                    <a:pt x="14" y="4"/>
                  </a:lnTo>
                  <a:lnTo>
                    <a:pt x="12" y="2"/>
                  </a:lnTo>
                  <a:lnTo>
                    <a:pt x="11" y="2"/>
                  </a:lnTo>
                  <a:lnTo>
                    <a:pt x="10" y="2"/>
                  </a:lnTo>
                  <a:lnTo>
                    <a:pt x="8" y="2"/>
                  </a:lnTo>
                  <a:lnTo>
                    <a:pt x="5" y="4"/>
                  </a:lnTo>
                  <a:lnTo>
                    <a:pt x="4" y="5"/>
                  </a:lnTo>
                  <a:lnTo>
                    <a:pt x="4" y="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09" name="Freeform 105"/>
            <p:cNvSpPr>
              <a:spLocks/>
            </p:cNvSpPr>
            <p:nvPr/>
          </p:nvSpPr>
          <p:spPr bwMode="auto">
            <a:xfrm>
              <a:off x="3297" y="2299"/>
              <a:ext cx="15" cy="33"/>
            </a:xfrm>
            <a:custGeom>
              <a:avLst/>
              <a:gdLst/>
              <a:ahLst/>
              <a:cxnLst>
                <a:cxn ang="0">
                  <a:pos x="8" y="0"/>
                </a:cxn>
                <a:cxn ang="0">
                  <a:pos x="8" y="8"/>
                </a:cxn>
                <a:cxn ang="0">
                  <a:pos x="14" y="8"/>
                </a:cxn>
                <a:cxn ang="0">
                  <a:pos x="14" y="9"/>
                </a:cxn>
                <a:cxn ang="0">
                  <a:pos x="8" y="9"/>
                </a:cxn>
                <a:cxn ang="0">
                  <a:pos x="8" y="26"/>
                </a:cxn>
                <a:cxn ang="0">
                  <a:pos x="8" y="28"/>
                </a:cxn>
                <a:cxn ang="0">
                  <a:pos x="8" y="29"/>
                </a:cxn>
                <a:cxn ang="0">
                  <a:pos x="9" y="29"/>
                </a:cxn>
                <a:cxn ang="0">
                  <a:pos x="11" y="30"/>
                </a:cxn>
                <a:cxn ang="0">
                  <a:pos x="11" y="29"/>
                </a:cxn>
                <a:cxn ang="0">
                  <a:pos x="12" y="29"/>
                </a:cxn>
                <a:cxn ang="0">
                  <a:pos x="14" y="29"/>
                </a:cxn>
                <a:cxn ang="0">
                  <a:pos x="14" y="28"/>
                </a:cxn>
                <a:cxn ang="0">
                  <a:pos x="15" y="28"/>
                </a:cxn>
                <a:cxn ang="0">
                  <a:pos x="14" y="30"/>
                </a:cxn>
                <a:cxn ang="0">
                  <a:pos x="12" y="32"/>
                </a:cxn>
                <a:cxn ang="0">
                  <a:pos x="11" y="33"/>
                </a:cxn>
                <a:cxn ang="0">
                  <a:pos x="8" y="33"/>
                </a:cxn>
                <a:cxn ang="0">
                  <a:pos x="7" y="33"/>
                </a:cxn>
                <a:cxn ang="0">
                  <a:pos x="5" y="33"/>
                </a:cxn>
                <a:cxn ang="0">
                  <a:pos x="5" y="32"/>
                </a:cxn>
                <a:cxn ang="0">
                  <a:pos x="4" y="30"/>
                </a:cxn>
                <a:cxn ang="0">
                  <a:pos x="4" y="29"/>
                </a:cxn>
                <a:cxn ang="0">
                  <a:pos x="4" y="26"/>
                </a:cxn>
                <a:cxn ang="0">
                  <a:pos x="4" y="9"/>
                </a:cxn>
                <a:cxn ang="0">
                  <a:pos x="0" y="9"/>
                </a:cxn>
                <a:cxn ang="0">
                  <a:pos x="0" y="8"/>
                </a:cxn>
                <a:cxn ang="0">
                  <a:pos x="1" y="8"/>
                </a:cxn>
                <a:cxn ang="0">
                  <a:pos x="2" y="7"/>
                </a:cxn>
                <a:cxn ang="0">
                  <a:pos x="4" y="5"/>
                </a:cxn>
                <a:cxn ang="0">
                  <a:pos x="5" y="4"/>
                </a:cxn>
                <a:cxn ang="0">
                  <a:pos x="7" y="2"/>
                </a:cxn>
                <a:cxn ang="0">
                  <a:pos x="7" y="0"/>
                </a:cxn>
                <a:cxn ang="0">
                  <a:pos x="8" y="0"/>
                </a:cxn>
              </a:cxnLst>
              <a:rect l="0" t="0" r="r" b="b"/>
              <a:pathLst>
                <a:path w="15" h="33">
                  <a:moveTo>
                    <a:pt x="8" y="0"/>
                  </a:moveTo>
                  <a:lnTo>
                    <a:pt x="8" y="8"/>
                  </a:lnTo>
                  <a:lnTo>
                    <a:pt x="14" y="8"/>
                  </a:lnTo>
                  <a:lnTo>
                    <a:pt x="14" y="9"/>
                  </a:lnTo>
                  <a:lnTo>
                    <a:pt x="8" y="9"/>
                  </a:lnTo>
                  <a:lnTo>
                    <a:pt x="8" y="26"/>
                  </a:lnTo>
                  <a:lnTo>
                    <a:pt x="8" y="28"/>
                  </a:lnTo>
                  <a:lnTo>
                    <a:pt x="8" y="29"/>
                  </a:lnTo>
                  <a:lnTo>
                    <a:pt x="9" y="29"/>
                  </a:lnTo>
                  <a:lnTo>
                    <a:pt x="11" y="30"/>
                  </a:lnTo>
                  <a:lnTo>
                    <a:pt x="11" y="29"/>
                  </a:lnTo>
                  <a:lnTo>
                    <a:pt x="12" y="29"/>
                  </a:lnTo>
                  <a:lnTo>
                    <a:pt x="14" y="29"/>
                  </a:lnTo>
                  <a:lnTo>
                    <a:pt x="14" y="28"/>
                  </a:lnTo>
                  <a:lnTo>
                    <a:pt x="15" y="28"/>
                  </a:lnTo>
                  <a:lnTo>
                    <a:pt x="14" y="30"/>
                  </a:lnTo>
                  <a:lnTo>
                    <a:pt x="12" y="32"/>
                  </a:lnTo>
                  <a:lnTo>
                    <a:pt x="11" y="33"/>
                  </a:lnTo>
                  <a:lnTo>
                    <a:pt x="8" y="33"/>
                  </a:lnTo>
                  <a:lnTo>
                    <a:pt x="7" y="33"/>
                  </a:lnTo>
                  <a:lnTo>
                    <a:pt x="5" y="33"/>
                  </a:lnTo>
                  <a:lnTo>
                    <a:pt x="5" y="32"/>
                  </a:lnTo>
                  <a:lnTo>
                    <a:pt x="4" y="30"/>
                  </a:lnTo>
                  <a:lnTo>
                    <a:pt x="4" y="29"/>
                  </a:lnTo>
                  <a:lnTo>
                    <a:pt x="4" y="26"/>
                  </a:lnTo>
                  <a:lnTo>
                    <a:pt x="4" y="9"/>
                  </a:lnTo>
                  <a:lnTo>
                    <a:pt x="0" y="9"/>
                  </a:lnTo>
                  <a:lnTo>
                    <a:pt x="0" y="8"/>
                  </a:lnTo>
                  <a:lnTo>
                    <a:pt x="1" y="8"/>
                  </a:lnTo>
                  <a:lnTo>
                    <a:pt x="2" y="7"/>
                  </a:lnTo>
                  <a:lnTo>
                    <a:pt x="4" y="5"/>
                  </a:lnTo>
                  <a:lnTo>
                    <a:pt x="5" y="4"/>
                  </a:lnTo>
                  <a:lnTo>
                    <a:pt x="7" y="2"/>
                  </a:lnTo>
                  <a:lnTo>
                    <a:pt x="7" y="0"/>
                  </a:lnTo>
                  <a:lnTo>
                    <a:pt x="8"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10" name="Freeform 106"/>
            <p:cNvSpPr>
              <a:spLocks noEditPoints="1"/>
            </p:cNvSpPr>
            <p:nvPr/>
          </p:nvSpPr>
          <p:spPr bwMode="auto">
            <a:xfrm>
              <a:off x="3313" y="2306"/>
              <a:ext cx="21" cy="26"/>
            </a:xfrm>
            <a:custGeom>
              <a:avLst/>
              <a:gdLst/>
              <a:ahLst/>
              <a:cxnLst>
                <a:cxn ang="0">
                  <a:pos x="5" y="9"/>
                </a:cxn>
                <a:cxn ang="0">
                  <a:pos x="6" y="15"/>
                </a:cxn>
                <a:cxn ang="0">
                  <a:pos x="7" y="19"/>
                </a:cxn>
                <a:cxn ang="0">
                  <a:pos x="10" y="21"/>
                </a:cxn>
                <a:cxn ang="0">
                  <a:pos x="14" y="22"/>
                </a:cxn>
                <a:cxn ang="0">
                  <a:pos x="16" y="22"/>
                </a:cxn>
                <a:cxn ang="0">
                  <a:pos x="19" y="21"/>
                </a:cxn>
                <a:cxn ang="0">
                  <a:pos x="20" y="19"/>
                </a:cxn>
                <a:cxn ang="0">
                  <a:pos x="21" y="16"/>
                </a:cxn>
                <a:cxn ang="0">
                  <a:pos x="21" y="16"/>
                </a:cxn>
                <a:cxn ang="0">
                  <a:pos x="20" y="21"/>
                </a:cxn>
                <a:cxn ang="0">
                  <a:pos x="19" y="23"/>
                </a:cxn>
                <a:cxn ang="0">
                  <a:pos x="16" y="26"/>
                </a:cxn>
                <a:cxn ang="0">
                  <a:pos x="12" y="26"/>
                </a:cxn>
                <a:cxn ang="0">
                  <a:pos x="7" y="25"/>
                </a:cxn>
                <a:cxn ang="0">
                  <a:pos x="3" y="23"/>
                </a:cxn>
                <a:cxn ang="0">
                  <a:pos x="2" y="19"/>
                </a:cxn>
                <a:cxn ang="0">
                  <a:pos x="0" y="14"/>
                </a:cxn>
                <a:cxn ang="0">
                  <a:pos x="0" y="9"/>
                </a:cxn>
                <a:cxn ang="0">
                  <a:pos x="2" y="7"/>
                </a:cxn>
                <a:cxn ang="0">
                  <a:pos x="3" y="4"/>
                </a:cxn>
                <a:cxn ang="0">
                  <a:pos x="7" y="1"/>
                </a:cxn>
                <a:cxn ang="0">
                  <a:pos x="12" y="0"/>
                </a:cxn>
                <a:cxn ang="0">
                  <a:pos x="16" y="1"/>
                </a:cxn>
                <a:cxn ang="0">
                  <a:pos x="19" y="2"/>
                </a:cxn>
                <a:cxn ang="0">
                  <a:pos x="21" y="5"/>
                </a:cxn>
                <a:cxn ang="0">
                  <a:pos x="21" y="9"/>
                </a:cxn>
                <a:cxn ang="0">
                  <a:pos x="5" y="9"/>
                </a:cxn>
                <a:cxn ang="0">
                  <a:pos x="5" y="8"/>
                </a:cxn>
                <a:cxn ang="0">
                  <a:pos x="16" y="8"/>
                </a:cxn>
                <a:cxn ang="0">
                  <a:pos x="16" y="7"/>
                </a:cxn>
                <a:cxn ang="0">
                  <a:pos x="16" y="5"/>
                </a:cxn>
                <a:cxn ang="0">
                  <a:pos x="14" y="4"/>
                </a:cxn>
                <a:cxn ang="0">
                  <a:pos x="13" y="2"/>
                </a:cxn>
                <a:cxn ang="0">
                  <a:pos x="12" y="2"/>
                </a:cxn>
                <a:cxn ang="0">
                  <a:pos x="10" y="2"/>
                </a:cxn>
                <a:cxn ang="0">
                  <a:pos x="9" y="2"/>
                </a:cxn>
                <a:cxn ang="0">
                  <a:pos x="6" y="4"/>
                </a:cxn>
                <a:cxn ang="0">
                  <a:pos x="6" y="5"/>
                </a:cxn>
                <a:cxn ang="0">
                  <a:pos x="5" y="8"/>
                </a:cxn>
              </a:cxnLst>
              <a:rect l="0" t="0" r="r" b="b"/>
              <a:pathLst>
                <a:path w="21" h="26">
                  <a:moveTo>
                    <a:pt x="5" y="9"/>
                  </a:moveTo>
                  <a:lnTo>
                    <a:pt x="6" y="15"/>
                  </a:lnTo>
                  <a:lnTo>
                    <a:pt x="7" y="19"/>
                  </a:lnTo>
                  <a:lnTo>
                    <a:pt x="10" y="21"/>
                  </a:lnTo>
                  <a:lnTo>
                    <a:pt x="14" y="22"/>
                  </a:lnTo>
                  <a:lnTo>
                    <a:pt x="16" y="22"/>
                  </a:lnTo>
                  <a:lnTo>
                    <a:pt x="19" y="21"/>
                  </a:lnTo>
                  <a:lnTo>
                    <a:pt x="20" y="19"/>
                  </a:lnTo>
                  <a:lnTo>
                    <a:pt x="21" y="16"/>
                  </a:lnTo>
                  <a:lnTo>
                    <a:pt x="21" y="16"/>
                  </a:lnTo>
                  <a:lnTo>
                    <a:pt x="20" y="21"/>
                  </a:lnTo>
                  <a:lnTo>
                    <a:pt x="19" y="23"/>
                  </a:lnTo>
                  <a:lnTo>
                    <a:pt x="16" y="26"/>
                  </a:lnTo>
                  <a:lnTo>
                    <a:pt x="12" y="26"/>
                  </a:lnTo>
                  <a:lnTo>
                    <a:pt x="7" y="25"/>
                  </a:lnTo>
                  <a:lnTo>
                    <a:pt x="3" y="23"/>
                  </a:lnTo>
                  <a:lnTo>
                    <a:pt x="2" y="19"/>
                  </a:lnTo>
                  <a:lnTo>
                    <a:pt x="0" y="14"/>
                  </a:lnTo>
                  <a:lnTo>
                    <a:pt x="0" y="9"/>
                  </a:lnTo>
                  <a:lnTo>
                    <a:pt x="2" y="7"/>
                  </a:lnTo>
                  <a:lnTo>
                    <a:pt x="3" y="4"/>
                  </a:lnTo>
                  <a:lnTo>
                    <a:pt x="7" y="1"/>
                  </a:lnTo>
                  <a:lnTo>
                    <a:pt x="12" y="0"/>
                  </a:lnTo>
                  <a:lnTo>
                    <a:pt x="16" y="1"/>
                  </a:lnTo>
                  <a:lnTo>
                    <a:pt x="19" y="2"/>
                  </a:lnTo>
                  <a:lnTo>
                    <a:pt x="21" y="5"/>
                  </a:lnTo>
                  <a:lnTo>
                    <a:pt x="21" y="9"/>
                  </a:lnTo>
                  <a:lnTo>
                    <a:pt x="5" y="9"/>
                  </a:lnTo>
                  <a:close/>
                  <a:moveTo>
                    <a:pt x="5" y="8"/>
                  </a:moveTo>
                  <a:lnTo>
                    <a:pt x="16" y="8"/>
                  </a:lnTo>
                  <a:lnTo>
                    <a:pt x="16" y="7"/>
                  </a:lnTo>
                  <a:lnTo>
                    <a:pt x="16" y="5"/>
                  </a:lnTo>
                  <a:lnTo>
                    <a:pt x="14" y="4"/>
                  </a:lnTo>
                  <a:lnTo>
                    <a:pt x="13" y="2"/>
                  </a:lnTo>
                  <a:lnTo>
                    <a:pt x="12" y="2"/>
                  </a:lnTo>
                  <a:lnTo>
                    <a:pt x="10" y="2"/>
                  </a:lnTo>
                  <a:lnTo>
                    <a:pt x="9" y="2"/>
                  </a:lnTo>
                  <a:lnTo>
                    <a:pt x="6" y="4"/>
                  </a:lnTo>
                  <a:lnTo>
                    <a:pt x="6" y="5"/>
                  </a:lnTo>
                  <a:lnTo>
                    <a:pt x="5" y="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11" name="Freeform 107"/>
            <p:cNvSpPr>
              <a:spLocks/>
            </p:cNvSpPr>
            <p:nvPr/>
          </p:nvSpPr>
          <p:spPr bwMode="auto">
            <a:xfrm>
              <a:off x="3337" y="2306"/>
              <a:ext cx="19" cy="26"/>
            </a:xfrm>
            <a:custGeom>
              <a:avLst/>
              <a:gdLst/>
              <a:ahLst/>
              <a:cxnLst>
                <a:cxn ang="0">
                  <a:pos x="9" y="0"/>
                </a:cxn>
                <a:cxn ang="0">
                  <a:pos x="9" y="7"/>
                </a:cxn>
                <a:cxn ang="0">
                  <a:pos x="12" y="2"/>
                </a:cxn>
                <a:cxn ang="0">
                  <a:pos x="13" y="1"/>
                </a:cxn>
                <a:cxn ang="0">
                  <a:pos x="16" y="0"/>
                </a:cxn>
                <a:cxn ang="0">
                  <a:pos x="17" y="0"/>
                </a:cxn>
                <a:cxn ang="0">
                  <a:pos x="17" y="1"/>
                </a:cxn>
                <a:cxn ang="0">
                  <a:pos x="19" y="2"/>
                </a:cxn>
                <a:cxn ang="0">
                  <a:pos x="19" y="4"/>
                </a:cxn>
                <a:cxn ang="0">
                  <a:pos x="19" y="5"/>
                </a:cxn>
                <a:cxn ang="0">
                  <a:pos x="19" y="5"/>
                </a:cxn>
                <a:cxn ang="0">
                  <a:pos x="17" y="7"/>
                </a:cxn>
                <a:cxn ang="0">
                  <a:pos x="17" y="7"/>
                </a:cxn>
                <a:cxn ang="0">
                  <a:pos x="16" y="7"/>
                </a:cxn>
                <a:cxn ang="0">
                  <a:pos x="14" y="5"/>
                </a:cxn>
                <a:cxn ang="0">
                  <a:pos x="13" y="4"/>
                </a:cxn>
                <a:cxn ang="0">
                  <a:pos x="13" y="4"/>
                </a:cxn>
                <a:cxn ang="0">
                  <a:pos x="12" y="4"/>
                </a:cxn>
                <a:cxn ang="0">
                  <a:pos x="12" y="5"/>
                </a:cxn>
                <a:cxn ang="0">
                  <a:pos x="10" y="7"/>
                </a:cxn>
                <a:cxn ang="0">
                  <a:pos x="9" y="8"/>
                </a:cxn>
                <a:cxn ang="0">
                  <a:pos x="9" y="19"/>
                </a:cxn>
                <a:cxn ang="0">
                  <a:pos x="9" y="22"/>
                </a:cxn>
                <a:cxn ang="0">
                  <a:pos x="9" y="23"/>
                </a:cxn>
                <a:cxn ang="0">
                  <a:pos x="10" y="23"/>
                </a:cxn>
                <a:cxn ang="0">
                  <a:pos x="10" y="25"/>
                </a:cxn>
                <a:cxn ang="0">
                  <a:pos x="12" y="25"/>
                </a:cxn>
                <a:cxn ang="0">
                  <a:pos x="13" y="25"/>
                </a:cxn>
                <a:cxn ang="0">
                  <a:pos x="13" y="26"/>
                </a:cxn>
                <a:cxn ang="0">
                  <a:pos x="0" y="26"/>
                </a:cxn>
                <a:cxn ang="0">
                  <a:pos x="0" y="25"/>
                </a:cxn>
                <a:cxn ang="0">
                  <a:pos x="2" y="25"/>
                </a:cxn>
                <a:cxn ang="0">
                  <a:pos x="3" y="25"/>
                </a:cxn>
                <a:cxn ang="0">
                  <a:pos x="3" y="23"/>
                </a:cxn>
                <a:cxn ang="0">
                  <a:pos x="4" y="23"/>
                </a:cxn>
                <a:cxn ang="0">
                  <a:pos x="4" y="22"/>
                </a:cxn>
                <a:cxn ang="0">
                  <a:pos x="4" y="19"/>
                </a:cxn>
                <a:cxn ang="0">
                  <a:pos x="4" y="11"/>
                </a:cxn>
                <a:cxn ang="0">
                  <a:pos x="4" y="7"/>
                </a:cxn>
                <a:cxn ang="0">
                  <a:pos x="4" y="5"/>
                </a:cxn>
                <a:cxn ang="0">
                  <a:pos x="3" y="4"/>
                </a:cxn>
                <a:cxn ang="0">
                  <a:pos x="3" y="4"/>
                </a:cxn>
                <a:cxn ang="0">
                  <a:pos x="3" y="4"/>
                </a:cxn>
                <a:cxn ang="0">
                  <a:pos x="3" y="4"/>
                </a:cxn>
                <a:cxn ang="0">
                  <a:pos x="2" y="4"/>
                </a:cxn>
                <a:cxn ang="0">
                  <a:pos x="0" y="4"/>
                </a:cxn>
                <a:cxn ang="0">
                  <a:pos x="0" y="2"/>
                </a:cxn>
                <a:cxn ang="0">
                  <a:pos x="7" y="0"/>
                </a:cxn>
                <a:cxn ang="0">
                  <a:pos x="9" y="0"/>
                </a:cxn>
              </a:cxnLst>
              <a:rect l="0" t="0" r="r" b="b"/>
              <a:pathLst>
                <a:path w="19" h="26">
                  <a:moveTo>
                    <a:pt x="9" y="0"/>
                  </a:moveTo>
                  <a:lnTo>
                    <a:pt x="9" y="7"/>
                  </a:lnTo>
                  <a:lnTo>
                    <a:pt x="12" y="2"/>
                  </a:lnTo>
                  <a:lnTo>
                    <a:pt x="13" y="1"/>
                  </a:lnTo>
                  <a:lnTo>
                    <a:pt x="16" y="0"/>
                  </a:lnTo>
                  <a:lnTo>
                    <a:pt x="17" y="0"/>
                  </a:lnTo>
                  <a:lnTo>
                    <a:pt x="17" y="1"/>
                  </a:lnTo>
                  <a:lnTo>
                    <a:pt x="19" y="2"/>
                  </a:lnTo>
                  <a:lnTo>
                    <a:pt x="19" y="4"/>
                  </a:lnTo>
                  <a:lnTo>
                    <a:pt x="19" y="5"/>
                  </a:lnTo>
                  <a:lnTo>
                    <a:pt x="19" y="5"/>
                  </a:lnTo>
                  <a:lnTo>
                    <a:pt x="17" y="7"/>
                  </a:lnTo>
                  <a:lnTo>
                    <a:pt x="17" y="7"/>
                  </a:lnTo>
                  <a:lnTo>
                    <a:pt x="16" y="7"/>
                  </a:lnTo>
                  <a:lnTo>
                    <a:pt x="14" y="5"/>
                  </a:lnTo>
                  <a:lnTo>
                    <a:pt x="13" y="4"/>
                  </a:lnTo>
                  <a:lnTo>
                    <a:pt x="13" y="4"/>
                  </a:lnTo>
                  <a:lnTo>
                    <a:pt x="12" y="4"/>
                  </a:lnTo>
                  <a:lnTo>
                    <a:pt x="12" y="5"/>
                  </a:lnTo>
                  <a:lnTo>
                    <a:pt x="10" y="7"/>
                  </a:lnTo>
                  <a:lnTo>
                    <a:pt x="9" y="8"/>
                  </a:lnTo>
                  <a:lnTo>
                    <a:pt x="9" y="19"/>
                  </a:lnTo>
                  <a:lnTo>
                    <a:pt x="9" y="22"/>
                  </a:lnTo>
                  <a:lnTo>
                    <a:pt x="9" y="23"/>
                  </a:lnTo>
                  <a:lnTo>
                    <a:pt x="10" y="23"/>
                  </a:lnTo>
                  <a:lnTo>
                    <a:pt x="10" y="25"/>
                  </a:lnTo>
                  <a:lnTo>
                    <a:pt x="12" y="25"/>
                  </a:lnTo>
                  <a:lnTo>
                    <a:pt x="13" y="25"/>
                  </a:lnTo>
                  <a:lnTo>
                    <a:pt x="13" y="26"/>
                  </a:lnTo>
                  <a:lnTo>
                    <a:pt x="0" y="26"/>
                  </a:lnTo>
                  <a:lnTo>
                    <a:pt x="0" y="25"/>
                  </a:lnTo>
                  <a:lnTo>
                    <a:pt x="2" y="25"/>
                  </a:lnTo>
                  <a:lnTo>
                    <a:pt x="3" y="25"/>
                  </a:lnTo>
                  <a:lnTo>
                    <a:pt x="3" y="23"/>
                  </a:lnTo>
                  <a:lnTo>
                    <a:pt x="4" y="23"/>
                  </a:lnTo>
                  <a:lnTo>
                    <a:pt x="4" y="22"/>
                  </a:lnTo>
                  <a:lnTo>
                    <a:pt x="4" y="19"/>
                  </a:lnTo>
                  <a:lnTo>
                    <a:pt x="4" y="11"/>
                  </a:lnTo>
                  <a:lnTo>
                    <a:pt x="4" y="7"/>
                  </a:lnTo>
                  <a:lnTo>
                    <a:pt x="4" y="5"/>
                  </a:lnTo>
                  <a:lnTo>
                    <a:pt x="3" y="4"/>
                  </a:lnTo>
                  <a:lnTo>
                    <a:pt x="3" y="4"/>
                  </a:lnTo>
                  <a:lnTo>
                    <a:pt x="3" y="4"/>
                  </a:lnTo>
                  <a:lnTo>
                    <a:pt x="3" y="4"/>
                  </a:lnTo>
                  <a:lnTo>
                    <a:pt x="2" y="4"/>
                  </a:lnTo>
                  <a:lnTo>
                    <a:pt x="0" y="4"/>
                  </a:lnTo>
                  <a:lnTo>
                    <a:pt x="0" y="2"/>
                  </a:lnTo>
                  <a:lnTo>
                    <a:pt x="7" y="0"/>
                  </a:lnTo>
                  <a:lnTo>
                    <a:pt x="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12" name="Freeform 108"/>
            <p:cNvSpPr>
              <a:spLocks/>
            </p:cNvSpPr>
            <p:nvPr/>
          </p:nvSpPr>
          <p:spPr bwMode="auto">
            <a:xfrm>
              <a:off x="2390" y="2360"/>
              <a:ext cx="44" cy="40"/>
            </a:xfrm>
            <a:custGeom>
              <a:avLst/>
              <a:gdLst/>
              <a:ahLst/>
              <a:cxnLst>
                <a:cxn ang="0">
                  <a:pos x="17" y="0"/>
                </a:cxn>
                <a:cxn ang="0">
                  <a:pos x="30" y="30"/>
                </a:cxn>
                <a:cxn ang="0">
                  <a:pos x="36" y="9"/>
                </a:cxn>
                <a:cxn ang="0">
                  <a:pos x="36" y="6"/>
                </a:cxn>
                <a:cxn ang="0">
                  <a:pos x="37" y="4"/>
                </a:cxn>
                <a:cxn ang="0">
                  <a:pos x="36" y="3"/>
                </a:cxn>
                <a:cxn ang="0">
                  <a:pos x="36" y="3"/>
                </a:cxn>
                <a:cxn ang="0">
                  <a:pos x="34" y="2"/>
                </a:cxn>
                <a:cxn ang="0">
                  <a:pos x="33" y="2"/>
                </a:cxn>
                <a:cxn ang="0">
                  <a:pos x="33" y="2"/>
                </a:cxn>
                <a:cxn ang="0">
                  <a:pos x="33" y="2"/>
                </a:cxn>
                <a:cxn ang="0">
                  <a:pos x="33" y="0"/>
                </a:cxn>
                <a:cxn ang="0">
                  <a:pos x="44" y="0"/>
                </a:cxn>
                <a:cxn ang="0">
                  <a:pos x="44" y="2"/>
                </a:cxn>
                <a:cxn ang="0">
                  <a:pos x="43" y="2"/>
                </a:cxn>
                <a:cxn ang="0">
                  <a:pos x="41" y="3"/>
                </a:cxn>
                <a:cxn ang="0">
                  <a:pos x="40" y="3"/>
                </a:cxn>
                <a:cxn ang="0">
                  <a:pos x="40" y="4"/>
                </a:cxn>
                <a:cxn ang="0">
                  <a:pos x="38" y="6"/>
                </a:cxn>
                <a:cxn ang="0">
                  <a:pos x="37" y="9"/>
                </a:cxn>
                <a:cxn ang="0">
                  <a:pos x="29" y="40"/>
                </a:cxn>
                <a:cxn ang="0">
                  <a:pos x="27" y="40"/>
                </a:cxn>
                <a:cxn ang="0">
                  <a:pos x="16" y="7"/>
                </a:cxn>
                <a:cxn ang="0">
                  <a:pos x="9" y="31"/>
                </a:cxn>
                <a:cxn ang="0">
                  <a:pos x="9" y="34"/>
                </a:cxn>
                <a:cxn ang="0">
                  <a:pos x="7" y="35"/>
                </a:cxn>
                <a:cxn ang="0">
                  <a:pos x="9" y="35"/>
                </a:cxn>
                <a:cxn ang="0">
                  <a:pos x="9" y="37"/>
                </a:cxn>
                <a:cxn ang="0">
                  <a:pos x="10" y="37"/>
                </a:cxn>
                <a:cxn ang="0">
                  <a:pos x="12" y="37"/>
                </a:cxn>
                <a:cxn ang="0">
                  <a:pos x="12" y="38"/>
                </a:cxn>
                <a:cxn ang="0">
                  <a:pos x="0" y="38"/>
                </a:cxn>
                <a:cxn ang="0">
                  <a:pos x="0" y="37"/>
                </a:cxn>
                <a:cxn ang="0">
                  <a:pos x="2" y="37"/>
                </a:cxn>
                <a:cxn ang="0">
                  <a:pos x="3" y="37"/>
                </a:cxn>
                <a:cxn ang="0">
                  <a:pos x="5" y="37"/>
                </a:cxn>
                <a:cxn ang="0">
                  <a:pos x="5" y="35"/>
                </a:cxn>
                <a:cxn ang="0">
                  <a:pos x="6" y="34"/>
                </a:cxn>
                <a:cxn ang="0">
                  <a:pos x="7" y="31"/>
                </a:cxn>
                <a:cxn ang="0">
                  <a:pos x="14" y="4"/>
                </a:cxn>
                <a:cxn ang="0">
                  <a:pos x="13" y="3"/>
                </a:cxn>
                <a:cxn ang="0">
                  <a:pos x="12" y="3"/>
                </a:cxn>
                <a:cxn ang="0">
                  <a:pos x="10" y="2"/>
                </a:cxn>
                <a:cxn ang="0">
                  <a:pos x="7" y="2"/>
                </a:cxn>
                <a:cxn ang="0">
                  <a:pos x="9" y="0"/>
                </a:cxn>
                <a:cxn ang="0">
                  <a:pos x="17" y="0"/>
                </a:cxn>
              </a:cxnLst>
              <a:rect l="0" t="0" r="r" b="b"/>
              <a:pathLst>
                <a:path w="44" h="40">
                  <a:moveTo>
                    <a:pt x="17" y="0"/>
                  </a:moveTo>
                  <a:lnTo>
                    <a:pt x="30" y="30"/>
                  </a:lnTo>
                  <a:lnTo>
                    <a:pt x="36" y="9"/>
                  </a:lnTo>
                  <a:lnTo>
                    <a:pt x="36" y="6"/>
                  </a:lnTo>
                  <a:lnTo>
                    <a:pt x="37" y="4"/>
                  </a:lnTo>
                  <a:lnTo>
                    <a:pt x="36" y="3"/>
                  </a:lnTo>
                  <a:lnTo>
                    <a:pt x="36" y="3"/>
                  </a:lnTo>
                  <a:lnTo>
                    <a:pt x="34" y="2"/>
                  </a:lnTo>
                  <a:lnTo>
                    <a:pt x="33" y="2"/>
                  </a:lnTo>
                  <a:lnTo>
                    <a:pt x="33" y="2"/>
                  </a:lnTo>
                  <a:lnTo>
                    <a:pt x="33" y="2"/>
                  </a:lnTo>
                  <a:lnTo>
                    <a:pt x="33" y="0"/>
                  </a:lnTo>
                  <a:lnTo>
                    <a:pt x="44" y="0"/>
                  </a:lnTo>
                  <a:lnTo>
                    <a:pt x="44" y="2"/>
                  </a:lnTo>
                  <a:lnTo>
                    <a:pt x="43" y="2"/>
                  </a:lnTo>
                  <a:lnTo>
                    <a:pt x="41" y="3"/>
                  </a:lnTo>
                  <a:lnTo>
                    <a:pt x="40" y="3"/>
                  </a:lnTo>
                  <a:lnTo>
                    <a:pt x="40" y="4"/>
                  </a:lnTo>
                  <a:lnTo>
                    <a:pt x="38" y="6"/>
                  </a:lnTo>
                  <a:lnTo>
                    <a:pt x="37" y="9"/>
                  </a:lnTo>
                  <a:lnTo>
                    <a:pt x="29" y="40"/>
                  </a:lnTo>
                  <a:lnTo>
                    <a:pt x="27" y="40"/>
                  </a:lnTo>
                  <a:lnTo>
                    <a:pt x="16" y="7"/>
                  </a:lnTo>
                  <a:lnTo>
                    <a:pt x="9" y="31"/>
                  </a:lnTo>
                  <a:lnTo>
                    <a:pt x="9" y="34"/>
                  </a:lnTo>
                  <a:lnTo>
                    <a:pt x="7" y="35"/>
                  </a:lnTo>
                  <a:lnTo>
                    <a:pt x="9" y="35"/>
                  </a:lnTo>
                  <a:lnTo>
                    <a:pt x="9" y="37"/>
                  </a:lnTo>
                  <a:lnTo>
                    <a:pt x="10" y="37"/>
                  </a:lnTo>
                  <a:lnTo>
                    <a:pt x="12" y="37"/>
                  </a:lnTo>
                  <a:lnTo>
                    <a:pt x="12" y="38"/>
                  </a:lnTo>
                  <a:lnTo>
                    <a:pt x="0" y="38"/>
                  </a:lnTo>
                  <a:lnTo>
                    <a:pt x="0" y="37"/>
                  </a:lnTo>
                  <a:lnTo>
                    <a:pt x="2" y="37"/>
                  </a:lnTo>
                  <a:lnTo>
                    <a:pt x="3" y="37"/>
                  </a:lnTo>
                  <a:lnTo>
                    <a:pt x="5" y="37"/>
                  </a:lnTo>
                  <a:lnTo>
                    <a:pt x="5" y="35"/>
                  </a:lnTo>
                  <a:lnTo>
                    <a:pt x="6" y="34"/>
                  </a:lnTo>
                  <a:lnTo>
                    <a:pt x="7" y="31"/>
                  </a:lnTo>
                  <a:lnTo>
                    <a:pt x="14" y="4"/>
                  </a:lnTo>
                  <a:lnTo>
                    <a:pt x="13" y="3"/>
                  </a:lnTo>
                  <a:lnTo>
                    <a:pt x="12" y="3"/>
                  </a:lnTo>
                  <a:lnTo>
                    <a:pt x="10" y="2"/>
                  </a:lnTo>
                  <a:lnTo>
                    <a:pt x="7" y="2"/>
                  </a:lnTo>
                  <a:lnTo>
                    <a:pt x="9"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13" name="Freeform 109"/>
            <p:cNvSpPr>
              <a:spLocks noEditPoints="1"/>
            </p:cNvSpPr>
            <p:nvPr/>
          </p:nvSpPr>
          <p:spPr bwMode="auto">
            <a:xfrm>
              <a:off x="2428" y="2360"/>
              <a:ext cx="35" cy="38"/>
            </a:xfrm>
            <a:custGeom>
              <a:avLst/>
              <a:gdLst/>
              <a:ahLst/>
              <a:cxnLst>
                <a:cxn ang="0">
                  <a:pos x="10" y="0"/>
                </a:cxn>
                <a:cxn ang="0">
                  <a:pos x="24" y="0"/>
                </a:cxn>
                <a:cxn ang="0">
                  <a:pos x="30" y="2"/>
                </a:cxn>
                <a:cxn ang="0">
                  <a:pos x="33" y="3"/>
                </a:cxn>
                <a:cxn ang="0">
                  <a:pos x="34" y="6"/>
                </a:cxn>
                <a:cxn ang="0">
                  <a:pos x="35" y="9"/>
                </a:cxn>
                <a:cxn ang="0">
                  <a:pos x="35" y="11"/>
                </a:cxn>
                <a:cxn ang="0">
                  <a:pos x="34" y="14"/>
                </a:cxn>
                <a:cxn ang="0">
                  <a:pos x="31" y="17"/>
                </a:cxn>
                <a:cxn ang="0">
                  <a:pos x="28" y="18"/>
                </a:cxn>
                <a:cxn ang="0">
                  <a:pos x="26" y="20"/>
                </a:cxn>
                <a:cxn ang="0">
                  <a:pos x="21" y="20"/>
                </a:cxn>
                <a:cxn ang="0">
                  <a:pos x="19" y="20"/>
                </a:cxn>
                <a:cxn ang="0">
                  <a:pos x="16" y="20"/>
                </a:cxn>
                <a:cxn ang="0">
                  <a:pos x="13" y="31"/>
                </a:cxn>
                <a:cxn ang="0">
                  <a:pos x="12" y="34"/>
                </a:cxn>
                <a:cxn ang="0">
                  <a:pos x="12" y="35"/>
                </a:cxn>
                <a:cxn ang="0">
                  <a:pos x="12" y="35"/>
                </a:cxn>
                <a:cxn ang="0">
                  <a:pos x="12" y="37"/>
                </a:cxn>
                <a:cxn ang="0">
                  <a:pos x="13" y="37"/>
                </a:cxn>
                <a:cxn ang="0">
                  <a:pos x="16" y="37"/>
                </a:cxn>
                <a:cxn ang="0">
                  <a:pos x="16" y="38"/>
                </a:cxn>
                <a:cxn ang="0">
                  <a:pos x="0" y="38"/>
                </a:cxn>
                <a:cxn ang="0">
                  <a:pos x="2" y="37"/>
                </a:cxn>
                <a:cxn ang="0">
                  <a:pos x="3" y="37"/>
                </a:cxn>
                <a:cxn ang="0">
                  <a:pos x="5" y="37"/>
                </a:cxn>
                <a:cxn ang="0">
                  <a:pos x="6" y="34"/>
                </a:cxn>
                <a:cxn ang="0">
                  <a:pos x="7" y="31"/>
                </a:cxn>
                <a:cxn ang="0">
                  <a:pos x="13" y="10"/>
                </a:cxn>
                <a:cxn ang="0">
                  <a:pos x="14" y="6"/>
                </a:cxn>
                <a:cxn ang="0">
                  <a:pos x="14" y="4"/>
                </a:cxn>
                <a:cxn ang="0">
                  <a:pos x="14" y="3"/>
                </a:cxn>
                <a:cxn ang="0">
                  <a:pos x="14" y="3"/>
                </a:cxn>
                <a:cxn ang="0">
                  <a:pos x="13" y="3"/>
                </a:cxn>
                <a:cxn ang="0">
                  <a:pos x="10" y="2"/>
                </a:cxn>
                <a:cxn ang="0">
                  <a:pos x="10" y="0"/>
                </a:cxn>
                <a:cxn ang="0">
                  <a:pos x="16" y="18"/>
                </a:cxn>
                <a:cxn ang="0">
                  <a:pos x="19" y="18"/>
                </a:cxn>
                <a:cxn ang="0">
                  <a:pos x="20" y="18"/>
                </a:cxn>
                <a:cxn ang="0">
                  <a:pos x="23" y="18"/>
                </a:cxn>
                <a:cxn ang="0">
                  <a:pos x="26" y="18"/>
                </a:cxn>
                <a:cxn ang="0">
                  <a:pos x="27" y="16"/>
                </a:cxn>
                <a:cxn ang="0">
                  <a:pos x="28" y="14"/>
                </a:cxn>
                <a:cxn ang="0">
                  <a:pos x="30" y="11"/>
                </a:cxn>
                <a:cxn ang="0">
                  <a:pos x="30" y="9"/>
                </a:cxn>
                <a:cxn ang="0">
                  <a:pos x="30" y="6"/>
                </a:cxn>
                <a:cxn ang="0">
                  <a:pos x="28" y="4"/>
                </a:cxn>
                <a:cxn ang="0">
                  <a:pos x="27" y="3"/>
                </a:cxn>
                <a:cxn ang="0">
                  <a:pos x="24" y="3"/>
                </a:cxn>
                <a:cxn ang="0">
                  <a:pos x="23" y="3"/>
                </a:cxn>
                <a:cxn ang="0">
                  <a:pos x="20" y="3"/>
                </a:cxn>
                <a:cxn ang="0">
                  <a:pos x="16" y="18"/>
                </a:cxn>
              </a:cxnLst>
              <a:rect l="0" t="0" r="r" b="b"/>
              <a:pathLst>
                <a:path w="35" h="38">
                  <a:moveTo>
                    <a:pt x="10" y="0"/>
                  </a:moveTo>
                  <a:lnTo>
                    <a:pt x="24" y="0"/>
                  </a:lnTo>
                  <a:lnTo>
                    <a:pt x="30" y="2"/>
                  </a:lnTo>
                  <a:lnTo>
                    <a:pt x="33" y="3"/>
                  </a:lnTo>
                  <a:lnTo>
                    <a:pt x="34" y="6"/>
                  </a:lnTo>
                  <a:lnTo>
                    <a:pt x="35" y="9"/>
                  </a:lnTo>
                  <a:lnTo>
                    <a:pt x="35" y="11"/>
                  </a:lnTo>
                  <a:lnTo>
                    <a:pt x="34" y="14"/>
                  </a:lnTo>
                  <a:lnTo>
                    <a:pt x="31" y="17"/>
                  </a:lnTo>
                  <a:lnTo>
                    <a:pt x="28" y="18"/>
                  </a:lnTo>
                  <a:lnTo>
                    <a:pt x="26" y="20"/>
                  </a:lnTo>
                  <a:lnTo>
                    <a:pt x="21" y="20"/>
                  </a:lnTo>
                  <a:lnTo>
                    <a:pt x="19" y="20"/>
                  </a:lnTo>
                  <a:lnTo>
                    <a:pt x="16" y="20"/>
                  </a:lnTo>
                  <a:lnTo>
                    <a:pt x="13" y="31"/>
                  </a:lnTo>
                  <a:lnTo>
                    <a:pt x="12" y="34"/>
                  </a:lnTo>
                  <a:lnTo>
                    <a:pt x="12" y="35"/>
                  </a:lnTo>
                  <a:lnTo>
                    <a:pt x="12" y="35"/>
                  </a:lnTo>
                  <a:lnTo>
                    <a:pt x="12" y="37"/>
                  </a:lnTo>
                  <a:lnTo>
                    <a:pt x="13" y="37"/>
                  </a:lnTo>
                  <a:lnTo>
                    <a:pt x="16" y="37"/>
                  </a:lnTo>
                  <a:lnTo>
                    <a:pt x="16" y="38"/>
                  </a:lnTo>
                  <a:lnTo>
                    <a:pt x="0" y="38"/>
                  </a:lnTo>
                  <a:lnTo>
                    <a:pt x="2" y="37"/>
                  </a:lnTo>
                  <a:lnTo>
                    <a:pt x="3" y="37"/>
                  </a:lnTo>
                  <a:lnTo>
                    <a:pt x="5" y="37"/>
                  </a:lnTo>
                  <a:lnTo>
                    <a:pt x="6" y="34"/>
                  </a:lnTo>
                  <a:lnTo>
                    <a:pt x="7" y="31"/>
                  </a:lnTo>
                  <a:lnTo>
                    <a:pt x="13" y="10"/>
                  </a:lnTo>
                  <a:lnTo>
                    <a:pt x="14" y="6"/>
                  </a:lnTo>
                  <a:lnTo>
                    <a:pt x="14" y="4"/>
                  </a:lnTo>
                  <a:lnTo>
                    <a:pt x="14" y="3"/>
                  </a:lnTo>
                  <a:lnTo>
                    <a:pt x="14" y="3"/>
                  </a:lnTo>
                  <a:lnTo>
                    <a:pt x="13" y="3"/>
                  </a:lnTo>
                  <a:lnTo>
                    <a:pt x="10" y="2"/>
                  </a:lnTo>
                  <a:lnTo>
                    <a:pt x="10" y="0"/>
                  </a:lnTo>
                  <a:close/>
                  <a:moveTo>
                    <a:pt x="16" y="18"/>
                  </a:moveTo>
                  <a:lnTo>
                    <a:pt x="19" y="18"/>
                  </a:lnTo>
                  <a:lnTo>
                    <a:pt x="20" y="18"/>
                  </a:lnTo>
                  <a:lnTo>
                    <a:pt x="23" y="18"/>
                  </a:lnTo>
                  <a:lnTo>
                    <a:pt x="26" y="18"/>
                  </a:lnTo>
                  <a:lnTo>
                    <a:pt x="27" y="16"/>
                  </a:lnTo>
                  <a:lnTo>
                    <a:pt x="28" y="14"/>
                  </a:lnTo>
                  <a:lnTo>
                    <a:pt x="30" y="11"/>
                  </a:lnTo>
                  <a:lnTo>
                    <a:pt x="30" y="9"/>
                  </a:lnTo>
                  <a:lnTo>
                    <a:pt x="30" y="6"/>
                  </a:lnTo>
                  <a:lnTo>
                    <a:pt x="28" y="4"/>
                  </a:lnTo>
                  <a:lnTo>
                    <a:pt x="27" y="3"/>
                  </a:lnTo>
                  <a:lnTo>
                    <a:pt x="24" y="3"/>
                  </a:lnTo>
                  <a:lnTo>
                    <a:pt x="23" y="3"/>
                  </a:lnTo>
                  <a:lnTo>
                    <a:pt x="20" y="3"/>
                  </a:lnTo>
                  <a:lnTo>
                    <a:pt x="16"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814" name="Picture 110"/>
            <p:cNvPicPr>
              <a:picLocks noChangeAspect="1" noChangeArrowheads="1"/>
            </p:cNvPicPr>
            <p:nvPr/>
          </p:nvPicPr>
          <p:blipFill>
            <a:blip r:embed="rId3"/>
            <a:srcRect/>
            <a:stretch>
              <a:fillRect/>
            </a:stretch>
          </p:blipFill>
          <p:spPr bwMode="auto">
            <a:xfrm>
              <a:off x="2491" y="2371"/>
              <a:ext cx="48" cy="30"/>
            </a:xfrm>
            <a:prstGeom prst="rect">
              <a:avLst/>
            </a:prstGeom>
            <a:noFill/>
            <a:ln w="9525">
              <a:noFill/>
              <a:miter lim="800000"/>
              <a:headEnd/>
              <a:tailEnd/>
            </a:ln>
          </p:spPr>
        </p:pic>
        <p:pic>
          <p:nvPicPr>
            <p:cNvPr id="1480815" name="Picture 111"/>
            <p:cNvPicPr>
              <a:picLocks noChangeAspect="1" noChangeArrowheads="1"/>
            </p:cNvPicPr>
            <p:nvPr/>
          </p:nvPicPr>
          <p:blipFill>
            <a:blip r:embed="rId4"/>
            <a:srcRect/>
            <a:stretch>
              <a:fillRect/>
            </a:stretch>
          </p:blipFill>
          <p:spPr bwMode="auto">
            <a:xfrm>
              <a:off x="2491" y="2371"/>
              <a:ext cx="48" cy="30"/>
            </a:xfrm>
            <a:prstGeom prst="rect">
              <a:avLst/>
            </a:prstGeom>
            <a:noFill/>
            <a:ln w="9525">
              <a:noFill/>
              <a:miter lim="800000"/>
              <a:headEnd/>
              <a:tailEnd/>
            </a:ln>
          </p:spPr>
        </p:pic>
        <p:pic>
          <p:nvPicPr>
            <p:cNvPr id="1480816" name="Picture 112"/>
            <p:cNvPicPr>
              <a:picLocks noChangeAspect="1" noChangeArrowheads="1"/>
            </p:cNvPicPr>
            <p:nvPr/>
          </p:nvPicPr>
          <p:blipFill>
            <a:blip r:embed="rId5"/>
            <a:srcRect/>
            <a:stretch>
              <a:fillRect/>
            </a:stretch>
          </p:blipFill>
          <p:spPr bwMode="auto">
            <a:xfrm>
              <a:off x="2573" y="2377"/>
              <a:ext cx="18" cy="18"/>
            </a:xfrm>
            <a:prstGeom prst="rect">
              <a:avLst/>
            </a:prstGeom>
            <a:noFill/>
            <a:ln w="9525">
              <a:noFill/>
              <a:miter lim="800000"/>
              <a:headEnd/>
              <a:tailEnd/>
            </a:ln>
          </p:spPr>
        </p:pic>
        <p:pic>
          <p:nvPicPr>
            <p:cNvPr id="1480817" name="Picture 113"/>
            <p:cNvPicPr>
              <a:picLocks noChangeAspect="1" noChangeArrowheads="1"/>
            </p:cNvPicPr>
            <p:nvPr/>
          </p:nvPicPr>
          <p:blipFill>
            <a:blip r:embed="rId6"/>
            <a:srcRect/>
            <a:stretch>
              <a:fillRect/>
            </a:stretch>
          </p:blipFill>
          <p:spPr bwMode="auto">
            <a:xfrm>
              <a:off x="2573" y="2377"/>
              <a:ext cx="18" cy="18"/>
            </a:xfrm>
            <a:prstGeom prst="rect">
              <a:avLst/>
            </a:prstGeom>
            <a:noFill/>
            <a:ln w="9525">
              <a:noFill/>
              <a:miter lim="800000"/>
              <a:headEnd/>
              <a:tailEnd/>
            </a:ln>
          </p:spPr>
        </p:pic>
        <p:sp>
          <p:nvSpPr>
            <p:cNvPr id="1480818" name="Freeform 114"/>
            <p:cNvSpPr>
              <a:spLocks noEditPoints="1"/>
            </p:cNvSpPr>
            <p:nvPr/>
          </p:nvSpPr>
          <p:spPr bwMode="auto">
            <a:xfrm>
              <a:off x="2606" y="2360"/>
              <a:ext cx="41" cy="38"/>
            </a:xfrm>
            <a:custGeom>
              <a:avLst/>
              <a:gdLst/>
              <a:ahLst/>
              <a:cxnLst>
                <a:cxn ang="0">
                  <a:pos x="10" y="2"/>
                </a:cxn>
                <a:cxn ang="0">
                  <a:pos x="10" y="0"/>
                </a:cxn>
                <a:cxn ang="0">
                  <a:pos x="23" y="0"/>
                </a:cxn>
                <a:cxn ang="0">
                  <a:pos x="29" y="2"/>
                </a:cxn>
                <a:cxn ang="0">
                  <a:pos x="33" y="3"/>
                </a:cxn>
                <a:cxn ang="0">
                  <a:pos x="37" y="4"/>
                </a:cxn>
                <a:cxn ang="0">
                  <a:pos x="38" y="9"/>
                </a:cxn>
                <a:cxn ang="0">
                  <a:pos x="40" y="11"/>
                </a:cxn>
                <a:cxn ang="0">
                  <a:pos x="41" y="16"/>
                </a:cxn>
                <a:cxn ang="0">
                  <a:pos x="41" y="20"/>
                </a:cxn>
                <a:cxn ang="0">
                  <a:pos x="40" y="23"/>
                </a:cxn>
                <a:cxn ang="0">
                  <a:pos x="38" y="27"/>
                </a:cxn>
                <a:cxn ang="0">
                  <a:pos x="37" y="28"/>
                </a:cxn>
                <a:cxn ang="0">
                  <a:pos x="36" y="31"/>
                </a:cxn>
                <a:cxn ang="0">
                  <a:pos x="33" y="34"/>
                </a:cxn>
                <a:cxn ang="0">
                  <a:pos x="29" y="35"/>
                </a:cxn>
                <a:cxn ang="0">
                  <a:pos x="26" y="37"/>
                </a:cxn>
                <a:cxn ang="0">
                  <a:pos x="22" y="38"/>
                </a:cxn>
                <a:cxn ang="0">
                  <a:pos x="16" y="38"/>
                </a:cxn>
                <a:cxn ang="0">
                  <a:pos x="0" y="38"/>
                </a:cxn>
                <a:cxn ang="0">
                  <a:pos x="0" y="37"/>
                </a:cxn>
                <a:cxn ang="0">
                  <a:pos x="3" y="37"/>
                </a:cxn>
                <a:cxn ang="0">
                  <a:pos x="5" y="37"/>
                </a:cxn>
                <a:cxn ang="0">
                  <a:pos x="5" y="37"/>
                </a:cxn>
                <a:cxn ang="0">
                  <a:pos x="6" y="35"/>
                </a:cxn>
                <a:cxn ang="0">
                  <a:pos x="6" y="34"/>
                </a:cxn>
                <a:cxn ang="0">
                  <a:pos x="7" y="31"/>
                </a:cxn>
                <a:cxn ang="0">
                  <a:pos x="13" y="9"/>
                </a:cxn>
                <a:cxn ang="0">
                  <a:pos x="15" y="6"/>
                </a:cxn>
                <a:cxn ang="0">
                  <a:pos x="15" y="4"/>
                </a:cxn>
                <a:cxn ang="0">
                  <a:pos x="15" y="3"/>
                </a:cxn>
                <a:cxn ang="0">
                  <a:pos x="15" y="3"/>
                </a:cxn>
                <a:cxn ang="0">
                  <a:pos x="13" y="2"/>
                </a:cxn>
                <a:cxn ang="0">
                  <a:pos x="12" y="2"/>
                </a:cxn>
                <a:cxn ang="0">
                  <a:pos x="10" y="2"/>
                </a:cxn>
                <a:cxn ang="0">
                  <a:pos x="20" y="3"/>
                </a:cxn>
                <a:cxn ang="0">
                  <a:pos x="12" y="31"/>
                </a:cxn>
                <a:cxn ang="0">
                  <a:pos x="12" y="34"/>
                </a:cxn>
                <a:cxn ang="0">
                  <a:pos x="12" y="35"/>
                </a:cxn>
                <a:cxn ang="0">
                  <a:pos x="12" y="35"/>
                </a:cxn>
                <a:cxn ang="0">
                  <a:pos x="12" y="35"/>
                </a:cxn>
                <a:cxn ang="0">
                  <a:pos x="12" y="37"/>
                </a:cxn>
                <a:cxn ang="0">
                  <a:pos x="12" y="37"/>
                </a:cxn>
                <a:cxn ang="0">
                  <a:pos x="13" y="37"/>
                </a:cxn>
                <a:cxn ang="0">
                  <a:pos x="15" y="37"/>
                </a:cxn>
                <a:cxn ang="0">
                  <a:pos x="19" y="37"/>
                </a:cxn>
                <a:cxn ang="0">
                  <a:pos x="23" y="35"/>
                </a:cxn>
                <a:cxn ang="0">
                  <a:pos x="26" y="34"/>
                </a:cxn>
                <a:cxn ang="0">
                  <a:pos x="29" y="33"/>
                </a:cxn>
                <a:cxn ang="0">
                  <a:pos x="31" y="30"/>
                </a:cxn>
                <a:cxn ang="0">
                  <a:pos x="34" y="26"/>
                </a:cxn>
                <a:cxn ang="0">
                  <a:pos x="36" y="21"/>
                </a:cxn>
                <a:cxn ang="0">
                  <a:pos x="36" y="16"/>
                </a:cxn>
                <a:cxn ang="0">
                  <a:pos x="36" y="11"/>
                </a:cxn>
                <a:cxn ang="0">
                  <a:pos x="34" y="9"/>
                </a:cxn>
                <a:cxn ang="0">
                  <a:pos x="33" y="6"/>
                </a:cxn>
                <a:cxn ang="0">
                  <a:pos x="30" y="4"/>
                </a:cxn>
                <a:cxn ang="0">
                  <a:pos x="27" y="3"/>
                </a:cxn>
                <a:cxn ang="0">
                  <a:pos x="24" y="3"/>
                </a:cxn>
                <a:cxn ang="0">
                  <a:pos x="22" y="3"/>
                </a:cxn>
                <a:cxn ang="0">
                  <a:pos x="20" y="3"/>
                </a:cxn>
              </a:cxnLst>
              <a:rect l="0" t="0" r="r" b="b"/>
              <a:pathLst>
                <a:path w="41" h="38">
                  <a:moveTo>
                    <a:pt x="10" y="2"/>
                  </a:moveTo>
                  <a:lnTo>
                    <a:pt x="10" y="0"/>
                  </a:lnTo>
                  <a:lnTo>
                    <a:pt x="23" y="0"/>
                  </a:lnTo>
                  <a:lnTo>
                    <a:pt x="29" y="2"/>
                  </a:lnTo>
                  <a:lnTo>
                    <a:pt x="33" y="3"/>
                  </a:lnTo>
                  <a:lnTo>
                    <a:pt x="37" y="4"/>
                  </a:lnTo>
                  <a:lnTo>
                    <a:pt x="38" y="9"/>
                  </a:lnTo>
                  <a:lnTo>
                    <a:pt x="40" y="11"/>
                  </a:lnTo>
                  <a:lnTo>
                    <a:pt x="41" y="16"/>
                  </a:lnTo>
                  <a:lnTo>
                    <a:pt x="41" y="20"/>
                  </a:lnTo>
                  <a:lnTo>
                    <a:pt x="40" y="23"/>
                  </a:lnTo>
                  <a:lnTo>
                    <a:pt x="38" y="27"/>
                  </a:lnTo>
                  <a:lnTo>
                    <a:pt x="37" y="28"/>
                  </a:lnTo>
                  <a:lnTo>
                    <a:pt x="36" y="31"/>
                  </a:lnTo>
                  <a:lnTo>
                    <a:pt x="33" y="34"/>
                  </a:lnTo>
                  <a:lnTo>
                    <a:pt x="29" y="35"/>
                  </a:lnTo>
                  <a:lnTo>
                    <a:pt x="26" y="37"/>
                  </a:lnTo>
                  <a:lnTo>
                    <a:pt x="22" y="38"/>
                  </a:lnTo>
                  <a:lnTo>
                    <a:pt x="16" y="38"/>
                  </a:lnTo>
                  <a:lnTo>
                    <a:pt x="0" y="38"/>
                  </a:lnTo>
                  <a:lnTo>
                    <a:pt x="0" y="37"/>
                  </a:lnTo>
                  <a:lnTo>
                    <a:pt x="3" y="37"/>
                  </a:lnTo>
                  <a:lnTo>
                    <a:pt x="5" y="37"/>
                  </a:lnTo>
                  <a:lnTo>
                    <a:pt x="5" y="37"/>
                  </a:lnTo>
                  <a:lnTo>
                    <a:pt x="6" y="35"/>
                  </a:lnTo>
                  <a:lnTo>
                    <a:pt x="6" y="34"/>
                  </a:lnTo>
                  <a:lnTo>
                    <a:pt x="7" y="31"/>
                  </a:lnTo>
                  <a:lnTo>
                    <a:pt x="13" y="9"/>
                  </a:lnTo>
                  <a:lnTo>
                    <a:pt x="15" y="6"/>
                  </a:lnTo>
                  <a:lnTo>
                    <a:pt x="15" y="4"/>
                  </a:lnTo>
                  <a:lnTo>
                    <a:pt x="15" y="3"/>
                  </a:lnTo>
                  <a:lnTo>
                    <a:pt x="15" y="3"/>
                  </a:lnTo>
                  <a:lnTo>
                    <a:pt x="13" y="2"/>
                  </a:lnTo>
                  <a:lnTo>
                    <a:pt x="12" y="2"/>
                  </a:lnTo>
                  <a:lnTo>
                    <a:pt x="10" y="2"/>
                  </a:lnTo>
                  <a:close/>
                  <a:moveTo>
                    <a:pt x="20" y="3"/>
                  </a:moveTo>
                  <a:lnTo>
                    <a:pt x="12" y="31"/>
                  </a:lnTo>
                  <a:lnTo>
                    <a:pt x="12" y="34"/>
                  </a:lnTo>
                  <a:lnTo>
                    <a:pt x="12" y="35"/>
                  </a:lnTo>
                  <a:lnTo>
                    <a:pt x="12" y="35"/>
                  </a:lnTo>
                  <a:lnTo>
                    <a:pt x="12" y="35"/>
                  </a:lnTo>
                  <a:lnTo>
                    <a:pt x="12" y="37"/>
                  </a:lnTo>
                  <a:lnTo>
                    <a:pt x="12" y="37"/>
                  </a:lnTo>
                  <a:lnTo>
                    <a:pt x="13" y="37"/>
                  </a:lnTo>
                  <a:lnTo>
                    <a:pt x="15" y="37"/>
                  </a:lnTo>
                  <a:lnTo>
                    <a:pt x="19" y="37"/>
                  </a:lnTo>
                  <a:lnTo>
                    <a:pt x="23" y="35"/>
                  </a:lnTo>
                  <a:lnTo>
                    <a:pt x="26" y="34"/>
                  </a:lnTo>
                  <a:lnTo>
                    <a:pt x="29" y="33"/>
                  </a:lnTo>
                  <a:lnTo>
                    <a:pt x="31" y="30"/>
                  </a:lnTo>
                  <a:lnTo>
                    <a:pt x="34" y="26"/>
                  </a:lnTo>
                  <a:lnTo>
                    <a:pt x="36" y="21"/>
                  </a:lnTo>
                  <a:lnTo>
                    <a:pt x="36" y="16"/>
                  </a:lnTo>
                  <a:lnTo>
                    <a:pt x="36" y="11"/>
                  </a:lnTo>
                  <a:lnTo>
                    <a:pt x="34" y="9"/>
                  </a:lnTo>
                  <a:lnTo>
                    <a:pt x="33" y="6"/>
                  </a:lnTo>
                  <a:lnTo>
                    <a:pt x="30" y="4"/>
                  </a:lnTo>
                  <a:lnTo>
                    <a:pt x="27" y="3"/>
                  </a:lnTo>
                  <a:lnTo>
                    <a:pt x="24" y="3"/>
                  </a:lnTo>
                  <a:lnTo>
                    <a:pt x="22" y="3"/>
                  </a:lnTo>
                  <a:lnTo>
                    <a:pt x="20" y="3"/>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19" name="Freeform 115"/>
            <p:cNvSpPr>
              <a:spLocks noEditPoints="1"/>
            </p:cNvSpPr>
            <p:nvPr/>
          </p:nvSpPr>
          <p:spPr bwMode="auto">
            <a:xfrm>
              <a:off x="2649" y="2373"/>
              <a:ext cx="21" cy="27"/>
            </a:xfrm>
            <a:custGeom>
              <a:avLst/>
              <a:gdLst/>
              <a:ahLst/>
              <a:cxnLst>
                <a:cxn ang="0">
                  <a:pos x="5" y="15"/>
                </a:cxn>
                <a:cxn ang="0">
                  <a:pos x="5" y="15"/>
                </a:cxn>
                <a:cxn ang="0">
                  <a:pos x="5" y="17"/>
                </a:cxn>
                <a:cxn ang="0">
                  <a:pos x="5" y="20"/>
                </a:cxn>
                <a:cxn ang="0">
                  <a:pos x="7" y="21"/>
                </a:cxn>
                <a:cxn ang="0">
                  <a:pos x="8" y="22"/>
                </a:cxn>
                <a:cxn ang="0">
                  <a:pos x="11" y="22"/>
                </a:cxn>
                <a:cxn ang="0">
                  <a:pos x="12" y="22"/>
                </a:cxn>
                <a:cxn ang="0">
                  <a:pos x="14" y="22"/>
                </a:cxn>
                <a:cxn ang="0">
                  <a:pos x="16" y="21"/>
                </a:cxn>
                <a:cxn ang="0">
                  <a:pos x="19" y="18"/>
                </a:cxn>
                <a:cxn ang="0">
                  <a:pos x="19" y="20"/>
                </a:cxn>
                <a:cxn ang="0">
                  <a:pos x="15" y="22"/>
                </a:cxn>
                <a:cxn ang="0">
                  <a:pos x="11" y="25"/>
                </a:cxn>
                <a:cxn ang="0">
                  <a:pos x="8" y="27"/>
                </a:cxn>
                <a:cxn ang="0">
                  <a:pos x="4" y="25"/>
                </a:cxn>
                <a:cxn ang="0">
                  <a:pos x="1" y="24"/>
                </a:cxn>
                <a:cxn ang="0">
                  <a:pos x="0" y="21"/>
                </a:cxn>
                <a:cxn ang="0">
                  <a:pos x="0" y="18"/>
                </a:cxn>
                <a:cxn ang="0">
                  <a:pos x="1" y="14"/>
                </a:cxn>
                <a:cxn ang="0">
                  <a:pos x="2" y="10"/>
                </a:cxn>
                <a:cxn ang="0">
                  <a:pos x="5" y="5"/>
                </a:cxn>
                <a:cxn ang="0">
                  <a:pos x="8" y="3"/>
                </a:cxn>
                <a:cxn ang="0">
                  <a:pos x="12" y="1"/>
                </a:cxn>
                <a:cxn ang="0">
                  <a:pos x="16" y="0"/>
                </a:cxn>
                <a:cxn ang="0">
                  <a:pos x="18" y="0"/>
                </a:cxn>
                <a:cxn ang="0">
                  <a:pos x="21" y="1"/>
                </a:cxn>
                <a:cxn ang="0">
                  <a:pos x="21" y="3"/>
                </a:cxn>
                <a:cxn ang="0">
                  <a:pos x="21" y="4"/>
                </a:cxn>
                <a:cxn ang="0">
                  <a:pos x="21" y="7"/>
                </a:cxn>
                <a:cxn ang="0">
                  <a:pos x="19" y="8"/>
                </a:cxn>
                <a:cxn ang="0">
                  <a:pos x="16" y="11"/>
                </a:cxn>
                <a:cxn ang="0">
                  <a:pos x="12" y="13"/>
                </a:cxn>
                <a:cxn ang="0">
                  <a:pos x="9" y="14"/>
                </a:cxn>
                <a:cxn ang="0">
                  <a:pos x="5" y="15"/>
                </a:cxn>
                <a:cxn ang="0">
                  <a:pos x="5" y="14"/>
                </a:cxn>
                <a:cxn ang="0">
                  <a:pos x="8" y="13"/>
                </a:cxn>
                <a:cxn ang="0">
                  <a:pos x="11" y="13"/>
                </a:cxn>
                <a:cxn ang="0">
                  <a:pos x="14" y="10"/>
                </a:cxn>
                <a:cxn ang="0">
                  <a:pos x="15" y="8"/>
                </a:cxn>
                <a:cxn ang="0">
                  <a:pos x="16" y="5"/>
                </a:cxn>
                <a:cxn ang="0">
                  <a:pos x="18" y="4"/>
                </a:cxn>
                <a:cxn ang="0">
                  <a:pos x="16" y="3"/>
                </a:cxn>
                <a:cxn ang="0">
                  <a:pos x="16" y="3"/>
                </a:cxn>
                <a:cxn ang="0">
                  <a:pos x="16" y="1"/>
                </a:cxn>
                <a:cxn ang="0">
                  <a:pos x="15" y="1"/>
                </a:cxn>
                <a:cxn ang="0">
                  <a:pos x="12" y="3"/>
                </a:cxn>
                <a:cxn ang="0">
                  <a:pos x="9" y="4"/>
                </a:cxn>
                <a:cxn ang="0">
                  <a:pos x="7" y="8"/>
                </a:cxn>
                <a:cxn ang="0">
                  <a:pos x="5" y="14"/>
                </a:cxn>
              </a:cxnLst>
              <a:rect l="0" t="0" r="r" b="b"/>
              <a:pathLst>
                <a:path w="21" h="27">
                  <a:moveTo>
                    <a:pt x="5" y="15"/>
                  </a:moveTo>
                  <a:lnTo>
                    <a:pt x="5" y="15"/>
                  </a:lnTo>
                  <a:lnTo>
                    <a:pt x="5" y="17"/>
                  </a:lnTo>
                  <a:lnTo>
                    <a:pt x="5" y="20"/>
                  </a:lnTo>
                  <a:lnTo>
                    <a:pt x="7" y="21"/>
                  </a:lnTo>
                  <a:lnTo>
                    <a:pt x="8" y="22"/>
                  </a:lnTo>
                  <a:lnTo>
                    <a:pt x="11" y="22"/>
                  </a:lnTo>
                  <a:lnTo>
                    <a:pt x="12" y="22"/>
                  </a:lnTo>
                  <a:lnTo>
                    <a:pt x="14" y="22"/>
                  </a:lnTo>
                  <a:lnTo>
                    <a:pt x="16" y="21"/>
                  </a:lnTo>
                  <a:lnTo>
                    <a:pt x="19" y="18"/>
                  </a:lnTo>
                  <a:lnTo>
                    <a:pt x="19" y="20"/>
                  </a:lnTo>
                  <a:lnTo>
                    <a:pt x="15" y="22"/>
                  </a:lnTo>
                  <a:lnTo>
                    <a:pt x="11" y="25"/>
                  </a:lnTo>
                  <a:lnTo>
                    <a:pt x="8" y="27"/>
                  </a:lnTo>
                  <a:lnTo>
                    <a:pt x="4" y="25"/>
                  </a:lnTo>
                  <a:lnTo>
                    <a:pt x="1" y="24"/>
                  </a:lnTo>
                  <a:lnTo>
                    <a:pt x="0" y="21"/>
                  </a:lnTo>
                  <a:lnTo>
                    <a:pt x="0" y="18"/>
                  </a:lnTo>
                  <a:lnTo>
                    <a:pt x="1" y="14"/>
                  </a:lnTo>
                  <a:lnTo>
                    <a:pt x="2" y="10"/>
                  </a:lnTo>
                  <a:lnTo>
                    <a:pt x="5" y="5"/>
                  </a:lnTo>
                  <a:lnTo>
                    <a:pt x="8" y="3"/>
                  </a:lnTo>
                  <a:lnTo>
                    <a:pt x="12" y="1"/>
                  </a:lnTo>
                  <a:lnTo>
                    <a:pt x="16" y="0"/>
                  </a:lnTo>
                  <a:lnTo>
                    <a:pt x="18" y="0"/>
                  </a:lnTo>
                  <a:lnTo>
                    <a:pt x="21" y="1"/>
                  </a:lnTo>
                  <a:lnTo>
                    <a:pt x="21" y="3"/>
                  </a:lnTo>
                  <a:lnTo>
                    <a:pt x="21" y="4"/>
                  </a:lnTo>
                  <a:lnTo>
                    <a:pt x="21" y="7"/>
                  </a:lnTo>
                  <a:lnTo>
                    <a:pt x="19" y="8"/>
                  </a:lnTo>
                  <a:lnTo>
                    <a:pt x="16" y="11"/>
                  </a:lnTo>
                  <a:lnTo>
                    <a:pt x="12" y="13"/>
                  </a:lnTo>
                  <a:lnTo>
                    <a:pt x="9" y="14"/>
                  </a:lnTo>
                  <a:lnTo>
                    <a:pt x="5" y="15"/>
                  </a:lnTo>
                  <a:close/>
                  <a:moveTo>
                    <a:pt x="5" y="14"/>
                  </a:moveTo>
                  <a:lnTo>
                    <a:pt x="8" y="13"/>
                  </a:lnTo>
                  <a:lnTo>
                    <a:pt x="11" y="13"/>
                  </a:lnTo>
                  <a:lnTo>
                    <a:pt x="14" y="10"/>
                  </a:lnTo>
                  <a:lnTo>
                    <a:pt x="15" y="8"/>
                  </a:lnTo>
                  <a:lnTo>
                    <a:pt x="16" y="5"/>
                  </a:lnTo>
                  <a:lnTo>
                    <a:pt x="18" y="4"/>
                  </a:lnTo>
                  <a:lnTo>
                    <a:pt x="16" y="3"/>
                  </a:lnTo>
                  <a:lnTo>
                    <a:pt x="16" y="3"/>
                  </a:lnTo>
                  <a:lnTo>
                    <a:pt x="16" y="1"/>
                  </a:lnTo>
                  <a:lnTo>
                    <a:pt x="15" y="1"/>
                  </a:lnTo>
                  <a:lnTo>
                    <a:pt x="12" y="3"/>
                  </a:lnTo>
                  <a:lnTo>
                    <a:pt x="9" y="4"/>
                  </a:lnTo>
                  <a:lnTo>
                    <a:pt x="7" y="8"/>
                  </a:lnTo>
                  <a:lnTo>
                    <a:pt x="5"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20" name="Freeform 116"/>
            <p:cNvSpPr>
              <a:spLocks/>
            </p:cNvSpPr>
            <p:nvPr/>
          </p:nvSpPr>
          <p:spPr bwMode="auto">
            <a:xfrm>
              <a:off x="2674" y="2366"/>
              <a:ext cx="15" cy="34"/>
            </a:xfrm>
            <a:custGeom>
              <a:avLst/>
              <a:gdLst/>
              <a:ahLst/>
              <a:cxnLst>
                <a:cxn ang="0">
                  <a:pos x="12" y="0"/>
                </a:cxn>
                <a:cxn ang="0">
                  <a:pos x="11" y="8"/>
                </a:cxn>
                <a:cxn ang="0">
                  <a:pos x="15" y="8"/>
                </a:cxn>
                <a:cxn ang="0">
                  <a:pos x="15" y="8"/>
                </a:cxn>
                <a:cxn ang="0">
                  <a:pos x="11" y="8"/>
                </a:cxn>
                <a:cxn ang="0">
                  <a:pos x="5" y="27"/>
                </a:cxn>
                <a:cxn ang="0">
                  <a:pos x="5" y="28"/>
                </a:cxn>
                <a:cxn ang="0">
                  <a:pos x="5" y="29"/>
                </a:cxn>
                <a:cxn ang="0">
                  <a:pos x="5" y="31"/>
                </a:cxn>
                <a:cxn ang="0">
                  <a:pos x="5" y="31"/>
                </a:cxn>
                <a:cxn ang="0">
                  <a:pos x="5" y="31"/>
                </a:cxn>
                <a:cxn ang="0">
                  <a:pos x="5" y="31"/>
                </a:cxn>
                <a:cxn ang="0">
                  <a:pos x="5" y="31"/>
                </a:cxn>
                <a:cxn ang="0">
                  <a:pos x="7" y="29"/>
                </a:cxn>
                <a:cxn ang="0">
                  <a:pos x="8" y="28"/>
                </a:cxn>
                <a:cxn ang="0">
                  <a:pos x="10" y="27"/>
                </a:cxn>
                <a:cxn ang="0">
                  <a:pos x="11" y="27"/>
                </a:cxn>
                <a:cxn ang="0">
                  <a:pos x="8" y="31"/>
                </a:cxn>
                <a:cxn ang="0">
                  <a:pos x="5" y="32"/>
                </a:cxn>
                <a:cxn ang="0">
                  <a:pos x="4" y="32"/>
                </a:cxn>
                <a:cxn ang="0">
                  <a:pos x="3" y="34"/>
                </a:cxn>
                <a:cxn ang="0">
                  <a:pos x="3" y="32"/>
                </a:cxn>
                <a:cxn ang="0">
                  <a:pos x="1" y="32"/>
                </a:cxn>
                <a:cxn ang="0">
                  <a:pos x="1" y="31"/>
                </a:cxn>
                <a:cxn ang="0">
                  <a:pos x="0" y="31"/>
                </a:cxn>
                <a:cxn ang="0">
                  <a:pos x="1" y="28"/>
                </a:cxn>
                <a:cxn ang="0">
                  <a:pos x="1" y="25"/>
                </a:cxn>
                <a:cxn ang="0">
                  <a:pos x="5" y="8"/>
                </a:cxn>
                <a:cxn ang="0">
                  <a:pos x="1" y="8"/>
                </a:cxn>
                <a:cxn ang="0">
                  <a:pos x="3" y="8"/>
                </a:cxn>
                <a:cxn ang="0">
                  <a:pos x="5" y="7"/>
                </a:cxn>
                <a:cxn ang="0">
                  <a:pos x="7" y="5"/>
                </a:cxn>
                <a:cxn ang="0">
                  <a:pos x="10" y="4"/>
                </a:cxn>
                <a:cxn ang="0">
                  <a:pos x="12" y="0"/>
                </a:cxn>
                <a:cxn ang="0">
                  <a:pos x="12" y="0"/>
                </a:cxn>
              </a:cxnLst>
              <a:rect l="0" t="0" r="r" b="b"/>
              <a:pathLst>
                <a:path w="15" h="34">
                  <a:moveTo>
                    <a:pt x="12" y="0"/>
                  </a:moveTo>
                  <a:lnTo>
                    <a:pt x="11" y="8"/>
                  </a:lnTo>
                  <a:lnTo>
                    <a:pt x="15" y="8"/>
                  </a:lnTo>
                  <a:lnTo>
                    <a:pt x="15" y="8"/>
                  </a:lnTo>
                  <a:lnTo>
                    <a:pt x="11" y="8"/>
                  </a:lnTo>
                  <a:lnTo>
                    <a:pt x="5" y="27"/>
                  </a:lnTo>
                  <a:lnTo>
                    <a:pt x="5" y="28"/>
                  </a:lnTo>
                  <a:lnTo>
                    <a:pt x="5" y="29"/>
                  </a:lnTo>
                  <a:lnTo>
                    <a:pt x="5" y="31"/>
                  </a:lnTo>
                  <a:lnTo>
                    <a:pt x="5" y="31"/>
                  </a:lnTo>
                  <a:lnTo>
                    <a:pt x="5" y="31"/>
                  </a:lnTo>
                  <a:lnTo>
                    <a:pt x="5" y="31"/>
                  </a:lnTo>
                  <a:lnTo>
                    <a:pt x="5" y="31"/>
                  </a:lnTo>
                  <a:lnTo>
                    <a:pt x="7" y="29"/>
                  </a:lnTo>
                  <a:lnTo>
                    <a:pt x="8" y="28"/>
                  </a:lnTo>
                  <a:lnTo>
                    <a:pt x="10" y="27"/>
                  </a:lnTo>
                  <a:lnTo>
                    <a:pt x="11" y="27"/>
                  </a:lnTo>
                  <a:lnTo>
                    <a:pt x="8" y="31"/>
                  </a:lnTo>
                  <a:lnTo>
                    <a:pt x="5" y="32"/>
                  </a:lnTo>
                  <a:lnTo>
                    <a:pt x="4" y="32"/>
                  </a:lnTo>
                  <a:lnTo>
                    <a:pt x="3" y="34"/>
                  </a:lnTo>
                  <a:lnTo>
                    <a:pt x="3" y="32"/>
                  </a:lnTo>
                  <a:lnTo>
                    <a:pt x="1" y="32"/>
                  </a:lnTo>
                  <a:lnTo>
                    <a:pt x="1" y="31"/>
                  </a:lnTo>
                  <a:lnTo>
                    <a:pt x="0" y="31"/>
                  </a:lnTo>
                  <a:lnTo>
                    <a:pt x="1" y="28"/>
                  </a:lnTo>
                  <a:lnTo>
                    <a:pt x="1" y="25"/>
                  </a:lnTo>
                  <a:lnTo>
                    <a:pt x="5" y="8"/>
                  </a:lnTo>
                  <a:lnTo>
                    <a:pt x="1" y="8"/>
                  </a:lnTo>
                  <a:lnTo>
                    <a:pt x="3" y="8"/>
                  </a:lnTo>
                  <a:lnTo>
                    <a:pt x="5" y="7"/>
                  </a:lnTo>
                  <a:lnTo>
                    <a:pt x="7" y="5"/>
                  </a:lnTo>
                  <a:lnTo>
                    <a:pt x="10" y="4"/>
                  </a:lnTo>
                  <a:lnTo>
                    <a:pt x="12" y="0"/>
                  </a:lnTo>
                  <a:lnTo>
                    <a:pt x="12"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21" name="Freeform 117"/>
            <p:cNvSpPr>
              <a:spLocks/>
            </p:cNvSpPr>
            <p:nvPr/>
          </p:nvSpPr>
          <p:spPr bwMode="auto">
            <a:xfrm>
              <a:off x="2699" y="2360"/>
              <a:ext cx="44" cy="40"/>
            </a:xfrm>
            <a:custGeom>
              <a:avLst/>
              <a:gdLst/>
              <a:ahLst/>
              <a:cxnLst>
                <a:cxn ang="0">
                  <a:pos x="17" y="0"/>
                </a:cxn>
                <a:cxn ang="0">
                  <a:pos x="30" y="30"/>
                </a:cxn>
                <a:cxn ang="0">
                  <a:pos x="35" y="9"/>
                </a:cxn>
                <a:cxn ang="0">
                  <a:pos x="35" y="6"/>
                </a:cxn>
                <a:cxn ang="0">
                  <a:pos x="37" y="4"/>
                </a:cxn>
                <a:cxn ang="0">
                  <a:pos x="35" y="3"/>
                </a:cxn>
                <a:cxn ang="0">
                  <a:pos x="35" y="3"/>
                </a:cxn>
                <a:cxn ang="0">
                  <a:pos x="34" y="2"/>
                </a:cxn>
                <a:cxn ang="0">
                  <a:pos x="32" y="2"/>
                </a:cxn>
                <a:cxn ang="0">
                  <a:pos x="32" y="2"/>
                </a:cxn>
                <a:cxn ang="0">
                  <a:pos x="32" y="2"/>
                </a:cxn>
                <a:cxn ang="0">
                  <a:pos x="32" y="0"/>
                </a:cxn>
                <a:cxn ang="0">
                  <a:pos x="44" y="0"/>
                </a:cxn>
                <a:cxn ang="0">
                  <a:pos x="44" y="2"/>
                </a:cxn>
                <a:cxn ang="0">
                  <a:pos x="42" y="2"/>
                </a:cxn>
                <a:cxn ang="0">
                  <a:pos x="41" y="3"/>
                </a:cxn>
                <a:cxn ang="0">
                  <a:pos x="39" y="3"/>
                </a:cxn>
                <a:cxn ang="0">
                  <a:pos x="39" y="4"/>
                </a:cxn>
                <a:cxn ang="0">
                  <a:pos x="38" y="6"/>
                </a:cxn>
                <a:cxn ang="0">
                  <a:pos x="37" y="9"/>
                </a:cxn>
                <a:cxn ang="0">
                  <a:pos x="28" y="40"/>
                </a:cxn>
                <a:cxn ang="0">
                  <a:pos x="28" y="40"/>
                </a:cxn>
                <a:cxn ang="0">
                  <a:pos x="15" y="7"/>
                </a:cxn>
                <a:cxn ang="0">
                  <a:pos x="8" y="31"/>
                </a:cxn>
                <a:cxn ang="0">
                  <a:pos x="8" y="34"/>
                </a:cxn>
                <a:cxn ang="0">
                  <a:pos x="7" y="35"/>
                </a:cxn>
                <a:cxn ang="0">
                  <a:pos x="8" y="35"/>
                </a:cxn>
                <a:cxn ang="0">
                  <a:pos x="8" y="37"/>
                </a:cxn>
                <a:cxn ang="0">
                  <a:pos x="10" y="37"/>
                </a:cxn>
                <a:cxn ang="0">
                  <a:pos x="11" y="37"/>
                </a:cxn>
                <a:cxn ang="0">
                  <a:pos x="11" y="38"/>
                </a:cxn>
                <a:cxn ang="0">
                  <a:pos x="0" y="38"/>
                </a:cxn>
                <a:cxn ang="0">
                  <a:pos x="0" y="37"/>
                </a:cxn>
                <a:cxn ang="0">
                  <a:pos x="1" y="37"/>
                </a:cxn>
                <a:cxn ang="0">
                  <a:pos x="3" y="37"/>
                </a:cxn>
                <a:cxn ang="0">
                  <a:pos x="4" y="37"/>
                </a:cxn>
                <a:cxn ang="0">
                  <a:pos x="4" y="35"/>
                </a:cxn>
                <a:cxn ang="0">
                  <a:pos x="6" y="34"/>
                </a:cxn>
                <a:cxn ang="0">
                  <a:pos x="7" y="31"/>
                </a:cxn>
                <a:cxn ang="0">
                  <a:pos x="14" y="4"/>
                </a:cxn>
                <a:cxn ang="0">
                  <a:pos x="13" y="3"/>
                </a:cxn>
                <a:cxn ang="0">
                  <a:pos x="11" y="3"/>
                </a:cxn>
                <a:cxn ang="0">
                  <a:pos x="10" y="2"/>
                </a:cxn>
                <a:cxn ang="0">
                  <a:pos x="8" y="2"/>
                </a:cxn>
                <a:cxn ang="0">
                  <a:pos x="8" y="0"/>
                </a:cxn>
                <a:cxn ang="0">
                  <a:pos x="17" y="0"/>
                </a:cxn>
              </a:cxnLst>
              <a:rect l="0" t="0" r="r" b="b"/>
              <a:pathLst>
                <a:path w="44" h="40">
                  <a:moveTo>
                    <a:pt x="17" y="0"/>
                  </a:moveTo>
                  <a:lnTo>
                    <a:pt x="30" y="30"/>
                  </a:lnTo>
                  <a:lnTo>
                    <a:pt x="35" y="9"/>
                  </a:lnTo>
                  <a:lnTo>
                    <a:pt x="35" y="6"/>
                  </a:lnTo>
                  <a:lnTo>
                    <a:pt x="37" y="4"/>
                  </a:lnTo>
                  <a:lnTo>
                    <a:pt x="35" y="3"/>
                  </a:lnTo>
                  <a:lnTo>
                    <a:pt x="35" y="3"/>
                  </a:lnTo>
                  <a:lnTo>
                    <a:pt x="34" y="2"/>
                  </a:lnTo>
                  <a:lnTo>
                    <a:pt x="32" y="2"/>
                  </a:lnTo>
                  <a:lnTo>
                    <a:pt x="32" y="2"/>
                  </a:lnTo>
                  <a:lnTo>
                    <a:pt x="32" y="2"/>
                  </a:lnTo>
                  <a:lnTo>
                    <a:pt x="32" y="0"/>
                  </a:lnTo>
                  <a:lnTo>
                    <a:pt x="44" y="0"/>
                  </a:lnTo>
                  <a:lnTo>
                    <a:pt x="44" y="2"/>
                  </a:lnTo>
                  <a:lnTo>
                    <a:pt x="42" y="2"/>
                  </a:lnTo>
                  <a:lnTo>
                    <a:pt x="41" y="3"/>
                  </a:lnTo>
                  <a:lnTo>
                    <a:pt x="39" y="3"/>
                  </a:lnTo>
                  <a:lnTo>
                    <a:pt x="39" y="4"/>
                  </a:lnTo>
                  <a:lnTo>
                    <a:pt x="38" y="6"/>
                  </a:lnTo>
                  <a:lnTo>
                    <a:pt x="37" y="9"/>
                  </a:lnTo>
                  <a:lnTo>
                    <a:pt x="28" y="40"/>
                  </a:lnTo>
                  <a:lnTo>
                    <a:pt x="28" y="40"/>
                  </a:lnTo>
                  <a:lnTo>
                    <a:pt x="15" y="7"/>
                  </a:lnTo>
                  <a:lnTo>
                    <a:pt x="8" y="31"/>
                  </a:lnTo>
                  <a:lnTo>
                    <a:pt x="8" y="34"/>
                  </a:lnTo>
                  <a:lnTo>
                    <a:pt x="7" y="35"/>
                  </a:lnTo>
                  <a:lnTo>
                    <a:pt x="8" y="35"/>
                  </a:lnTo>
                  <a:lnTo>
                    <a:pt x="8" y="37"/>
                  </a:lnTo>
                  <a:lnTo>
                    <a:pt x="10" y="37"/>
                  </a:lnTo>
                  <a:lnTo>
                    <a:pt x="11" y="37"/>
                  </a:lnTo>
                  <a:lnTo>
                    <a:pt x="11" y="38"/>
                  </a:lnTo>
                  <a:lnTo>
                    <a:pt x="0" y="38"/>
                  </a:lnTo>
                  <a:lnTo>
                    <a:pt x="0" y="37"/>
                  </a:lnTo>
                  <a:lnTo>
                    <a:pt x="1" y="37"/>
                  </a:lnTo>
                  <a:lnTo>
                    <a:pt x="3" y="37"/>
                  </a:lnTo>
                  <a:lnTo>
                    <a:pt x="4" y="37"/>
                  </a:lnTo>
                  <a:lnTo>
                    <a:pt x="4" y="35"/>
                  </a:lnTo>
                  <a:lnTo>
                    <a:pt x="6" y="34"/>
                  </a:lnTo>
                  <a:lnTo>
                    <a:pt x="7" y="31"/>
                  </a:lnTo>
                  <a:lnTo>
                    <a:pt x="14" y="4"/>
                  </a:lnTo>
                  <a:lnTo>
                    <a:pt x="13" y="3"/>
                  </a:lnTo>
                  <a:lnTo>
                    <a:pt x="11" y="3"/>
                  </a:lnTo>
                  <a:lnTo>
                    <a:pt x="10" y="2"/>
                  </a:lnTo>
                  <a:lnTo>
                    <a:pt x="8" y="2"/>
                  </a:lnTo>
                  <a:lnTo>
                    <a:pt x="8"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22" name="Freeform 118"/>
            <p:cNvSpPr>
              <a:spLocks noEditPoints="1"/>
            </p:cNvSpPr>
            <p:nvPr/>
          </p:nvSpPr>
          <p:spPr bwMode="auto">
            <a:xfrm>
              <a:off x="2741" y="2360"/>
              <a:ext cx="37" cy="40"/>
            </a:xfrm>
            <a:custGeom>
              <a:avLst/>
              <a:gdLst/>
              <a:ahLst/>
              <a:cxnLst>
                <a:cxn ang="0">
                  <a:pos x="24" y="0"/>
                </a:cxn>
                <a:cxn ang="0">
                  <a:pos x="28" y="0"/>
                </a:cxn>
                <a:cxn ang="0">
                  <a:pos x="31" y="2"/>
                </a:cxn>
                <a:cxn ang="0">
                  <a:pos x="34" y="4"/>
                </a:cxn>
                <a:cxn ang="0">
                  <a:pos x="35" y="7"/>
                </a:cxn>
                <a:cxn ang="0">
                  <a:pos x="37" y="10"/>
                </a:cxn>
                <a:cxn ang="0">
                  <a:pos x="37" y="13"/>
                </a:cxn>
                <a:cxn ang="0">
                  <a:pos x="37" y="20"/>
                </a:cxn>
                <a:cxn ang="0">
                  <a:pos x="34" y="26"/>
                </a:cxn>
                <a:cxn ang="0">
                  <a:pos x="30" y="31"/>
                </a:cxn>
                <a:cxn ang="0">
                  <a:pos x="25" y="35"/>
                </a:cxn>
                <a:cxn ang="0">
                  <a:pos x="20" y="38"/>
                </a:cxn>
                <a:cxn ang="0">
                  <a:pos x="13" y="40"/>
                </a:cxn>
                <a:cxn ang="0">
                  <a:pos x="10" y="38"/>
                </a:cxn>
                <a:cxn ang="0">
                  <a:pos x="6" y="37"/>
                </a:cxn>
                <a:cxn ang="0">
                  <a:pos x="3" y="35"/>
                </a:cxn>
                <a:cxn ang="0">
                  <a:pos x="2" y="33"/>
                </a:cxn>
                <a:cxn ang="0">
                  <a:pos x="0" y="28"/>
                </a:cxn>
                <a:cxn ang="0">
                  <a:pos x="0" y="26"/>
                </a:cxn>
                <a:cxn ang="0">
                  <a:pos x="2" y="21"/>
                </a:cxn>
                <a:cxn ang="0">
                  <a:pos x="3" y="16"/>
                </a:cxn>
                <a:cxn ang="0">
                  <a:pos x="6" y="11"/>
                </a:cxn>
                <a:cxn ang="0">
                  <a:pos x="9" y="7"/>
                </a:cxn>
                <a:cxn ang="0">
                  <a:pos x="13" y="4"/>
                </a:cxn>
                <a:cxn ang="0">
                  <a:pos x="17" y="2"/>
                </a:cxn>
                <a:cxn ang="0">
                  <a:pos x="20" y="0"/>
                </a:cxn>
                <a:cxn ang="0">
                  <a:pos x="24" y="0"/>
                </a:cxn>
                <a:cxn ang="0">
                  <a:pos x="24" y="2"/>
                </a:cxn>
                <a:cxn ang="0">
                  <a:pos x="21" y="2"/>
                </a:cxn>
                <a:cxn ang="0">
                  <a:pos x="18" y="3"/>
                </a:cxn>
                <a:cxn ang="0">
                  <a:pos x="16" y="4"/>
                </a:cxn>
                <a:cxn ang="0">
                  <a:pos x="13" y="7"/>
                </a:cxn>
                <a:cxn ang="0">
                  <a:pos x="10" y="11"/>
                </a:cxn>
                <a:cxn ang="0">
                  <a:pos x="9" y="16"/>
                </a:cxn>
                <a:cxn ang="0">
                  <a:pos x="6" y="21"/>
                </a:cxn>
                <a:cxn ang="0">
                  <a:pos x="6" y="28"/>
                </a:cxn>
                <a:cxn ang="0">
                  <a:pos x="6" y="31"/>
                </a:cxn>
                <a:cxn ang="0">
                  <a:pos x="7" y="35"/>
                </a:cxn>
                <a:cxn ang="0">
                  <a:pos x="10" y="37"/>
                </a:cxn>
                <a:cxn ang="0">
                  <a:pos x="14" y="38"/>
                </a:cxn>
                <a:cxn ang="0">
                  <a:pos x="17" y="38"/>
                </a:cxn>
                <a:cxn ang="0">
                  <a:pos x="18" y="37"/>
                </a:cxn>
                <a:cxn ang="0">
                  <a:pos x="21" y="35"/>
                </a:cxn>
                <a:cxn ang="0">
                  <a:pos x="24" y="33"/>
                </a:cxn>
                <a:cxn ang="0">
                  <a:pos x="27" y="28"/>
                </a:cxn>
                <a:cxn ang="0">
                  <a:pos x="30" y="23"/>
                </a:cxn>
                <a:cxn ang="0">
                  <a:pos x="31" y="17"/>
                </a:cxn>
                <a:cxn ang="0">
                  <a:pos x="32" y="11"/>
                </a:cxn>
                <a:cxn ang="0">
                  <a:pos x="31" y="7"/>
                </a:cxn>
                <a:cxn ang="0">
                  <a:pos x="30" y="4"/>
                </a:cxn>
                <a:cxn ang="0">
                  <a:pos x="27" y="2"/>
                </a:cxn>
                <a:cxn ang="0">
                  <a:pos x="24" y="2"/>
                </a:cxn>
              </a:cxnLst>
              <a:rect l="0" t="0" r="r" b="b"/>
              <a:pathLst>
                <a:path w="37" h="40">
                  <a:moveTo>
                    <a:pt x="24" y="0"/>
                  </a:moveTo>
                  <a:lnTo>
                    <a:pt x="28" y="0"/>
                  </a:lnTo>
                  <a:lnTo>
                    <a:pt x="31" y="2"/>
                  </a:lnTo>
                  <a:lnTo>
                    <a:pt x="34" y="4"/>
                  </a:lnTo>
                  <a:lnTo>
                    <a:pt x="35" y="7"/>
                  </a:lnTo>
                  <a:lnTo>
                    <a:pt x="37" y="10"/>
                  </a:lnTo>
                  <a:lnTo>
                    <a:pt x="37" y="13"/>
                  </a:lnTo>
                  <a:lnTo>
                    <a:pt x="37" y="20"/>
                  </a:lnTo>
                  <a:lnTo>
                    <a:pt x="34" y="26"/>
                  </a:lnTo>
                  <a:lnTo>
                    <a:pt x="30" y="31"/>
                  </a:lnTo>
                  <a:lnTo>
                    <a:pt x="25" y="35"/>
                  </a:lnTo>
                  <a:lnTo>
                    <a:pt x="20" y="38"/>
                  </a:lnTo>
                  <a:lnTo>
                    <a:pt x="13" y="40"/>
                  </a:lnTo>
                  <a:lnTo>
                    <a:pt x="10" y="38"/>
                  </a:lnTo>
                  <a:lnTo>
                    <a:pt x="6" y="37"/>
                  </a:lnTo>
                  <a:lnTo>
                    <a:pt x="3" y="35"/>
                  </a:lnTo>
                  <a:lnTo>
                    <a:pt x="2" y="33"/>
                  </a:lnTo>
                  <a:lnTo>
                    <a:pt x="0" y="28"/>
                  </a:lnTo>
                  <a:lnTo>
                    <a:pt x="0" y="26"/>
                  </a:lnTo>
                  <a:lnTo>
                    <a:pt x="2" y="21"/>
                  </a:lnTo>
                  <a:lnTo>
                    <a:pt x="3" y="16"/>
                  </a:lnTo>
                  <a:lnTo>
                    <a:pt x="6" y="11"/>
                  </a:lnTo>
                  <a:lnTo>
                    <a:pt x="9" y="7"/>
                  </a:lnTo>
                  <a:lnTo>
                    <a:pt x="13" y="4"/>
                  </a:lnTo>
                  <a:lnTo>
                    <a:pt x="17" y="2"/>
                  </a:lnTo>
                  <a:lnTo>
                    <a:pt x="20" y="0"/>
                  </a:lnTo>
                  <a:lnTo>
                    <a:pt x="24" y="0"/>
                  </a:lnTo>
                  <a:close/>
                  <a:moveTo>
                    <a:pt x="24" y="2"/>
                  </a:moveTo>
                  <a:lnTo>
                    <a:pt x="21" y="2"/>
                  </a:lnTo>
                  <a:lnTo>
                    <a:pt x="18" y="3"/>
                  </a:lnTo>
                  <a:lnTo>
                    <a:pt x="16" y="4"/>
                  </a:lnTo>
                  <a:lnTo>
                    <a:pt x="13" y="7"/>
                  </a:lnTo>
                  <a:lnTo>
                    <a:pt x="10" y="11"/>
                  </a:lnTo>
                  <a:lnTo>
                    <a:pt x="9" y="16"/>
                  </a:lnTo>
                  <a:lnTo>
                    <a:pt x="6" y="21"/>
                  </a:lnTo>
                  <a:lnTo>
                    <a:pt x="6" y="28"/>
                  </a:lnTo>
                  <a:lnTo>
                    <a:pt x="6" y="31"/>
                  </a:lnTo>
                  <a:lnTo>
                    <a:pt x="7" y="35"/>
                  </a:lnTo>
                  <a:lnTo>
                    <a:pt x="10" y="37"/>
                  </a:lnTo>
                  <a:lnTo>
                    <a:pt x="14" y="38"/>
                  </a:lnTo>
                  <a:lnTo>
                    <a:pt x="17" y="38"/>
                  </a:lnTo>
                  <a:lnTo>
                    <a:pt x="18" y="37"/>
                  </a:lnTo>
                  <a:lnTo>
                    <a:pt x="21" y="35"/>
                  </a:lnTo>
                  <a:lnTo>
                    <a:pt x="24" y="33"/>
                  </a:lnTo>
                  <a:lnTo>
                    <a:pt x="27" y="28"/>
                  </a:lnTo>
                  <a:lnTo>
                    <a:pt x="30" y="23"/>
                  </a:lnTo>
                  <a:lnTo>
                    <a:pt x="31" y="17"/>
                  </a:lnTo>
                  <a:lnTo>
                    <a:pt x="32" y="11"/>
                  </a:lnTo>
                  <a:lnTo>
                    <a:pt x="31" y="7"/>
                  </a:lnTo>
                  <a:lnTo>
                    <a:pt x="30" y="4"/>
                  </a:lnTo>
                  <a:lnTo>
                    <a:pt x="27" y="2"/>
                  </a:lnTo>
                  <a:lnTo>
                    <a:pt x="24"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23" name="Freeform 119"/>
            <p:cNvSpPr>
              <a:spLocks/>
            </p:cNvSpPr>
            <p:nvPr/>
          </p:nvSpPr>
          <p:spPr bwMode="auto">
            <a:xfrm>
              <a:off x="2778" y="2360"/>
              <a:ext cx="53" cy="38"/>
            </a:xfrm>
            <a:custGeom>
              <a:avLst/>
              <a:gdLst/>
              <a:ahLst/>
              <a:cxnLst>
                <a:cxn ang="0">
                  <a:pos x="18" y="0"/>
                </a:cxn>
                <a:cxn ang="0">
                  <a:pos x="22" y="33"/>
                </a:cxn>
                <a:cxn ang="0">
                  <a:pos x="46" y="0"/>
                </a:cxn>
                <a:cxn ang="0">
                  <a:pos x="53" y="0"/>
                </a:cxn>
                <a:cxn ang="0">
                  <a:pos x="53" y="2"/>
                </a:cxn>
                <a:cxn ang="0">
                  <a:pos x="52" y="2"/>
                </a:cxn>
                <a:cxn ang="0">
                  <a:pos x="50" y="3"/>
                </a:cxn>
                <a:cxn ang="0">
                  <a:pos x="49" y="3"/>
                </a:cxn>
                <a:cxn ang="0">
                  <a:pos x="49" y="4"/>
                </a:cxn>
                <a:cxn ang="0">
                  <a:pos x="47" y="6"/>
                </a:cxn>
                <a:cxn ang="0">
                  <a:pos x="47" y="9"/>
                </a:cxn>
                <a:cxn ang="0">
                  <a:pos x="40" y="33"/>
                </a:cxn>
                <a:cxn ang="0">
                  <a:pos x="40" y="34"/>
                </a:cxn>
                <a:cxn ang="0">
                  <a:pos x="39" y="35"/>
                </a:cxn>
                <a:cxn ang="0">
                  <a:pos x="40" y="35"/>
                </a:cxn>
                <a:cxn ang="0">
                  <a:pos x="40" y="37"/>
                </a:cxn>
                <a:cxn ang="0">
                  <a:pos x="42" y="37"/>
                </a:cxn>
                <a:cxn ang="0">
                  <a:pos x="43" y="37"/>
                </a:cxn>
                <a:cxn ang="0">
                  <a:pos x="44" y="37"/>
                </a:cxn>
                <a:cxn ang="0">
                  <a:pos x="44" y="38"/>
                </a:cxn>
                <a:cxn ang="0">
                  <a:pos x="29" y="38"/>
                </a:cxn>
                <a:cxn ang="0">
                  <a:pos x="29" y="37"/>
                </a:cxn>
                <a:cxn ang="0">
                  <a:pos x="29" y="37"/>
                </a:cxn>
                <a:cxn ang="0">
                  <a:pos x="32" y="37"/>
                </a:cxn>
                <a:cxn ang="0">
                  <a:pos x="33" y="37"/>
                </a:cxn>
                <a:cxn ang="0">
                  <a:pos x="33" y="35"/>
                </a:cxn>
                <a:cxn ang="0">
                  <a:pos x="35" y="35"/>
                </a:cxn>
                <a:cxn ang="0">
                  <a:pos x="35" y="33"/>
                </a:cxn>
                <a:cxn ang="0">
                  <a:pos x="36" y="30"/>
                </a:cxn>
                <a:cxn ang="0">
                  <a:pos x="42" y="9"/>
                </a:cxn>
                <a:cxn ang="0">
                  <a:pos x="19" y="38"/>
                </a:cxn>
                <a:cxn ang="0">
                  <a:pos x="19" y="38"/>
                </a:cxn>
                <a:cxn ang="0">
                  <a:pos x="15" y="9"/>
                </a:cxn>
                <a:cxn ang="0">
                  <a:pos x="8" y="31"/>
                </a:cxn>
                <a:cxn ang="0">
                  <a:pos x="8" y="34"/>
                </a:cxn>
                <a:cxn ang="0">
                  <a:pos x="7" y="35"/>
                </a:cxn>
                <a:cxn ang="0">
                  <a:pos x="8" y="35"/>
                </a:cxn>
                <a:cxn ang="0">
                  <a:pos x="8" y="37"/>
                </a:cxn>
                <a:cxn ang="0">
                  <a:pos x="9" y="37"/>
                </a:cxn>
                <a:cxn ang="0">
                  <a:pos x="12" y="37"/>
                </a:cxn>
                <a:cxn ang="0">
                  <a:pos x="11" y="38"/>
                </a:cxn>
                <a:cxn ang="0">
                  <a:pos x="0" y="38"/>
                </a:cxn>
                <a:cxn ang="0">
                  <a:pos x="0" y="37"/>
                </a:cxn>
                <a:cxn ang="0">
                  <a:pos x="0" y="37"/>
                </a:cxn>
                <a:cxn ang="0">
                  <a:pos x="2" y="37"/>
                </a:cxn>
                <a:cxn ang="0">
                  <a:pos x="4" y="35"/>
                </a:cxn>
                <a:cxn ang="0">
                  <a:pos x="5" y="35"/>
                </a:cxn>
                <a:cxn ang="0">
                  <a:pos x="7" y="33"/>
                </a:cxn>
                <a:cxn ang="0">
                  <a:pos x="14" y="4"/>
                </a:cxn>
                <a:cxn ang="0">
                  <a:pos x="14" y="3"/>
                </a:cxn>
                <a:cxn ang="0">
                  <a:pos x="12" y="3"/>
                </a:cxn>
                <a:cxn ang="0">
                  <a:pos x="11" y="3"/>
                </a:cxn>
                <a:cxn ang="0">
                  <a:pos x="9" y="2"/>
                </a:cxn>
                <a:cxn ang="0">
                  <a:pos x="9" y="0"/>
                </a:cxn>
                <a:cxn ang="0">
                  <a:pos x="18" y="0"/>
                </a:cxn>
              </a:cxnLst>
              <a:rect l="0" t="0" r="r" b="b"/>
              <a:pathLst>
                <a:path w="53" h="38">
                  <a:moveTo>
                    <a:pt x="18" y="0"/>
                  </a:moveTo>
                  <a:lnTo>
                    <a:pt x="22" y="33"/>
                  </a:lnTo>
                  <a:lnTo>
                    <a:pt x="46" y="0"/>
                  </a:lnTo>
                  <a:lnTo>
                    <a:pt x="53" y="0"/>
                  </a:lnTo>
                  <a:lnTo>
                    <a:pt x="53" y="2"/>
                  </a:lnTo>
                  <a:lnTo>
                    <a:pt x="52" y="2"/>
                  </a:lnTo>
                  <a:lnTo>
                    <a:pt x="50" y="3"/>
                  </a:lnTo>
                  <a:lnTo>
                    <a:pt x="49" y="3"/>
                  </a:lnTo>
                  <a:lnTo>
                    <a:pt x="49" y="4"/>
                  </a:lnTo>
                  <a:lnTo>
                    <a:pt x="47" y="6"/>
                  </a:lnTo>
                  <a:lnTo>
                    <a:pt x="47" y="9"/>
                  </a:lnTo>
                  <a:lnTo>
                    <a:pt x="40" y="33"/>
                  </a:lnTo>
                  <a:lnTo>
                    <a:pt x="40" y="34"/>
                  </a:lnTo>
                  <a:lnTo>
                    <a:pt x="39" y="35"/>
                  </a:lnTo>
                  <a:lnTo>
                    <a:pt x="40" y="35"/>
                  </a:lnTo>
                  <a:lnTo>
                    <a:pt x="40" y="37"/>
                  </a:lnTo>
                  <a:lnTo>
                    <a:pt x="42" y="37"/>
                  </a:lnTo>
                  <a:lnTo>
                    <a:pt x="43" y="37"/>
                  </a:lnTo>
                  <a:lnTo>
                    <a:pt x="44" y="37"/>
                  </a:lnTo>
                  <a:lnTo>
                    <a:pt x="44" y="38"/>
                  </a:lnTo>
                  <a:lnTo>
                    <a:pt x="29" y="38"/>
                  </a:lnTo>
                  <a:lnTo>
                    <a:pt x="29" y="37"/>
                  </a:lnTo>
                  <a:lnTo>
                    <a:pt x="29" y="37"/>
                  </a:lnTo>
                  <a:lnTo>
                    <a:pt x="32" y="37"/>
                  </a:lnTo>
                  <a:lnTo>
                    <a:pt x="33" y="37"/>
                  </a:lnTo>
                  <a:lnTo>
                    <a:pt x="33" y="35"/>
                  </a:lnTo>
                  <a:lnTo>
                    <a:pt x="35" y="35"/>
                  </a:lnTo>
                  <a:lnTo>
                    <a:pt x="35" y="33"/>
                  </a:lnTo>
                  <a:lnTo>
                    <a:pt x="36" y="30"/>
                  </a:lnTo>
                  <a:lnTo>
                    <a:pt x="42" y="9"/>
                  </a:lnTo>
                  <a:lnTo>
                    <a:pt x="19" y="38"/>
                  </a:lnTo>
                  <a:lnTo>
                    <a:pt x="19" y="38"/>
                  </a:lnTo>
                  <a:lnTo>
                    <a:pt x="15" y="9"/>
                  </a:lnTo>
                  <a:lnTo>
                    <a:pt x="8" y="31"/>
                  </a:lnTo>
                  <a:lnTo>
                    <a:pt x="8" y="34"/>
                  </a:lnTo>
                  <a:lnTo>
                    <a:pt x="7" y="35"/>
                  </a:lnTo>
                  <a:lnTo>
                    <a:pt x="8" y="35"/>
                  </a:lnTo>
                  <a:lnTo>
                    <a:pt x="8" y="37"/>
                  </a:lnTo>
                  <a:lnTo>
                    <a:pt x="9" y="37"/>
                  </a:lnTo>
                  <a:lnTo>
                    <a:pt x="12" y="37"/>
                  </a:lnTo>
                  <a:lnTo>
                    <a:pt x="11" y="38"/>
                  </a:lnTo>
                  <a:lnTo>
                    <a:pt x="0" y="38"/>
                  </a:lnTo>
                  <a:lnTo>
                    <a:pt x="0" y="37"/>
                  </a:lnTo>
                  <a:lnTo>
                    <a:pt x="0" y="37"/>
                  </a:lnTo>
                  <a:lnTo>
                    <a:pt x="2" y="37"/>
                  </a:lnTo>
                  <a:lnTo>
                    <a:pt x="4" y="35"/>
                  </a:lnTo>
                  <a:lnTo>
                    <a:pt x="5" y="35"/>
                  </a:lnTo>
                  <a:lnTo>
                    <a:pt x="7" y="33"/>
                  </a:lnTo>
                  <a:lnTo>
                    <a:pt x="14" y="4"/>
                  </a:lnTo>
                  <a:lnTo>
                    <a:pt x="14" y="3"/>
                  </a:lnTo>
                  <a:lnTo>
                    <a:pt x="12" y="3"/>
                  </a:lnTo>
                  <a:lnTo>
                    <a:pt x="11" y="3"/>
                  </a:lnTo>
                  <a:lnTo>
                    <a:pt x="9" y="2"/>
                  </a:lnTo>
                  <a:lnTo>
                    <a:pt x="9" y="0"/>
                  </a:lnTo>
                  <a:lnTo>
                    <a:pt x="18"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24" name="Freeform 120"/>
            <p:cNvSpPr>
              <a:spLocks/>
            </p:cNvSpPr>
            <p:nvPr/>
          </p:nvSpPr>
          <p:spPr bwMode="auto">
            <a:xfrm>
              <a:off x="2824" y="2360"/>
              <a:ext cx="25" cy="38"/>
            </a:xfrm>
            <a:custGeom>
              <a:avLst/>
              <a:gdLst/>
              <a:ahLst/>
              <a:cxnLst>
                <a:cxn ang="0">
                  <a:pos x="15" y="37"/>
                </a:cxn>
                <a:cxn ang="0">
                  <a:pos x="15" y="38"/>
                </a:cxn>
                <a:cxn ang="0">
                  <a:pos x="0" y="38"/>
                </a:cxn>
                <a:cxn ang="0">
                  <a:pos x="1" y="37"/>
                </a:cxn>
                <a:cxn ang="0">
                  <a:pos x="3" y="37"/>
                </a:cxn>
                <a:cxn ang="0">
                  <a:pos x="4" y="37"/>
                </a:cxn>
                <a:cxn ang="0">
                  <a:pos x="4" y="37"/>
                </a:cxn>
                <a:cxn ang="0">
                  <a:pos x="6" y="35"/>
                </a:cxn>
                <a:cxn ang="0">
                  <a:pos x="7" y="34"/>
                </a:cxn>
                <a:cxn ang="0">
                  <a:pos x="7" y="31"/>
                </a:cxn>
                <a:cxn ang="0">
                  <a:pos x="14" y="9"/>
                </a:cxn>
                <a:cxn ang="0">
                  <a:pos x="14" y="6"/>
                </a:cxn>
                <a:cxn ang="0">
                  <a:pos x="14" y="4"/>
                </a:cxn>
                <a:cxn ang="0">
                  <a:pos x="14" y="3"/>
                </a:cxn>
                <a:cxn ang="0">
                  <a:pos x="14" y="3"/>
                </a:cxn>
                <a:cxn ang="0">
                  <a:pos x="14" y="3"/>
                </a:cxn>
                <a:cxn ang="0">
                  <a:pos x="13" y="3"/>
                </a:cxn>
                <a:cxn ang="0">
                  <a:pos x="13" y="2"/>
                </a:cxn>
                <a:cxn ang="0">
                  <a:pos x="10" y="2"/>
                </a:cxn>
                <a:cxn ang="0">
                  <a:pos x="11" y="0"/>
                </a:cxn>
                <a:cxn ang="0">
                  <a:pos x="25" y="0"/>
                </a:cxn>
                <a:cxn ang="0">
                  <a:pos x="24" y="2"/>
                </a:cxn>
                <a:cxn ang="0">
                  <a:pos x="22" y="2"/>
                </a:cxn>
                <a:cxn ang="0">
                  <a:pos x="22" y="3"/>
                </a:cxn>
                <a:cxn ang="0">
                  <a:pos x="21" y="3"/>
                </a:cxn>
                <a:cxn ang="0">
                  <a:pos x="20" y="4"/>
                </a:cxn>
                <a:cxn ang="0">
                  <a:pos x="20" y="6"/>
                </a:cxn>
                <a:cxn ang="0">
                  <a:pos x="18" y="9"/>
                </a:cxn>
                <a:cxn ang="0">
                  <a:pos x="13" y="31"/>
                </a:cxn>
                <a:cxn ang="0">
                  <a:pos x="11" y="34"/>
                </a:cxn>
                <a:cxn ang="0">
                  <a:pos x="11" y="35"/>
                </a:cxn>
                <a:cxn ang="0">
                  <a:pos x="11" y="35"/>
                </a:cxn>
                <a:cxn ang="0">
                  <a:pos x="11" y="37"/>
                </a:cxn>
                <a:cxn ang="0">
                  <a:pos x="13" y="37"/>
                </a:cxn>
                <a:cxn ang="0">
                  <a:pos x="13" y="37"/>
                </a:cxn>
                <a:cxn ang="0">
                  <a:pos x="14" y="37"/>
                </a:cxn>
                <a:cxn ang="0">
                  <a:pos x="15" y="37"/>
                </a:cxn>
              </a:cxnLst>
              <a:rect l="0" t="0" r="r" b="b"/>
              <a:pathLst>
                <a:path w="25" h="38">
                  <a:moveTo>
                    <a:pt x="15" y="37"/>
                  </a:moveTo>
                  <a:lnTo>
                    <a:pt x="15" y="38"/>
                  </a:lnTo>
                  <a:lnTo>
                    <a:pt x="0" y="38"/>
                  </a:lnTo>
                  <a:lnTo>
                    <a:pt x="1" y="37"/>
                  </a:lnTo>
                  <a:lnTo>
                    <a:pt x="3" y="37"/>
                  </a:lnTo>
                  <a:lnTo>
                    <a:pt x="4" y="37"/>
                  </a:lnTo>
                  <a:lnTo>
                    <a:pt x="4" y="37"/>
                  </a:lnTo>
                  <a:lnTo>
                    <a:pt x="6" y="35"/>
                  </a:lnTo>
                  <a:lnTo>
                    <a:pt x="7" y="34"/>
                  </a:lnTo>
                  <a:lnTo>
                    <a:pt x="7" y="31"/>
                  </a:lnTo>
                  <a:lnTo>
                    <a:pt x="14" y="9"/>
                  </a:lnTo>
                  <a:lnTo>
                    <a:pt x="14" y="6"/>
                  </a:lnTo>
                  <a:lnTo>
                    <a:pt x="14" y="4"/>
                  </a:lnTo>
                  <a:lnTo>
                    <a:pt x="14" y="3"/>
                  </a:lnTo>
                  <a:lnTo>
                    <a:pt x="14" y="3"/>
                  </a:lnTo>
                  <a:lnTo>
                    <a:pt x="14" y="3"/>
                  </a:lnTo>
                  <a:lnTo>
                    <a:pt x="13" y="3"/>
                  </a:lnTo>
                  <a:lnTo>
                    <a:pt x="13" y="2"/>
                  </a:lnTo>
                  <a:lnTo>
                    <a:pt x="10" y="2"/>
                  </a:lnTo>
                  <a:lnTo>
                    <a:pt x="11" y="0"/>
                  </a:lnTo>
                  <a:lnTo>
                    <a:pt x="25" y="0"/>
                  </a:lnTo>
                  <a:lnTo>
                    <a:pt x="24" y="2"/>
                  </a:lnTo>
                  <a:lnTo>
                    <a:pt x="22" y="2"/>
                  </a:lnTo>
                  <a:lnTo>
                    <a:pt x="22" y="3"/>
                  </a:lnTo>
                  <a:lnTo>
                    <a:pt x="21" y="3"/>
                  </a:lnTo>
                  <a:lnTo>
                    <a:pt x="20" y="4"/>
                  </a:lnTo>
                  <a:lnTo>
                    <a:pt x="20" y="6"/>
                  </a:lnTo>
                  <a:lnTo>
                    <a:pt x="18" y="9"/>
                  </a:lnTo>
                  <a:lnTo>
                    <a:pt x="13" y="31"/>
                  </a:lnTo>
                  <a:lnTo>
                    <a:pt x="11" y="34"/>
                  </a:lnTo>
                  <a:lnTo>
                    <a:pt x="11" y="35"/>
                  </a:lnTo>
                  <a:lnTo>
                    <a:pt x="11" y="35"/>
                  </a:lnTo>
                  <a:lnTo>
                    <a:pt x="11" y="37"/>
                  </a:lnTo>
                  <a:lnTo>
                    <a:pt x="13" y="37"/>
                  </a:lnTo>
                  <a:lnTo>
                    <a:pt x="13" y="37"/>
                  </a:lnTo>
                  <a:lnTo>
                    <a:pt x="14" y="37"/>
                  </a:lnTo>
                  <a:lnTo>
                    <a:pt x="15" y="3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25" name="Freeform 121"/>
            <p:cNvSpPr>
              <a:spLocks/>
            </p:cNvSpPr>
            <p:nvPr/>
          </p:nvSpPr>
          <p:spPr bwMode="auto">
            <a:xfrm>
              <a:off x="2842" y="2360"/>
              <a:ext cx="44" cy="40"/>
            </a:xfrm>
            <a:custGeom>
              <a:avLst/>
              <a:gdLst/>
              <a:ahLst/>
              <a:cxnLst>
                <a:cxn ang="0">
                  <a:pos x="17" y="0"/>
                </a:cxn>
                <a:cxn ang="0">
                  <a:pos x="30" y="30"/>
                </a:cxn>
                <a:cxn ang="0">
                  <a:pos x="35" y="9"/>
                </a:cxn>
                <a:cxn ang="0">
                  <a:pos x="37" y="6"/>
                </a:cxn>
                <a:cxn ang="0">
                  <a:pos x="37" y="4"/>
                </a:cxn>
                <a:cxn ang="0">
                  <a:pos x="37" y="3"/>
                </a:cxn>
                <a:cxn ang="0">
                  <a:pos x="35" y="3"/>
                </a:cxn>
                <a:cxn ang="0">
                  <a:pos x="34" y="2"/>
                </a:cxn>
                <a:cxn ang="0">
                  <a:pos x="32" y="2"/>
                </a:cxn>
                <a:cxn ang="0">
                  <a:pos x="32" y="2"/>
                </a:cxn>
                <a:cxn ang="0">
                  <a:pos x="32" y="2"/>
                </a:cxn>
                <a:cxn ang="0">
                  <a:pos x="32" y="0"/>
                </a:cxn>
                <a:cxn ang="0">
                  <a:pos x="44" y="0"/>
                </a:cxn>
                <a:cxn ang="0">
                  <a:pos x="44" y="2"/>
                </a:cxn>
                <a:cxn ang="0">
                  <a:pos x="42" y="2"/>
                </a:cxn>
                <a:cxn ang="0">
                  <a:pos x="41" y="3"/>
                </a:cxn>
                <a:cxn ang="0">
                  <a:pos x="39" y="3"/>
                </a:cxn>
                <a:cxn ang="0">
                  <a:pos x="39" y="4"/>
                </a:cxn>
                <a:cxn ang="0">
                  <a:pos x="38" y="6"/>
                </a:cxn>
                <a:cxn ang="0">
                  <a:pos x="37" y="9"/>
                </a:cxn>
                <a:cxn ang="0">
                  <a:pos x="28" y="40"/>
                </a:cxn>
                <a:cxn ang="0">
                  <a:pos x="28" y="40"/>
                </a:cxn>
                <a:cxn ang="0">
                  <a:pos x="16" y="7"/>
                </a:cxn>
                <a:cxn ang="0">
                  <a:pos x="9" y="31"/>
                </a:cxn>
                <a:cxn ang="0">
                  <a:pos x="9" y="34"/>
                </a:cxn>
                <a:cxn ang="0">
                  <a:pos x="9" y="35"/>
                </a:cxn>
                <a:cxn ang="0">
                  <a:pos x="9" y="35"/>
                </a:cxn>
                <a:cxn ang="0">
                  <a:pos x="9" y="37"/>
                </a:cxn>
                <a:cxn ang="0">
                  <a:pos x="10" y="37"/>
                </a:cxn>
                <a:cxn ang="0">
                  <a:pos x="11" y="37"/>
                </a:cxn>
                <a:cxn ang="0">
                  <a:pos x="11" y="38"/>
                </a:cxn>
                <a:cxn ang="0">
                  <a:pos x="0" y="38"/>
                </a:cxn>
                <a:cxn ang="0">
                  <a:pos x="0" y="37"/>
                </a:cxn>
                <a:cxn ang="0">
                  <a:pos x="2" y="37"/>
                </a:cxn>
                <a:cxn ang="0">
                  <a:pos x="3" y="37"/>
                </a:cxn>
                <a:cxn ang="0">
                  <a:pos x="4" y="37"/>
                </a:cxn>
                <a:cxn ang="0">
                  <a:pos x="4" y="35"/>
                </a:cxn>
                <a:cxn ang="0">
                  <a:pos x="6" y="34"/>
                </a:cxn>
                <a:cxn ang="0">
                  <a:pos x="7" y="31"/>
                </a:cxn>
                <a:cxn ang="0">
                  <a:pos x="14" y="4"/>
                </a:cxn>
                <a:cxn ang="0">
                  <a:pos x="13" y="3"/>
                </a:cxn>
                <a:cxn ang="0">
                  <a:pos x="11" y="3"/>
                </a:cxn>
                <a:cxn ang="0">
                  <a:pos x="10" y="2"/>
                </a:cxn>
                <a:cxn ang="0">
                  <a:pos x="9" y="2"/>
                </a:cxn>
                <a:cxn ang="0">
                  <a:pos x="9" y="0"/>
                </a:cxn>
                <a:cxn ang="0">
                  <a:pos x="17" y="0"/>
                </a:cxn>
              </a:cxnLst>
              <a:rect l="0" t="0" r="r" b="b"/>
              <a:pathLst>
                <a:path w="44" h="40">
                  <a:moveTo>
                    <a:pt x="17" y="0"/>
                  </a:moveTo>
                  <a:lnTo>
                    <a:pt x="30" y="30"/>
                  </a:lnTo>
                  <a:lnTo>
                    <a:pt x="35" y="9"/>
                  </a:lnTo>
                  <a:lnTo>
                    <a:pt x="37" y="6"/>
                  </a:lnTo>
                  <a:lnTo>
                    <a:pt x="37" y="4"/>
                  </a:lnTo>
                  <a:lnTo>
                    <a:pt x="37" y="3"/>
                  </a:lnTo>
                  <a:lnTo>
                    <a:pt x="35" y="3"/>
                  </a:lnTo>
                  <a:lnTo>
                    <a:pt x="34" y="2"/>
                  </a:lnTo>
                  <a:lnTo>
                    <a:pt x="32" y="2"/>
                  </a:lnTo>
                  <a:lnTo>
                    <a:pt x="32" y="2"/>
                  </a:lnTo>
                  <a:lnTo>
                    <a:pt x="32" y="2"/>
                  </a:lnTo>
                  <a:lnTo>
                    <a:pt x="32" y="0"/>
                  </a:lnTo>
                  <a:lnTo>
                    <a:pt x="44" y="0"/>
                  </a:lnTo>
                  <a:lnTo>
                    <a:pt x="44" y="2"/>
                  </a:lnTo>
                  <a:lnTo>
                    <a:pt x="42" y="2"/>
                  </a:lnTo>
                  <a:lnTo>
                    <a:pt x="41" y="3"/>
                  </a:lnTo>
                  <a:lnTo>
                    <a:pt x="39" y="3"/>
                  </a:lnTo>
                  <a:lnTo>
                    <a:pt x="39" y="4"/>
                  </a:lnTo>
                  <a:lnTo>
                    <a:pt x="38" y="6"/>
                  </a:lnTo>
                  <a:lnTo>
                    <a:pt x="37" y="9"/>
                  </a:lnTo>
                  <a:lnTo>
                    <a:pt x="28" y="40"/>
                  </a:lnTo>
                  <a:lnTo>
                    <a:pt x="28" y="40"/>
                  </a:lnTo>
                  <a:lnTo>
                    <a:pt x="16" y="7"/>
                  </a:lnTo>
                  <a:lnTo>
                    <a:pt x="9" y="31"/>
                  </a:lnTo>
                  <a:lnTo>
                    <a:pt x="9" y="34"/>
                  </a:lnTo>
                  <a:lnTo>
                    <a:pt x="9" y="35"/>
                  </a:lnTo>
                  <a:lnTo>
                    <a:pt x="9" y="35"/>
                  </a:lnTo>
                  <a:lnTo>
                    <a:pt x="9" y="37"/>
                  </a:lnTo>
                  <a:lnTo>
                    <a:pt x="10" y="37"/>
                  </a:lnTo>
                  <a:lnTo>
                    <a:pt x="11" y="37"/>
                  </a:lnTo>
                  <a:lnTo>
                    <a:pt x="11" y="38"/>
                  </a:lnTo>
                  <a:lnTo>
                    <a:pt x="0" y="38"/>
                  </a:lnTo>
                  <a:lnTo>
                    <a:pt x="0" y="37"/>
                  </a:lnTo>
                  <a:lnTo>
                    <a:pt x="2" y="37"/>
                  </a:lnTo>
                  <a:lnTo>
                    <a:pt x="3" y="37"/>
                  </a:lnTo>
                  <a:lnTo>
                    <a:pt x="4" y="37"/>
                  </a:lnTo>
                  <a:lnTo>
                    <a:pt x="4" y="35"/>
                  </a:lnTo>
                  <a:lnTo>
                    <a:pt x="6" y="34"/>
                  </a:lnTo>
                  <a:lnTo>
                    <a:pt x="7" y="31"/>
                  </a:lnTo>
                  <a:lnTo>
                    <a:pt x="14" y="4"/>
                  </a:lnTo>
                  <a:lnTo>
                    <a:pt x="13" y="3"/>
                  </a:lnTo>
                  <a:lnTo>
                    <a:pt x="11" y="3"/>
                  </a:lnTo>
                  <a:lnTo>
                    <a:pt x="10" y="2"/>
                  </a:lnTo>
                  <a:lnTo>
                    <a:pt x="9" y="2"/>
                  </a:lnTo>
                  <a:lnTo>
                    <a:pt x="9"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26" name="Freeform 122"/>
            <p:cNvSpPr>
              <a:spLocks noEditPoints="1"/>
            </p:cNvSpPr>
            <p:nvPr/>
          </p:nvSpPr>
          <p:spPr bwMode="auto">
            <a:xfrm>
              <a:off x="2877" y="2360"/>
              <a:ext cx="34" cy="38"/>
            </a:xfrm>
            <a:custGeom>
              <a:avLst/>
              <a:gdLst/>
              <a:ahLst/>
              <a:cxnLst>
                <a:cxn ang="0">
                  <a:pos x="32" y="0"/>
                </a:cxn>
                <a:cxn ang="0">
                  <a:pos x="30" y="31"/>
                </a:cxn>
                <a:cxn ang="0">
                  <a:pos x="28" y="33"/>
                </a:cxn>
                <a:cxn ang="0">
                  <a:pos x="28" y="34"/>
                </a:cxn>
                <a:cxn ang="0">
                  <a:pos x="30" y="35"/>
                </a:cxn>
                <a:cxn ang="0">
                  <a:pos x="30" y="35"/>
                </a:cxn>
                <a:cxn ang="0">
                  <a:pos x="30" y="37"/>
                </a:cxn>
                <a:cxn ang="0">
                  <a:pos x="31" y="37"/>
                </a:cxn>
                <a:cxn ang="0">
                  <a:pos x="32" y="37"/>
                </a:cxn>
                <a:cxn ang="0">
                  <a:pos x="34" y="37"/>
                </a:cxn>
                <a:cxn ang="0">
                  <a:pos x="34" y="38"/>
                </a:cxn>
                <a:cxn ang="0">
                  <a:pos x="18" y="38"/>
                </a:cxn>
                <a:cxn ang="0">
                  <a:pos x="18" y="37"/>
                </a:cxn>
                <a:cxn ang="0">
                  <a:pos x="20" y="37"/>
                </a:cxn>
                <a:cxn ang="0">
                  <a:pos x="21" y="37"/>
                </a:cxn>
                <a:cxn ang="0">
                  <a:pos x="23" y="37"/>
                </a:cxn>
                <a:cxn ang="0">
                  <a:pos x="23" y="35"/>
                </a:cxn>
                <a:cxn ang="0">
                  <a:pos x="24" y="35"/>
                </a:cxn>
                <a:cxn ang="0">
                  <a:pos x="24" y="34"/>
                </a:cxn>
                <a:cxn ang="0">
                  <a:pos x="24" y="31"/>
                </a:cxn>
                <a:cxn ang="0">
                  <a:pos x="25" y="26"/>
                </a:cxn>
                <a:cxn ang="0">
                  <a:pos x="14" y="26"/>
                </a:cxn>
                <a:cxn ang="0">
                  <a:pos x="10" y="31"/>
                </a:cxn>
                <a:cxn ang="0">
                  <a:pos x="9" y="33"/>
                </a:cxn>
                <a:cxn ang="0">
                  <a:pos x="9" y="34"/>
                </a:cxn>
                <a:cxn ang="0">
                  <a:pos x="9" y="34"/>
                </a:cxn>
                <a:cxn ang="0">
                  <a:pos x="9" y="35"/>
                </a:cxn>
                <a:cxn ang="0">
                  <a:pos x="9" y="35"/>
                </a:cxn>
                <a:cxn ang="0">
                  <a:pos x="9" y="37"/>
                </a:cxn>
                <a:cxn ang="0">
                  <a:pos x="10" y="37"/>
                </a:cxn>
                <a:cxn ang="0">
                  <a:pos x="11" y="37"/>
                </a:cxn>
                <a:cxn ang="0">
                  <a:pos x="11" y="38"/>
                </a:cxn>
                <a:cxn ang="0">
                  <a:pos x="0" y="38"/>
                </a:cxn>
                <a:cxn ang="0">
                  <a:pos x="0" y="37"/>
                </a:cxn>
                <a:cxn ang="0">
                  <a:pos x="2" y="37"/>
                </a:cxn>
                <a:cxn ang="0">
                  <a:pos x="4" y="35"/>
                </a:cxn>
                <a:cxn ang="0">
                  <a:pos x="6" y="34"/>
                </a:cxn>
                <a:cxn ang="0">
                  <a:pos x="9" y="31"/>
                </a:cxn>
                <a:cxn ang="0">
                  <a:pos x="31" y="0"/>
                </a:cxn>
                <a:cxn ang="0">
                  <a:pos x="32" y="0"/>
                </a:cxn>
                <a:cxn ang="0">
                  <a:pos x="27" y="9"/>
                </a:cxn>
                <a:cxn ang="0">
                  <a:pos x="16" y="24"/>
                </a:cxn>
                <a:cxn ang="0">
                  <a:pos x="25" y="24"/>
                </a:cxn>
                <a:cxn ang="0">
                  <a:pos x="27" y="9"/>
                </a:cxn>
              </a:cxnLst>
              <a:rect l="0" t="0" r="r" b="b"/>
              <a:pathLst>
                <a:path w="34" h="38">
                  <a:moveTo>
                    <a:pt x="32" y="0"/>
                  </a:moveTo>
                  <a:lnTo>
                    <a:pt x="30" y="31"/>
                  </a:lnTo>
                  <a:lnTo>
                    <a:pt x="28" y="33"/>
                  </a:lnTo>
                  <a:lnTo>
                    <a:pt x="28" y="34"/>
                  </a:lnTo>
                  <a:lnTo>
                    <a:pt x="30" y="35"/>
                  </a:lnTo>
                  <a:lnTo>
                    <a:pt x="30" y="35"/>
                  </a:lnTo>
                  <a:lnTo>
                    <a:pt x="30" y="37"/>
                  </a:lnTo>
                  <a:lnTo>
                    <a:pt x="31" y="37"/>
                  </a:lnTo>
                  <a:lnTo>
                    <a:pt x="32" y="37"/>
                  </a:lnTo>
                  <a:lnTo>
                    <a:pt x="34" y="37"/>
                  </a:lnTo>
                  <a:lnTo>
                    <a:pt x="34" y="38"/>
                  </a:lnTo>
                  <a:lnTo>
                    <a:pt x="18" y="38"/>
                  </a:lnTo>
                  <a:lnTo>
                    <a:pt x="18" y="37"/>
                  </a:lnTo>
                  <a:lnTo>
                    <a:pt x="20" y="37"/>
                  </a:lnTo>
                  <a:lnTo>
                    <a:pt x="21" y="37"/>
                  </a:lnTo>
                  <a:lnTo>
                    <a:pt x="23" y="37"/>
                  </a:lnTo>
                  <a:lnTo>
                    <a:pt x="23" y="35"/>
                  </a:lnTo>
                  <a:lnTo>
                    <a:pt x="24" y="35"/>
                  </a:lnTo>
                  <a:lnTo>
                    <a:pt x="24" y="34"/>
                  </a:lnTo>
                  <a:lnTo>
                    <a:pt x="24" y="31"/>
                  </a:lnTo>
                  <a:lnTo>
                    <a:pt x="25" y="26"/>
                  </a:lnTo>
                  <a:lnTo>
                    <a:pt x="14" y="26"/>
                  </a:lnTo>
                  <a:lnTo>
                    <a:pt x="10" y="31"/>
                  </a:lnTo>
                  <a:lnTo>
                    <a:pt x="9" y="33"/>
                  </a:lnTo>
                  <a:lnTo>
                    <a:pt x="9" y="34"/>
                  </a:lnTo>
                  <a:lnTo>
                    <a:pt x="9" y="34"/>
                  </a:lnTo>
                  <a:lnTo>
                    <a:pt x="9" y="35"/>
                  </a:lnTo>
                  <a:lnTo>
                    <a:pt x="9" y="35"/>
                  </a:lnTo>
                  <a:lnTo>
                    <a:pt x="9" y="37"/>
                  </a:lnTo>
                  <a:lnTo>
                    <a:pt x="10" y="37"/>
                  </a:lnTo>
                  <a:lnTo>
                    <a:pt x="11" y="37"/>
                  </a:lnTo>
                  <a:lnTo>
                    <a:pt x="11" y="38"/>
                  </a:lnTo>
                  <a:lnTo>
                    <a:pt x="0" y="38"/>
                  </a:lnTo>
                  <a:lnTo>
                    <a:pt x="0" y="37"/>
                  </a:lnTo>
                  <a:lnTo>
                    <a:pt x="2" y="37"/>
                  </a:lnTo>
                  <a:lnTo>
                    <a:pt x="4" y="35"/>
                  </a:lnTo>
                  <a:lnTo>
                    <a:pt x="6" y="34"/>
                  </a:lnTo>
                  <a:lnTo>
                    <a:pt x="9" y="31"/>
                  </a:lnTo>
                  <a:lnTo>
                    <a:pt x="31" y="0"/>
                  </a:lnTo>
                  <a:lnTo>
                    <a:pt x="32" y="0"/>
                  </a:lnTo>
                  <a:close/>
                  <a:moveTo>
                    <a:pt x="27" y="9"/>
                  </a:moveTo>
                  <a:lnTo>
                    <a:pt x="16" y="24"/>
                  </a:lnTo>
                  <a:lnTo>
                    <a:pt x="25" y="24"/>
                  </a:lnTo>
                  <a:lnTo>
                    <a:pt x="27" y="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27" name="Freeform 123"/>
            <p:cNvSpPr>
              <a:spLocks/>
            </p:cNvSpPr>
            <p:nvPr/>
          </p:nvSpPr>
          <p:spPr bwMode="auto">
            <a:xfrm>
              <a:off x="2914" y="2360"/>
              <a:ext cx="29" cy="38"/>
            </a:xfrm>
            <a:custGeom>
              <a:avLst/>
              <a:gdLst/>
              <a:ahLst/>
              <a:cxnLst>
                <a:cxn ang="0">
                  <a:pos x="26" y="38"/>
                </a:cxn>
                <a:cxn ang="0">
                  <a:pos x="0" y="38"/>
                </a:cxn>
                <a:cxn ang="0">
                  <a:pos x="0" y="37"/>
                </a:cxn>
                <a:cxn ang="0">
                  <a:pos x="2" y="37"/>
                </a:cxn>
                <a:cxn ang="0">
                  <a:pos x="2" y="37"/>
                </a:cxn>
                <a:cxn ang="0">
                  <a:pos x="4" y="37"/>
                </a:cxn>
                <a:cxn ang="0">
                  <a:pos x="5" y="35"/>
                </a:cxn>
                <a:cxn ang="0">
                  <a:pos x="5" y="34"/>
                </a:cxn>
                <a:cxn ang="0">
                  <a:pos x="7" y="31"/>
                </a:cxn>
                <a:cxn ang="0">
                  <a:pos x="12" y="9"/>
                </a:cxn>
                <a:cxn ang="0">
                  <a:pos x="14" y="6"/>
                </a:cxn>
                <a:cxn ang="0">
                  <a:pos x="14" y="4"/>
                </a:cxn>
                <a:cxn ang="0">
                  <a:pos x="14" y="3"/>
                </a:cxn>
                <a:cxn ang="0">
                  <a:pos x="12" y="3"/>
                </a:cxn>
                <a:cxn ang="0">
                  <a:pos x="12" y="2"/>
                </a:cxn>
                <a:cxn ang="0">
                  <a:pos x="9" y="2"/>
                </a:cxn>
                <a:cxn ang="0">
                  <a:pos x="9" y="2"/>
                </a:cxn>
                <a:cxn ang="0">
                  <a:pos x="9" y="2"/>
                </a:cxn>
                <a:cxn ang="0">
                  <a:pos x="9" y="0"/>
                </a:cxn>
                <a:cxn ang="0">
                  <a:pos x="25" y="0"/>
                </a:cxn>
                <a:cxn ang="0">
                  <a:pos x="25" y="2"/>
                </a:cxn>
                <a:cxn ang="0">
                  <a:pos x="22" y="2"/>
                </a:cxn>
                <a:cxn ang="0">
                  <a:pos x="21" y="3"/>
                </a:cxn>
                <a:cxn ang="0">
                  <a:pos x="19" y="3"/>
                </a:cxn>
                <a:cxn ang="0">
                  <a:pos x="19" y="4"/>
                </a:cxn>
                <a:cxn ang="0">
                  <a:pos x="18" y="6"/>
                </a:cxn>
                <a:cxn ang="0">
                  <a:pos x="18" y="9"/>
                </a:cxn>
                <a:cxn ang="0">
                  <a:pos x="11" y="31"/>
                </a:cxn>
                <a:cxn ang="0">
                  <a:pos x="11" y="34"/>
                </a:cxn>
                <a:cxn ang="0">
                  <a:pos x="11" y="35"/>
                </a:cxn>
                <a:cxn ang="0">
                  <a:pos x="11" y="35"/>
                </a:cxn>
                <a:cxn ang="0">
                  <a:pos x="11" y="37"/>
                </a:cxn>
                <a:cxn ang="0">
                  <a:pos x="12" y="37"/>
                </a:cxn>
                <a:cxn ang="0">
                  <a:pos x="14" y="37"/>
                </a:cxn>
                <a:cxn ang="0">
                  <a:pos x="16" y="37"/>
                </a:cxn>
                <a:cxn ang="0">
                  <a:pos x="19" y="37"/>
                </a:cxn>
                <a:cxn ang="0">
                  <a:pos x="22" y="35"/>
                </a:cxn>
                <a:cxn ang="0">
                  <a:pos x="24" y="35"/>
                </a:cxn>
                <a:cxn ang="0">
                  <a:pos x="25" y="34"/>
                </a:cxn>
                <a:cxn ang="0">
                  <a:pos x="26" y="33"/>
                </a:cxn>
                <a:cxn ang="0">
                  <a:pos x="28" y="30"/>
                </a:cxn>
                <a:cxn ang="0">
                  <a:pos x="28" y="28"/>
                </a:cxn>
                <a:cxn ang="0">
                  <a:pos x="29" y="28"/>
                </a:cxn>
                <a:cxn ang="0">
                  <a:pos x="26" y="38"/>
                </a:cxn>
              </a:cxnLst>
              <a:rect l="0" t="0" r="r" b="b"/>
              <a:pathLst>
                <a:path w="29" h="38">
                  <a:moveTo>
                    <a:pt x="26" y="38"/>
                  </a:moveTo>
                  <a:lnTo>
                    <a:pt x="0" y="38"/>
                  </a:lnTo>
                  <a:lnTo>
                    <a:pt x="0" y="37"/>
                  </a:lnTo>
                  <a:lnTo>
                    <a:pt x="2" y="37"/>
                  </a:lnTo>
                  <a:lnTo>
                    <a:pt x="2" y="37"/>
                  </a:lnTo>
                  <a:lnTo>
                    <a:pt x="4" y="37"/>
                  </a:lnTo>
                  <a:lnTo>
                    <a:pt x="5" y="35"/>
                  </a:lnTo>
                  <a:lnTo>
                    <a:pt x="5" y="34"/>
                  </a:lnTo>
                  <a:lnTo>
                    <a:pt x="7" y="31"/>
                  </a:lnTo>
                  <a:lnTo>
                    <a:pt x="12" y="9"/>
                  </a:lnTo>
                  <a:lnTo>
                    <a:pt x="14" y="6"/>
                  </a:lnTo>
                  <a:lnTo>
                    <a:pt x="14" y="4"/>
                  </a:lnTo>
                  <a:lnTo>
                    <a:pt x="14" y="3"/>
                  </a:lnTo>
                  <a:lnTo>
                    <a:pt x="12" y="3"/>
                  </a:lnTo>
                  <a:lnTo>
                    <a:pt x="12" y="2"/>
                  </a:lnTo>
                  <a:lnTo>
                    <a:pt x="9" y="2"/>
                  </a:lnTo>
                  <a:lnTo>
                    <a:pt x="9" y="2"/>
                  </a:lnTo>
                  <a:lnTo>
                    <a:pt x="9" y="2"/>
                  </a:lnTo>
                  <a:lnTo>
                    <a:pt x="9" y="0"/>
                  </a:lnTo>
                  <a:lnTo>
                    <a:pt x="25" y="0"/>
                  </a:lnTo>
                  <a:lnTo>
                    <a:pt x="25" y="2"/>
                  </a:lnTo>
                  <a:lnTo>
                    <a:pt x="22" y="2"/>
                  </a:lnTo>
                  <a:lnTo>
                    <a:pt x="21" y="3"/>
                  </a:lnTo>
                  <a:lnTo>
                    <a:pt x="19" y="3"/>
                  </a:lnTo>
                  <a:lnTo>
                    <a:pt x="19" y="4"/>
                  </a:lnTo>
                  <a:lnTo>
                    <a:pt x="18" y="6"/>
                  </a:lnTo>
                  <a:lnTo>
                    <a:pt x="18" y="9"/>
                  </a:lnTo>
                  <a:lnTo>
                    <a:pt x="11" y="31"/>
                  </a:lnTo>
                  <a:lnTo>
                    <a:pt x="11" y="34"/>
                  </a:lnTo>
                  <a:lnTo>
                    <a:pt x="11" y="35"/>
                  </a:lnTo>
                  <a:lnTo>
                    <a:pt x="11" y="35"/>
                  </a:lnTo>
                  <a:lnTo>
                    <a:pt x="11" y="37"/>
                  </a:lnTo>
                  <a:lnTo>
                    <a:pt x="12" y="37"/>
                  </a:lnTo>
                  <a:lnTo>
                    <a:pt x="14" y="37"/>
                  </a:lnTo>
                  <a:lnTo>
                    <a:pt x="16" y="37"/>
                  </a:lnTo>
                  <a:lnTo>
                    <a:pt x="19" y="37"/>
                  </a:lnTo>
                  <a:lnTo>
                    <a:pt x="22" y="35"/>
                  </a:lnTo>
                  <a:lnTo>
                    <a:pt x="24" y="35"/>
                  </a:lnTo>
                  <a:lnTo>
                    <a:pt x="25" y="34"/>
                  </a:lnTo>
                  <a:lnTo>
                    <a:pt x="26" y="33"/>
                  </a:lnTo>
                  <a:lnTo>
                    <a:pt x="28" y="30"/>
                  </a:lnTo>
                  <a:lnTo>
                    <a:pt x="28" y="28"/>
                  </a:lnTo>
                  <a:lnTo>
                    <a:pt x="29" y="28"/>
                  </a:lnTo>
                  <a:lnTo>
                    <a:pt x="26" y="3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28" name="Freeform 124"/>
            <p:cNvSpPr>
              <a:spLocks/>
            </p:cNvSpPr>
            <p:nvPr/>
          </p:nvSpPr>
          <p:spPr bwMode="auto">
            <a:xfrm>
              <a:off x="2984" y="2360"/>
              <a:ext cx="12" cy="49"/>
            </a:xfrm>
            <a:custGeom>
              <a:avLst/>
              <a:gdLst/>
              <a:ahLst/>
              <a:cxnLst>
                <a:cxn ang="0">
                  <a:pos x="12" y="49"/>
                </a:cxn>
                <a:cxn ang="0">
                  <a:pos x="0" y="49"/>
                </a:cxn>
                <a:cxn ang="0">
                  <a:pos x="0" y="0"/>
                </a:cxn>
                <a:cxn ang="0">
                  <a:pos x="12" y="0"/>
                </a:cxn>
                <a:cxn ang="0">
                  <a:pos x="12" y="2"/>
                </a:cxn>
                <a:cxn ang="0">
                  <a:pos x="4" y="2"/>
                </a:cxn>
                <a:cxn ang="0">
                  <a:pos x="4" y="48"/>
                </a:cxn>
                <a:cxn ang="0">
                  <a:pos x="12" y="48"/>
                </a:cxn>
                <a:cxn ang="0">
                  <a:pos x="12" y="49"/>
                </a:cxn>
              </a:cxnLst>
              <a:rect l="0" t="0" r="r" b="b"/>
              <a:pathLst>
                <a:path w="12" h="49">
                  <a:moveTo>
                    <a:pt x="12" y="49"/>
                  </a:moveTo>
                  <a:lnTo>
                    <a:pt x="0" y="49"/>
                  </a:lnTo>
                  <a:lnTo>
                    <a:pt x="0" y="0"/>
                  </a:lnTo>
                  <a:lnTo>
                    <a:pt x="12" y="0"/>
                  </a:lnTo>
                  <a:lnTo>
                    <a:pt x="12" y="2"/>
                  </a:lnTo>
                  <a:lnTo>
                    <a:pt x="4" y="2"/>
                  </a:lnTo>
                  <a:lnTo>
                    <a:pt x="4" y="48"/>
                  </a:lnTo>
                  <a:lnTo>
                    <a:pt x="12" y="48"/>
                  </a:lnTo>
                  <a:lnTo>
                    <a:pt x="12" y="4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29" name="Freeform 125"/>
            <p:cNvSpPr>
              <a:spLocks/>
            </p:cNvSpPr>
            <p:nvPr/>
          </p:nvSpPr>
          <p:spPr bwMode="auto">
            <a:xfrm>
              <a:off x="3003" y="2360"/>
              <a:ext cx="16" cy="38"/>
            </a:xfrm>
            <a:custGeom>
              <a:avLst/>
              <a:gdLst/>
              <a:ahLst/>
              <a:cxnLst>
                <a:cxn ang="0">
                  <a:pos x="0" y="4"/>
                </a:cxn>
                <a:cxn ang="0">
                  <a:pos x="10" y="0"/>
                </a:cxn>
                <a:cxn ang="0">
                  <a:pos x="12" y="0"/>
                </a:cxn>
                <a:cxn ang="0">
                  <a:pos x="12" y="33"/>
                </a:cxn>
                <a:cxn ang="0">
                  <a:pos x="12" y="34"/>
                </a:cxn>
                <a:cxn ang="0">
                  <a:pos x="12" y="37"/>
                </a:cxn>
                <a:cxn ang="0">
                  <a:pos x="12" y="37"/>
                </a:cxn>
                <a:cxn ang="0">
                  <a:pos x="12" y="37"/>
                </a:cxn>
                <a:cxn ang="0">
                  <a:pos x="13" y="38"/>
                </a:cxn>
                <a:cxn ang="0">
                  <a:pos x="16" y="38"/>
                </a:cxn>
                <a:cxn ang="0">
                  <a:pos x="16" y="38"/>
                </a:cxn>
                <a:cxn ang="0">
                  <a:pos x="2" y="38"/>
                </a:cxn>
                <a:cxn ang="0">
                  <a:pos x="2" y="38"/>
                </a:cxn>
                <a:cxn ang="0">
                  <a:pos x="3" y="38"/>
                </a:cxn>
                <a:cxn ang="0">
                  <a:pos x="5" y="37"/>
                </a:cxn>
                <a:cxn ang="0">
                  <a:pos x="6" y="37"/>
                </a:cxn>
                <a:cxn ang="0">
                  <a:pos x="6" y="37"/>
                </a:cxn>
                <a:cxn ang="0">
                  <a:pos x="6" y="35"/>
                </a:cxn>
                <a:cxn ang="0">
                  <a:pos x="6" y="33"/>
                </a:cxn>
                <a:cxn ang="0">
                  <a:pos x="6" y="11"/>
                </a:cxn>
                <a:cxn ang="0">
                  <a:pos x="6" y="7"/>
                </a:cxn>
                <a:cxn ang="0">
                  <a:pos x="6" y="6"/>
                </a:cxn>
                <a:cxn ang="0">
                  <a:pos x="6" y="4"/>
                </a:cxn>
                <a:cxn ang="0">
                  <a:pos x="6" y="4"/>
                </a:cxn>
                <a:cxn ang="0">
                  <a:pos x="5" y="4"/>
                </a:cxn>
                <a:cxn ang="0">
                  <a:pos x="5" y="4"/>
                </a:cxn>
                <a:cxn ang="0">
                  <a:pos x="3" y="4"/>
                </a:cxn>
                <a:cxn ang="0">
                  <a:pos x="2" y="4"/>
                </a:cxn>
                <a:cxn ang="0">
                  <a:pos x="0" y="4"/>
                </a:cxn>
              </a:cxnLst>
              <a:rect l="0" t="0" r="r" b="b"/>
              <a:pathLst>
                <a:path w="16" h="38">
                  <a:moveTo>
                    <a:pt x="0" y="4"/>
                  </a:moveTo>
                  <a:lnTo>
                    <a:pt x="10" y="0"/>
                  </a:lnTo>
                  <a:lnTo>
                    <a:pt x="12" y="0"/>
                  </a:lnTo>
                  <a:lnTo>
                    <a:pt x="12" y="33"/>
                  </a:lnTo>
                  <a:lnTo>
                    <a:pt x="12" y="34"/>
                  </a:lnTo>
                  <a:lnTo>
                    <a:pt x="12" y="37"/>
                  </a:lnTo>
                  <a:lnTo>
                    <a:pt x="12" y="37"/>
                  </a:lnTo>
                  <a:lnTo>
                    <a:pt x="12" y="37"/>
                  </a:lnTo>
                  <a:lnTo>
                    <a:pt x="13" y="38"/>
                  </a:lnTo>
                  <a:lnTo>
                    <a:pt x="16" y="38"/>
                  </a:lnTo>
                  <a:lnTo>
                    <a:pt x="16" y="38"/>
                  </a:lnTo>
                  <a:lnTo>
                    <a:pt x="2" y="38"/>
                  </a:lnTo>
                  <a:lnTo>
                    <a:pt x="2" y="38"/>
                  </a:lnTo>
                  <a:lnTo>
                    <a:pt x="3" y="38"/>
                  </a:lnTo>
                  <a:lnTo>
                    <a:pt x="5" y="37"/>
                  </a:lnTo>
                  <a:lnTo>
                    <a:pt x="6" y="37"/>
                  </a:lnTo>
                  <a:lnTo>
                    <a:pt x="6" y="37"/>
                  </a:lnTo>
                  <a:lnTo>
                    <a:pt x="6" y="35"/>
                  </a:lnTo>
                  <a:lnTo>
                    <a:pt x="6" y="33"/>
                  </a:lnTo>
                  <a:lnTo>
                    <a:pt x="6" y="11"/>
                  </a:lnTo>
                  <a:lnTo>
                    <a:pt x="6" y="7"/>
                  </a:lnTo>
                  <a:lnTo>
                    <a:pt x="6" y="6"/>
                  </a:lnTo>
                  <a:lnTo>
                    <a:pt x="6" y="4"/>
                  </a:lnTo>
                  <a:lnTo>
                    <a:pt x="6" y="4"/>
                  </a:lnTo>
                  <a:lnTo>
                    <a:pt x="5" y="4"/>
                  </a:lnTo>
                  <a:lnTo>
                    <a:pt x="5" y="4"/>
                  </a:lnTo>
                  <a:lnTo>
                    <a:pt x="3" y="4"/>
                  </a:lnTo>
                  <a:lnTo>
                    <a:pt x="2" y="4"/>
                  </a:lnTo>
                  <a:lnTo>
                    <a:pt x="0" y="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30" name="Freeform 126"/>
            <p:cNvSpPr>
              <a:spLocks/>
            </p:cNvSpPr>
            <p:nvPr/>
          </p:nvSpPr>
          <p:spPr bwMode="auto">
            <a:xfrm>
              <a:off x="3029" y="2393"/>
              <a:ext cx="8" cy="14"/>
            </a:xfrm>
            <a:custGeom>
              <a:avLst/>
              <a:gdLst/>
              <a:ahLst/>
              <a:cxnLst>
                <a:cxn ang="0">
                  <a:pos x="0" y="14"/>
                </a:cxn>
                <a:cxn ang="0">
                  <a:pos x="0" y="14"/>
                </a:cxn>
                <a:cxn ang="0">
                  <a:pos x="2" y="12"/>
                </a:cxn>
                <a:cxn ang="0">
                  <a:pos x="4" y="11"/>
                </a:cxn>
                <a:cxn ang="0">
                  <a:pos x="5" y="8"/>
                </a:cxn>
                <a:cxn ang="0">
                  <a:pos x="7" y="7"/>
                </a:cxn>
                <a:cxn ang="0">
                  <a:pos x="5" y="5"/>
                </a:cxn>
                <a:cxn ang="0">
                  <a:pos x="5" y="5"/>
                </a:cxn>
                <a:cxn ang="0">
                  <a:pos x="5" y="5"/>
                </a:cxn>
                <a:cxn ang="0">
                  <a:pos x="5" y="5"/>
                </a:cxn>
                <a:cxn ang="0">
                  <a:pos x="5" y="5"/>
                </a:cxn>
                <a:cxn ang="0">
                  <a:pos x="4" y="5"/>
                </a:cxn>
                <a:cxn ang="0">
                  <a:pos x="4" y="7"/>
                </a:cxn>
                <a:cxn ang="0">
                  <a:pos x="2" y="7"/>
                </a:cxn>
                <a:cxn ang="0">
                  <a:pos x="1" y="5"/>
                </a:cxn>
                <a:cxn ang="0">
                  <a:pos x="1" y="5"/>
                </a:cxn>
                <a:cxn ang="0">
                  <a:pos x="0" y="4"/>
                </a:cxn>
                <a:cxn ang="0">
                  <a:pos x="0" y="2"/>
                </a:cxn>
                <a:cxn ang="0">
                  <a:pos x="0" y="1"/>
                </a:cxn>
                <a:cxn ang="0">
                  <a:pos x="1" y="1"/>
                </a:cxn>
                <a:cxn ang="0">
                  <a:pos x="1" y="0"/>
                </a:cxn>
                <a:cxn ang="0">
                  <a:pos x="2" y="0"/>
                </a:cxn>
                <a:cxn ang="0">
                  <a:pos x="5" y="0"/>
                </a:cxn>
                <a:cxn ang="0">
                  <a:pos x="7" y="1"/>
                </a:cxn>
                <a:cxn ang="0">
                  <a:pos x="8" y="2"/>
                </a:cxn>
                <a:cxn ang="0">
                  <a:pos x="8" y="5"/>
                </a:cxn>
                <a:cxn ang="0">
                  <a:pos x="7" y="8"/>
                </a:cxn>
                <a:cxn ang="0">
                  <a:pos x="5" y="11"/>
                </a:cxn>
                <a:cxn ang="0">
                  <a:pos x="4" y="12"/>
                </a:cxn>
                <a:cxn ang="0">
                  <a:pos x="0" y="14"/>
                </a:cxn>
              </a:cxnLst>
              <a:rect l="0" t="0" r="r" b="b"/>
              <a:pathLst>
                <a:path w="8" h="14">
                  <a:moveTo>
                    <a:pt x="0" y="14"/>
                  </a:moveTo>
                  <a:lnTo>
                    <a:pt x="0" y="14"/>
                  </a:lnTo>
                  <a:lnTo>
                    <a:pt x="2" y="12"/>
                  </a:lnTo>
                  <a:lnTo>
                    <a:pt x="4" y="11"/>
                  </a:lnTo>
                  <a:lnTo>
                    <a:pt x="5" y="8"/>
                  </a:lnTo>
                  <a:lnTo>
                    <a:pt x="7" y="7"/>
                  </a:lnTo>
                  <a:lnTo>
                    <a:pt x="5" y="5"/>
                  </a:lnTo>
                  <a:lnTo>
                    <a:pt x="5" y="5"/>
                  </a:lnTo>
                  <a:lnTo>
                    <a:pt x="5" y="5"/>
                  </a:lnTo>
                  <a:lnTo>
                    <a:pt x="5" y="5"/>
                  </a:lnTo>
                  <a:lnTo>
                    <a:pt x="5" y="5"/>
                  </a:lnTo>
                  <a:lnTo>
                    <a:pt x="4" y="5"/>
                  </a:lnTo>
                  <a:lnTo>
                    <a:pt x="4" y="7"/>
                  </a:lnTo>
                  <a:lnTo>
                    <a:pt x="2" y="7"/>
                  </a:lnTo>
                  <a:lnTo>
                    <a:pt x="1" y="5"/>
                  </a:lnTo>
                  <a:lnTo>
                    <a:pt x="1" y="5"/>
                  </a:lnTo>
                  <a:lnTo>
                    <a:pt x="0" y="4"/>
                  </a:lnTo>
                  <a:lnTo>
                    <a:pt x="0" y="2"/>
                  </a:lnTo>
                  <a:lnTo>
                    <a:pt x="0" y="1"/>
                  </a:lnTo>
                  <a:lnTo>
                    <a:pt x="1" y="1"/>
                  </a:lnTo>
                  <a:lnTo>
                    <a:pt x="1" y="0"/>
                  </a:lnTo>
                  <a:lnTo>
                    <a:pt x="2" y="0"/>
                  </a:lnTo>
                  <a:lnTo>
                    <a:pt x="5" y="0"/>
                  </a:lnTo>
                  <a:lnTo>
                    <a:pt x="7" y="1"/>
                  </a:lnTo>
                  <a:lnTo>
                    <a:pt x="8" y="2"/>
                  </a:lnTo>
                  <a:lnTo>
                    <a:pt x="8" y="5"/>
                  </a:lnTo>
                  <a:lnTo>
                    <a:pt x="7" y="8"/>
                  </a:lnTo>
                  <a:lnTo>
                    <a:pt x="5" y="11"/>
                  </a:lnTo>
                  <a:lnTo>
                    <a:pt x="4" y="12"/>
                  </a:lnTo>
                  <a:lnTo>
                    <a:pt x="0"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31" name="Freeform 127"/>
            <p:cNvSpPr>
              <a:spLocks/>
            </p:cNvSpPr>
            <p:nvPr/>
          </p:nvSpPr>
          <p:spPr bwMode="auto">
            <a:xfrm>
              <a:off x="3046" y="2360"/>
              <a:ext cx="15" cy="38"/>
            </a:xfrm>
            <a:custGeom>
              <a:avLst/>
              <a:gdLst/>
              <a:ahLst/>
              <a:cxnLst>
                <a:cxn ang="0">
                  <a:pos x="0" y="4"/>
                </a:cxn>
                <a:cxn ang="0">
                  <a:pos x="9" y="0"/>
                </a:cxn>
                <a:cxn ang="0">
                  <a:pos x="11" y="0"/>
                </a:cxn>
                <a:cxn ang="0">
                  <a:pos x="11" y="33"/>
                </a:cxn>
                <a:cxn ang="0">
                  <a:pos x="11" y="34"/>
                </a:cxn>
                <a:cxn ang="0">
                  <a:pos x="11" y="37"/>
                </a:cxn>
                <a:cxn ang="0">
                  <a:pos x="11" y="37"/>
                </a:cxn>
                <a:cxn ang="0">
                  <a:pos x="11" y="37"/>
                </a:cxn>
                <a:cxn ang="0">
                  <a:pos x="12" y="38"/>
                </a:cxn>
                <a:cxn ang="0">
                  <a:pos x="15" y="38"/>
                </a:cxn>
                <a:cxn ang="0">
                  <a:pos x="15" y="38"/>
                </a:cxn>
                <a:cxn ang="0">
                  <a:pos x="1" y="38"/>
                </a:cxn>
                <a:cxn ang="0">
                  <a:pos x="1" y="38"/>
                </a:cxn>
                <a:cxn ang="0">
                  <a:pos x="2" y="38"/>
                </a:cxn>
                <a:cxn ang="0">
                  <a:pos x="4" y="37"/>
                </a:cxn>
                <a:cxn ang="0">
                  <a:pos x="5" y="37"/>
                </a:cxn>
                <a:cxn ang="0">
                  <a:pos x="5" y="37"/>
                </a:cxn>
                <a:cxn ang="0">
                  <a:pos x="5" y="35"/>
                </a:cxn>
                <a:cxn ang="0">
                  <a:pos x="5" y="33"/>
                </a:cxn>
                <a:cxn ang="0">
                  <a:pos x="5" y="11"/>
                </a:cxn>
                <a:cxn ang="0">
                  <a:pos x="5" y="7"/>
                </a:cxn>
                <a:cxn ang="0">
                  <a:pos x="5" y="6"/>
                </a:cxn>
                <a:cxn ang="0">
                  <a:pos x="5" y="4"/>
                </a:cxn>
                <a:cxn ang="0">
                  <a:pos x="5" y="4"/>
                </a:cxn>
                <a:cxn ang="0">
                  <a:pos x="4" y="4"/>
                </a:cxn>
                <a:cxn ang="0">
                  <a:pos x="4" y="4"/>
                </a:cxn>
                <a:cxn ang="0">
                  <a:pos x="2" y="4"/>
                </a:cxn>
                <a:cxn ang="0">
                  <a:pos x="1" y="4"/>
                </a:cxn>
                <a:cxn ang="0">
                  <a:pos x="0" y="4"/>
                </a:cxn>
              </a:cxnLst>
              <a:rect l="0" t="0" r="r" b="b"/>
              <a:pathLst>
                <a:path w="15" h="38">
                  <a:moveTo>
                    <a:pt x="0" y="4"/>
                  </a:moveTo>
                  <a:lnTo>
                    <a:pt x="9" y="0"/>
                  </a:lnTo>
                  <a:lnTo>
                    <a:pt x="11" y="0"/>
                  </a:lnTo>
                  <a:lnTo>
                    <a:pt x="11" y="33"/>
                  </a:lnTo>
                  <a:lnTo>
                    <a:pt x="11" y="34"/>
                  </a:lnTo>
                  <a:lnTo>
                    <a:pt x="11" y="37"/>
                  </a:lnTo>
                  <a:lnTo>
                    <a:pt x="11" y="37"/>
                  </a:lnTo>
                  <a:lnTo>
                    <a:pt x="11" y="37"/>
                  </a:lnTo>
                  <a:lnTo>
                    <a:pt x="12" y="38"/>
                  </a:lnTo>
                  <a:lnTo>
                    <a:pt x="15" y="38"/>
                  </a:lnTo>
                  <a:lnTo>
                    <a:pt x="15" y="38"/>
                  </a:lnTo>
                  <a:lnTo>
                    <a:pt x="1" y="38"/>
                  </a:lnTo>
                  <a:lnTo>
                    <a:pt x="1" y="38"/>
                  </a:lnTo>
                  <a:lnTo>
                    <a:pt x="2" y="38"/>
                  </a:lnTo>
                  <a:lnTo>
                    <a:pt x="4" y="37"/>
                  </a:lnTo>
                  <a:lnTo>
                    <a:pt x="5" y="37"/>
                  </a:lnTo>
                  <a:lnTo>
                    <a:pt x="5" y="37"/>
                  </a:lnTo>
                  <a:lnTo>
                    <a:pt x="5" y="35"/>
                  </a:lnTo>
                  <a:lnTo>
                    <a:pt x="5" y="33"/>
                  </a:lnTo>
                  <a:lnTo>
                    <a:pt x="5" y="11"/>
                  </a:lnTo>
                  <a:lnTo>
                    <a:pt x="5" y="7"/>
                  </a:lnTo>
                  <a:lnTo>
                    <a:pt x="5" y="6"/>
                  </a:lnTo>
                  <a:lnTo>
                    <a:pt x="5" y="4"/>
                  </a:lnTo>
                  <a:lnTo>
                    <a:pt x="5" y="4"/>
                  </a:lnTo>
                  <a:lnTo>
                    <a:pt x="4" y="4"/>
                  </a:lnTo>
                  <a:lnTo>
                    <a:pt x="4" y="4"/>
                  </a:lnTo>
                  <a:lnTo>
                    <a:pt x="2" y="4"/>
                  </a:lnTo>
                  <a:lnTo>
                    <a:pt x="1" y="4"/>
                  </a:lnTo>
                  <a:lnTo>
                    <a:pt x="0" y="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32" name="Freeform 128"/>
            <p:cNvSpPr>
              <a:spLocks/>
            </p:cNvSpPr>
            <p:nvPr/>
          </p:nvSpPr>
          <p:spPr bwMode="auto">
            <a:xfrm>
              <a:off x="3069" y="2360"/>
              <a:ext cx="13" cy="49"/>
            </a:xfrm>
            <a:custGeom>
              <a:avLst/>
              <a:gdLst/>
              <a:ahLst/>
              <a:cxnLst>
                <a:cxn ang="0">
                  <a:pos x="0" y="0"/>
                </a:cxn>
                <a:cxn ang="0">
                  <a:pos x="13" y="0"/>
                </a:cxn>
                <a:cxn ang="0">
                  <a:pos x="13" y="49"/>
                </a:cxn>
                <a:cxn ang="0">
                  <a:pos x="0" y="49"/>
                </a:cxn>
                <a:cxn ang="0">
                  <a:pos x="0" y="48"/>
                </a:cxn>
                <a:cxn ang="0">
                  <a:pos x="9" y="48"/>
                </a:cxn>
                <a:cxn ang="0">
                  <a:pos x="9" y="2"/>
                </a:cxn>
                <a:cxn ang="0">
                  <a:pos x="0" y="2"/>
                </a:cxn>
                <a:cxn ang="0">
                  <a:pos x="0" y="0"/>
                </a:cxn>
              </a:cxnLst>
              <a:rect l="0" t="0" r="r" b="b"/>
              <a:pathLst>
                <a:path w="13" h="49">
                  <a:moveTo>
                    <a:pt x="0" y="0"/>
                  </a:moveTo>
                  <a:lnTo>
                    <a:pt x="13" y="0"/>
                  </a:lnTo>
                  <a:lnTo>
                    <a:pt x="13" y="49"/>
                  </a:lnTo>
                  <a:lnTo>
                    <a:pt x="0" y="49"/>
                  </a:lnTo>
                  <a:lnTo>
                    <a:pt x="0" y="48"/>
                  </a:lnTo>
                  <a:lnTo>
                    <a:pt x="9" y="48"/>
                  </a:lnTo>
                  <a:lnTo>
                    <a:pt x="9" y="2"/>
                  </a:lnTo>
                  <a:lnTo>
                    <a:pt x="0" y="2"/>
                  </a:lnTo>
                  <a:lnTo>
                    <a:pt x="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33" name="Freeform 129"/>
            <p:cNvSpPr>
              <a:spLocks noEditPoints="1"/>
            </p:cNvSpPr>
            <p:nvPr/>
          </p:nvSpPr>
          <p:spPr bwMode="auto">
            <a:xfrm>
              <a:off x="3151" y="2360"/>
              <a:ext cx="28" cy="38"/>
            </a:xfrm>
            <a:custGeom>
              <a:avLst/>
              <a:gdLst/>
              <a:ahLst/>
              <a:cxnLst>
                <a:cxn ang="0">
                  <a:pos x="10" y="21"/>
                </a:cxn>
                <a:cxn ang="0">
                  <a:pos x="10" y="33"/>
                </a:cxn>
                <a:cxn ang="0">
                  <a:pos x="10" y="35"/>
                </a:cxn>
                <a:cxn ang="0">
                  <a:pos x="11" y="37"/>
                </a:cxn>
                <a:cxn ang="0">
                  <a:pos x="12" y="38"/>
                </a:cxn>
                <a:cxn ang="0">
                  <a:pos x="14" y="38"/>
                </a:cxn>
                <a:cxn ang="0">
                  <a:pos x="15" y="38"/>
                </a:cxn>
                <a:cxn ang="0">
                  <a:pos x="15" y="38"/>
                </a:cxn>
                <a:cxn ang="0">
                  <a:pos x="0" y="38"/>
                </a:cxn>
                <a:cxn ang="0">
                  <a:pos x="0" y="38"/>
                </a:cxn>
                <a:cxn ang="0">
                  <a:pos x="1" y="38"/>
                </a:cxn>
                <a:cxn ang="0">
                  <a:pos x="3" y="37"/>
                </a:cxn>
                <a:cxn ang="0">
                  <a:pos x="4" y="37"/>
                </a:cxn>
                <a:cxn ang="0">
                  <a:pos x="4" y="35"/>
                </a:cxn>
                <a:cxn ang="0">
                  <a:pos x="4" y="33"/>
                </a:cxn>
                <a:cxn ang="0">
                  <a:pos x="4" y="7"/>
                </a:cxn>
                <a:cxn ang="0">
                  <a:pos x="4" y="4"/>
                </a:cxn>
                <a:cxn ang="0">
                  <a:pos x="4" y="3"/>
                </a:cxn>
                <a:cxn ang="0">
                  <a:pos x="3" y="2"/>
                </a:cxn>
                <a:cxn ang="0">
                  <a:pos x="1" y="2"/>
                </a:cxn>
                <a:cxn ang="0">
                  <a:pos x="0" y="2"/>
                </a:cxn>
                <a:cxn ang="0">
                  <a:pos x="0" y="0"/>
                </a:cxn>
                <a:cxn ang="0">
                  <a:pos x="14" y="0"/>
                </a:cxn>
                <a:cxn ang="0">
                  <a:pos x="18" y="2"/>
                </a:cxn>
                <a:cxn ang="0">
                  <a:pos x="21" y="2"/>
                </a:cxn>
                <a:cxn ang="0">
                  <a:pos x="24" y="3"/>
                </a:cxn>
                <a:cxn ang="0">
                  <a:pos x="26" y="6"/>
                </a:cxn>
                <a:cxn ang="0">
                  <a:pos x="28" y="9"/>
                </a:cxn>
                <a:cxn ang="0">
                  <a:pos x="28" y="11"/>
                </a:cxn>
                <a:cxn ang="0">
                  <a:pos x="28" y="16"/>
                </a:cxn>
                <a:cxn ang="0">
                  <a:pos x="25" y="18"/>
                </a:cxn>
                <a:cxn ang="0">
                  <a:pos x="21" y="21"/>
                </a:cxn>
                <a:cxn ang="0">
                  <a:pos x="17" y="21"/>
                </a:cxn>
                <a:cxn ang="0">
                  <a:pos x="15" y="21"/>
                </a:cxn>
                <a:cxn ang="0">
                  <a:pos x="14" y="21"/>
                </a:cxn>
                <a:cxn ang="0">
                  <a:pos x="11" y="21"/>
                </a:cxn>
                <a:cxn ang="0">
                  <a:pos x="10" y="21"/>
                </a:cxn>
                <a:cxn ang="0">
                  <a:pos x="10" y="18"/>
                </a:cxn>
                <a:cxn ang="0">
                  <a:pos x="11" y="20"/>
                </a:cxn>
                <a:cxn ang="0">
                  <a:pos x="12" y="20"/>
                </a:cxn>
                <a:cxn ang="0">
                  <a:pos x="14" y="20"/>
                </a:cxn>
                <a:cxn ang="0">
                  <a:pos x="14" y="20"/>
                </a:cxn>
                <a:cxn ang="0">
                  <a:pos x="17" y="18"/>
                </a:cxn>
                <a:cxn ang="0">
                  <a:pos x="19" y="17"/>
                </a:cxn>
                <a:cxn ang="0">
                  <a:pos x="21" y="14"/>
                </a:cxn>
                <a:cxn ang="0">
                  <a:pos x="22" y="11"/>
                </a:cxn>
                <a:cxn ang="0">
                  <a:pos x="21" y="9"/>
                </a:cxn>
                <a:cxn ang="0">
                  <a:pos x="21" y="7"/>
                </a:cxn>
                <a:cxn ang="0">
                  <a:pos x="19" y="4"/>
                </a:cxn>
                <a:cxn ang="0">
                  <a:pos x="18" y="3"/>
                </a:cxn>
                <a:cxn ang="0">
                  <a:pos x="15" y="3"/>
                </a:cxn>
                <a:cxn ang="0">
                  <a:pos x="14" y="3"/>
                </a:cxn>
                <a:cxn ang="0">
                  <a:pos x="12" y="3"/>
                </a:cxn>
                <a:cxn ang="0">
                  <a:pos x="10" y="3"/>
                </a:cxn>
                <a:cxn ang="0">
                  <a:pos x="10" y="18"/>
                </a:cxn>
              </a:cxnLst>
              <a:rect l="0" t="0" r="r" b="b"/>
              <a:pathLst>
                <a:path w="28" h="38">
                  <a:moveTo>
                    <a:pt x="10" y="21"/>
                  </a:moveTo>
                  <a:lnTo>
                    <a:pt x="10" y="33"/>
                  </a:lnTo>
                  <a:lnTo>
                    <a:pt x="10" y="35"/>
                  </a:lnTo>
                  <a:lnTo>
                    <a:pt x="11" y="37"/>
                  </a:lnTo>
                  <a:lnTo>
                    <a:pt x="12" y="38"/>
                  </a:lnTo>
                  <a:lnTo>
                    <a:pt x="14" y="38"/>
                  </a:lnTo>
                  <a:lnTo>
                    <a:pt x="15" y="38"/>
                  </a:lnTo>
                  <a:lnTo>
                    <a:pt x="15" y="38"/>
                  </a:lnTo>
                  <a:lnTo>
                    <a:pt x="0" y="38"/>
                  </a:lnTo>
                  <a:lnTo>
                    <a:pt x="0" y="38"/>
                  </a:lnTo>
                  <a:lnTo>
                    <a:pt x="1" y="38"/>
                  </a:lnTo>
                  <a:lnTo>
                    <a:pt x="3" y="37"/>
                  </a:lnTo>
                  <a:lnTo>
                    <a:pt x="4" y="37"/>
                  </a:lnTo>
                  <a:lnTo>
                    <a:pt x="4" y="35"/>
                  </a:lnTo>
                  <a:lnTo>
                    <a:pt x="4" y="33"/>
                  </a:lnTo>
                  <a:lnTo>
                    <a:pt x="4" y="7"/>
                  </a:lnTo>
                  <a:lnTo>
                    <a:pt x="4" y="4"/>
                  </a:lnTo>
                  <a:lnTo>
                    <a:pt x="4" y="3"/>
                  </a:lnTo>
                  <a:lnTo>
                    <a:pt x="3" y="2"/>
                  </a:lnTo>
                  <a:lnTo>
                    <a:pt x="1" y="2"/>
                  </a:lnTo>
                  <a:lnTo>
                    <a:pt x="0" y="2"/>
                  </a:lnTo>
                  <a:lnTo>
                    <a:pt x="0" y="0"/>
                  </a:lnTo>
                  <a:lnTo>
                    <a:pt x="14" y="0"/>
                  </a:lnTo>
                  <a:lnTo>
                    <a:pt x="18" y="2"/>
                  </a:lnTo>
                  <a:lnTo>
                    <a:pt x="21" y="2"/>
                  </a:lnTo>
                  <a:lnTo>
                    <a:pt x="24" y="3"/>
                  </a:lnTo>
                  <a:lnTo>
                    <a:pt x="26" y="6"/>
                  </a:lnTo>
                  <a:lnTo>
                    <a:pt x="28" y="9"/>
                  </a:lnTo>
                  <a:lnTo>
                    <a:pt x="28" y="11"/>
                  </a:lnTo>
                  <a:lnTo>
                    <a:pt x="28" y="16"/>
                  </a:lnTo>
                  <a:lnTo>
                    <a:pt x="25" y="18"/>
                  </a:lnTo>
                  <a:lnTo>
                    <a:pt x="21" y="21"/>
                  </a:lnTo>
                  <a:lnTo>
                    <a:pt x="17" y="21"/>
                  </a:lnTo>
                  <a:lnTo>
                    <a:pt x="15" y="21"/>
                  </a:lnTo>
                  <a:lnTo>
                    <a:pt x="14" y="21"/>
                  </a:lnTo>
                  <a:lnTo>
                    <a:pt x="11" y="21"/>
                  </a:lnTo>
                  <a:lnTo>
                    <a:pt x="10" y="21"/>
                  </a:lnTo>
                  <a:close/>
                  <a:moveTo>
                    <a:pt x="10" y="18"/>
                  </a:moveTo>
                  <a:lnTo>
                    <a:pt x="11" y="20"/>
                  </a:lnTo>
                  <a:lnTo>
                    <a:pt x="12" y="20"/>
                  </a:lnTo>
                  <a:lnTo>
                    <a:pt x="14" y="20"/>
                  </a:lnTo>
                  <a:lnTo>
                    <a:pt x="14" y="20"/>
                  </a:lnTo>
                  <a:lnTo>
                    <a:pt x="17" y="18"/>
                  </a:lnTo>
                  <a:lnTo>
                    <a:pt x="19" y="17"/>
                  </a:lnTo>
                  <a:lnTo>
                    <a:pt x="21" y="14"/>
                  </a:lnTo>
                  <a:lnTo>
                    <a:pt x="22" y="11"/>
                  </a:lnTo>
                  <a:lnTo>
                    <a:pt x="21" y="9"/>
                  </a:lnTo>
                  <a:lnTo>
                    <a:pt x="21" y="7"/>
                  </a:lnTo>
                  <a:lnTo>
                    <a:pt x="19" y="4"/>
                  </a:lnTo>
                  <a:lnTo>
                    <a:pt x="18" y="3"/>
                  </a:lnTo>
                  <a:lnTo>
                    <a:pt x="15" y="3"/>
                  </a:lnTo>
                  <a:lnTo>
                    <a:pt x="14" y="3"/>
                  </a:lnTo>
                  <a:lnTo>
                    <a:pt x="12" y="3"/>
                  </a:lnTo>
                  <a:lnTo>
                    <a:pt x="10" y="3"/>
                  </a:lnTo>
                  <a:lnTo>
                    <a:pt x="10"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34" name="Freeform 130"/>
            <p:cNvSpPr>
              <a:spLocks/>
            </p:cNvSpPr>
            <p:nvPr/>
          </p:nvSpPr>
          <p:spPr bwMode="auto">
            <a:xfrm>
              <a:off x="3182" y="2373"/>
              <a:ext cx="18" cy="25"/>
            </a:xfrm>
            <a:custGeom>
              <a:avLst/>
              <a:gdLst/>
              <a:ahLst/>
              <a:cxnLst>
                <a:cxn ang="0">
                  <a:pos x="8" y="0"/>
                </a:cxn>
                <a:cxn ang="0">
                  <a:pos x="8" y="5"/>
                </a:cxn>
                <a:cxn ang="0">
                  <a:pos x="9" y="3"/>
                </a:cxn>
                <a:cxn ang="0">
                  <a:pos x="12" y="0"/>
                </a:cxn>
                <a:cxn ang="0">
                  <a:pos x="14" y="0"/>
                </a:cxn>
                <a:cxn ang="0">
                  <a:pos x="15" y="0"/>
                </a:cxn>
                <a:cxn ang="0">
                  <a:pos x="16" y="1"/>
                </a:cxn>
                <a:cxn ang="0">
                  <a:pos x="18" y="1"/>
                </a:cxn>
                <a:cxn ang="0">
                  <a:pos x="18" y="3"/>
                </a:cxn>
                <a:cxn ang="0">
                  <a:pos x="18" y="4"/>
                </a:cxn>
                <a:cxn ang="0">
                  <a:pos x="16" y="5"/>
                </a:cxn>
                <a:cxn ang="0">
                  <a:pos x="16" y="5"/>
                </a:cxn>
                <a:cxn ang="0">
                  <a:pos x="15" y="5"/>
                </a:cxn>
                <a:cxn ang="0">
                  <a:pos x="14" y="5"/>
                </a:cxn>
                <a:cxn ang="0">
                  <a:pos x="14" y="5"/>
                </a:cxn>
                <a:cxn ang="0">
                  <a:pos x="12" y="4"/>
                </a:cxn>
                <a:cxn ang="0">
                  <a:pos x="11" y="4"/>
                </a:cxn>
                <a:cxn ang="0">
                  <a:pos x="11" y="4"/>
                </a:cxn>
                <a:cxn ang="0">
                  <a:pos x="11" y="4"/>
                </a:cxn>
                <a:cxn ang="0">
                  <a:pos x="9" y="5"/>
                </a:cxn>
                <a:cxn ang="0">
                  <a:pos x="8" y="8"/>
                </a:cxn>
                <a:cxn ang="0">
                  <a:pos x="8" y="20"/>
                </a:cxn>
                <a:cxn ang="0">
                  <a:pos x="8" y="21"/>
                </a:cxn>
                <a:cxn ang="0">
                  <a:pos x="8" y="22"/>
                </a:cxn>
                <a:cxn ang="0">
                  <a:pos x="8" y="24"/>
                </a:cxn>
                <a:cxn ang="0">
                  <a:pos x="9" y="24"/>
                </a:cxn>
                <a:cxn ang="0">
                  <a:pos x="11" y="25"/>
                </a:cxn>
                <a:cxn ang="0">
                  <a:pos x="12" y="25"/>
                </a:cxn>
                <a:cxn ang="0">
                  <a:pos x="12" y="25"/>
                </a:cxn>
                <a:cxn ang="0">
                  <a:pos x="0" y="25"/>
                </a:cxn>
                <a:cxn ang="0">
                  <a:pos x="0" y="25"/>
                </a:cxn>
                <a:cxn ang="0">
                  <a:pos x="1" y="25"/>
                </a:cxn>
                <a:cxn ang="0">
                  <a:pos x="2" y="24"/>
                </a:cxn>
                <a:cxn ang="0">
                  <a:pos x="2" y="24"/>
                </a:cxn>
                <a:cxn ang="0">
                  <a:pos x="2" y="22"/>
                </a:cxn>
                <a:cxn ang="0">
                  <a:pos x="2" y="21"/>
                </a:cxn>
                <a:cxn ang="0">
                  <a:pos x="2" y="20"/>
                </a:cxn>
                <a:cxn ang="0">
                  <a:pos x="2" y="10"/>
                </a:cxn>
                <a:cxn ang="0">
                  <a:pos x="2" y="7"/>
                </a:cxn>
                <a:cxn ang="0">
                  <a:pos x="2" y="4"/>
                </a:cxn>
                <a:cxn ang="0">
                  <a:pos x="2" y="4"/>
                </a:cxn>
                <a:cxn ang="0">
                  <a:pos x="2" y="3"/>
                </a:cxn>
                <a:cxn ang="0">
                  <a:pos x="1" y="3"/>
                </a:cxn>
                <a:cxn ang="0">
                  <a:pos x="1" y="3"/>
                </a:cxn>
                <a:cxn ang="0">
                  <a:pos x="1" y="3"/>
                </a:cxn>
                <a:cxn ang="0">
                  <a:pos x="0" y="3"/>
                </a:cxn>
                <a:cxn ang="0">
                  <a:pos x="0" y="3"/>
                </a:cxn>
                <a:cxn ang="0">
                  <a:pos x="7" y="0"/>
                </a:cxn>
                <a:cxn ang="0">
                  <a:pos x="8" y="0"/>
                </a:cxn>
              </a:cxnLst>
              <a:rect l="0" t="0" r="r" b="b"/>
              <a:pathLst>
                <a:path w="18" h="25">
                  <a:moveTo>
                    <a:pt x="8" y="0"/>
                  </a:moveTo>
                  <a:lnTo>
                    <a:pt x="8" y="5"/>
                  </a:lnTo>
                  <a:lnTo>
                    <a:pt x="9" y="3"/>
                  </a:lnTo>
                  <a:lnTo>
                    <a:pt x="12" y="0"/>
                  </a:lnTo>
                  <a:lnTo>
                    <a:pt x="14" y="0"/>
                  </a:lnTo>
                  <a:lnTo>
                    <a:pt x="15" y="0"/>
                  </a:lnTo>
                  <a:lnTo>
                    <a:pt x="16" y="1"/>
                  </a:lnTo>
                  <a:lnTo>
                    <a:pt x="18" y="1"/>
                  </a:lnTo>
                  <a:lnTo>
                    <a:pt x="18" y="3"/>
                  </a:lnTo>
                  <a:lnTo>
                    <a:pt x="18" y="4"/>
                  </a:lnTo>
                  <a:lnTo>
                    <a:pt x="16" y="5"/>
                  </a:lnTo>
                  <a:lnTo>
                    <a:pt x="16" y="5"/>
                  </a:lnTo>
                  <a:lnTo>
                    <a:pt x="15" y="5"/>
                  </a:lnTo>
                  <a:lnTo>
                    <a:pt x="14" y="5"/>
                  </a:lnTo>
                  <a:lnTo>
                    <a:pt x="14" y="5"/>
                  </a:lnTo>
                  <a:lnTo>
                    <a:pt x="12" y="4"/>
                  </a:lnTo>
                  <a:lnTo>
                    <a:pt x="11" y="4"/>
                  </a:lnTo>
                  <a:lnTo>
                    <a:pt x="11" y="4"/>
                  </a:lnTo>
                  <a:lnTo>
                    <a:pt x="11" y="4"/>
                  </a:lnTo>
                  <a:lnTo>
                    <a:pt x="9" y="5"/>
                  </a:lnTo>
                  <a:lnTo>
                    <a:pt x="8" y="8"/>
                  </a:lnTo>
                  <a:lnTo>
                    <a:pt x="8" y="20"/>
                  </a:lnTo>
                  <a:lnTo>
                    <a:pt x="8" y="21"/>
                  </a:lnTo>
                  <a:lnTo>
                    <a:pt x="8" y="22"/>
                  </a:lnTo>
                  <a:lnTo>
                    <a:pt x="8" y="24"/>
                  </a:lnTo>
                  <a:lnTo>
                    <a:pt x="9" y="24"/>
                  </a:lnTo>
                  <a:lnTo>
                    <a:pt x="11" y="25"/>
                  </a:lnTo>
                  <a:lnTo>
                    <a:pt x="12" y="25"/>
                  </a:lnTo>
                  <a:lnTo>
                    <a:pt x="12" y="25"/>
                  </a:lnTo>
                  <a:lnTo>
                    <a:pt x="0" y="25"/>
                  </a:lnTo>
                  <a:lnTo>
                    <a:pt x="0" y="25"/>
                  </a:lnTo>
                  <a:lnTo>
                    <a:pt x="1" y="25"/>
                  </a:lnTo>
                  <a:lnTo>
                    <a:pt x="2" y="24"/>
                  </a:lnTo>
                  <a:lnTo>
                    <a:pt x="2" y="24"/>
                  </a:lnTo>
                  <a:lnTo>
                    <a:pt x="2" y="22"/>
                  </a:lnTo>
                  <a:lnTo>
                    <a:pt x="2" y="21"/>
                  </a:lnTo>
                  <a:lnTo>
                    <a:pt x="2" y="20"/>
                  </a:lnTo>
                  <a:lnTo>
                    <a:pt x="2" y="10"/>
                  </a:lnTo>
                  <a:lnTo>
                    <a:pt x="2" y="7"/>
                  </a:lnTo>
                  <a:lnTo>
                    <a:pt x="2" y="4"/>
                  </a:lnTo>
                  <a:lnTo>
                    <a:pt x="2" y="4"/>
                  </a:lnTo>
                  <a:lnTo>
                    <a:pt x="2" y="3"/>
                  </a:lnTo>
                  <a:lnTo>
                    <a:pt x="1" y="3"/>
                  </a:lnTo>
                  <a:lnTo>
                    <a:pt x="1" y="3"/>
                  </a:lnTo>
                  <a:lnTo>
                    <a:pt x="1" y="3"/>
                  </a:lnTo>
                  <a:lnTo>
                    <a:pt x="0" y="3"/>
                  </a:lnTo>
                  <a:lnTo>
                    <a:pt x="0" y="3"/>
                  </a:lnTo>
                  <a:lnTo>
                    <a:pt x="7" y="0"/>
                  </a:lnTo>
                  <a:lnTo>
                    <a:pt x="8"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35" name="Freeform 131"/>
            <p:cNvSpPr>
              <a:spLocks noEditPoints="1"/>
            </p:cNvSpPr>
            <p:nvPr/>
          </p:nvSpPr>
          <p:spPr bwMode="auto">
            <a:xfrm>
              <a:off x="3201" y="2373"/>
              <a:ext cx="21" cy="27"/>
            </a:xfrm>
            <a:custGeom>
              <a:avLst/>
              <a:gdLst/>
              <a:ahLst/>
              <a:cxnLst>
                <a:cxn ang="0">
                  <a:pos x="4" y="10"/>
                </a:cxn>
                <a:cxn ang="0">
                  <a:pos x="4" y="14"/>
                </a:cxn>
                <a:cxn ang="0">
                  <a:pos x="7" y="18"/>
                </a:cxn>
                <a:cxn ang="0">
                  <a:pos x="10" y="21"/>
                </a:cxn>
                <a:cxn ang="0">
                  <a:pos x="13" y="21"/>
                </a:cxn>
                <a:cxn ang="0">
                  <a:pos x="16" y="21"/>
                </a:cxn>
                <a:cxn ang="0">
                  <a:pos x="17" y="20"/>
                </a:cxn>
                <a:cxn ang="0">
                  <a:pos x="20" y="18"/>
                </a:cxn>
                <a:cxn ang="0">
                  <a:pos x="21" y="15"/>
                </a:cxn>
                <a:cxn ang="0">
                  <a:pos x="21" y="15"/>
                </a:cxn>
                <a:cxn ang="0">
                  <a:pos x="20" y="20"/>
                </a:cxn>
                <a:cxn ang="0">
                  <a:pos x="18" y="22"/>
                </a:cxn>
                <a:cxn ang="0">
                  <a:pos x="14" y="25"/>
                </a:cxn>
                <a:cxn ang="0">
                  <a:pos x="11" y="27"/>
                </a:cxn>
                <a:cxn ang="0">
                  <a:pos x="7" y="25"/>
                </a:cxn>
                <a:cxn ang="0">
                  <a:pos x="3" y="22"/>
                </a:cxn>
                <a:cxn ang="0">
                  <a:pos x="2" y="18"/>
                </a:cxn>
                <a:cxn ang="0">
                  <a:pos x="0" y="13"/>
                </a:cxn>
                <a:cxn ang="0">
                  <a:pos x="0" y="10"/>
                </a:cxn>
                <a:cxn ang="0">
                  <a:pos x="2" y="5"/>
                </a:cxn>
                <a:cxn ang="0">
                  <a:pos x="3" y="3"/>
                </a:cxn>
                <a:cxn ang="0">
                  <a:pos x="7" y="0"/>
                </a:cxn>
                <a:cxn ang="0">
                  <a:pos x="11" y="0"/>
                </a:cxn>
                <a:cxn ang="0">
                  <a:pos x="16" y="0"/>
                </a:cxn>
                <a:cxn ang="0">
                  <a:pos x="18" y="3"/>
                </a:cxn>
                <a:cxn ang="0">
                  <a:pos x="20" y="5"/>
                </a:cxn>
                <a:cxn ang="0">
                  <a:pos x="21" y="10"/>
                </a:cxn>
                <a:cxn ang="0">
                  <a:pos x="4" y="10"/>
                </a:cxn>
                <a:cxn ang="0">
                  <a:pos x="4" y="8"/>
                </a:cxn>
                <a:cxn ang="0">
                  <a:pos x="16" y="8"/>
                </a:cxn>
                <a:cxn ang="0">
                  <a:pos x="16" y="5"/>
                </a:cxn>
                <a:cxn ang="0">
                  <a:pos x="14" y="4"/>
                </a:cxn>
                <a:cxn ang="0">
                  <a:pos x="14" y="3"/>
                </a:cxn>
                <a:cxn ang="0">
                  <a:pos x="13" y="3"/>
                </a:cxn>
                <a:cxn ang="0">
                  <a:pos x="11" y="1"/>
                </a:cxn>
                <a:cxn ang="0">
                  <a:pos x="10" y="1"/>
                </a:cxn>
                <a:cxn ang="0">
                  <a:pos x="9" y="1"/>
                </a:cxn>
                <a:cxn ang="0">
                  <a:pos x="6" y="3"/>
                </a:cxn>
                <a:cxn ang="0">
                  <a:pos x="4" y="5"/>
                </a:cxn>
                <a:cxn ang="0">
                  <a:pos x="4" y="8"/>
                </a:cxn>
              </a:cxnLst>
              <a:rect l="0" t="0" r="r" b="b"/>
              <a:pathLst>
                <a:path w="21" h="27">
                  <a:moveTo>
                    <a:pt x="4" y="10"/>
                  </a:moveTo>
                  <a:lnTo>
                    <a:pt x="4" y="14"/>
                  </a:lnTo>
                  <a:lnTo>
                    <a:pt x="7" y="18"/>
                  </a:lnTo>
                  <a:lnTo>
                    <a:pt x="10" y="21"/>
                  </a:lnTo>
                  <a:lnTo>
                    <a:pt x="13" y="21"/>
                  </a:lnTo>
                  <a:lnTo>
                    <a:pt x="16" y="21"/>
                  </a:lnTo>
                  <a:lnTo>
                    <a:pt x="17" y="20"/>
                  </a:lnTo>
                  <a:lnTo>
                    <a:pt x="20" y="18"/>
                  </a:lnTo>
                  <a:lnTo>
                    <a:pt x="21" y="15"/>
                  </a:lnTo>
                  <a:lnTo>
                    <a:pt x="21" y="15"/>
                  </a:lnTo>
                  <a:lnTo>
                    <a:pt x="20" y="20"/>
                  </a:lnTo>
                  <a:lnTo>
                    <a:pt x="18" y="22"/>
                  </a:lnTo>
                  <a:lnTo>
                    <a:pt x="14" y="25"/>
                  </a:lnTo>
                  <a:lnTo>
                    <a:pt x="11" y="27"/>
                  </a:lnTo>
                  <a:lnTo>
                    <a:pt x="7" y="25"/>
                  </a:lnTo>
                  <a:lnTo>
                    <a:pt x="3" y="22"/>
                  </a:lnTo>
                  <a:lnTo>
                    <a:pt x="2" y="18"/>
                  </a:lnTo>
                  <a:lnTo>
                    <a:pt x="0" y="13"/>
                  </a:lnTo>
                  <a:lnTo>
                    <a:pt x="0" y="10"/>
                  </a:lnTo>
                  <a:lnTo>
                    <a:pt x="2" y="5"/>
                  </a:lnTo>
                  <a:lnTo>
                    <a:pt x="3" y="3"/>
                  </a:lnTo>
                  <a:lnTo>
                    <a:pt x="7" y="0"/>
                  </a:lnTo>
                  <a:lnTo>
                    <a:pt x="11" y="0"/>
                  </a:lnTo>
                  <a:lnTo>
                    <a:pt x="16" y="0"/>
                  </a:lnTo>
                  <a:lnTo>
                    <a:pt x="18" y="3"/>
                  </a:lnTo>
                  <a:lnTo>
                    <a:pt x="20" y="5"/>
                  </a:lnTo>
                  <a:lnTo>
                    <a:pt x="21" y="10"/>
                  </a:lnTo>
                  <a:lnTo>
                    <a:pt x="4" y="10"/>
                  </a:lnTo>
                  <a:close/>
                  <a:moveTo>
                    <a:pt x="4" y="8"/>
                  </a:moveTo>
                  <a:lnTo>
                    <a:pt x="16" y="8"/>
                  </a:lnTo>
                  <a:lnTo>
                    <a:pt x="16" y="5"/>
                  </a:lnTo>
                  <a:lnTo>
                    <a:pt x="14" y="4"/>
                  </a:lnTo>
                  <a:lnTo>
                    <a:pt x="14" y="3"/>
                  </a:lnTo>
                  <a:lnTo>
                    <a:pt x="13" y="3"/>
                  </a:lnTo>
                  <a:lnTo>
                    <a:pt x="11" y="1"/>
                  </a:lnTo>
                  <a:lnTo>
                    <a:pt x="10" y="1"/>
                  </a:lnTo>
                  <a:lnTo>
                    <a:pt x="9" y="1"/>
                  </a:lnTo>
                  <a:lnTo>
                    <a:pt x="6" y="3"/>
                  </a:lnTo>
                  <a:lnTo>
                    <a:pt x="4" y="5"/>
                  </a:lnTo>
                  <a:lnTo>
                    <a:pt x="4" y="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36" name="Freeform 132"/>
            <p:cNvSpPr>
              <a:spLocks noEditPoints="1"/>
            </p:cNvSpPr>
            <p:nvPr/>
          </p:nvSpPr>
          <p:spPr bwMode="auto">
            <a:xfrm>
              <a:off x="3226" y="2359"/>
              <a:ext cx="26" cy="41"/>
            </a:xfrm>
            <a:custGeom>
              <a:avLst/>
              <a:gdLst/>
              <a:ahLst/>
              <a:cxnLst>
                <a:cxn ang="0">
                  <a:pos x="17" y="35"/>
                </a:cxn>
                <a:cxn ang="0">
                  <a:pos x="16" y="38"/>
                </a:cxn>
                <a:cxn ang="0">
                  <a:pos x="14" y="39"/>
                </a:cxn>
                <a:cxn ang="0">
                  <a:pos x="13" y="39"/>
                </a:cxn>
                <a:cxn ang="0">
                  <a:pos x="10" y="41"/>
                </a:cxn>
                <a:cxn ang="0">
                  <a:pos x="6" y="39"/>
                </a:cxn>
                <a:cxn ang="0">
                  <a:pos x="3" y="36"/>
                </a:cxn>
                <a:cxn ang="0">
                  <a:pos x="0" y="32"/>
                </a:cxn>
                <a:cxn ang="0">
                  <a:pos x="0" y="28"/>
                </a:cxn>
                <a:cxn ang="0">
                  <a:pos x="0" y="22"/>
                </a:cxn>
                <a:cxn ang="0">
                  <a:pos x="3" y="18"/>
                </a:cxn>
                <a:cxn ang="0">
                  <a:pos x="6" y="15"/>
                </a:cxn>
                <a:cxn ang="0">
                  <a:pos x="9" y="14"/>
                </a:cxn>
                <a:cxn ang="0">
                  <a:pos x="12" y="14"/>
                </a:cxn>
                <a:cxn ang="0">
                  <a:pos x="16" y="14"/>
                </a:cxn>
                <a:cxn ang="0">
                  <a:pos x="17" y="17"/>
                </a:cxn>
                <a:cxn ang="0">
                  <a:pos x="17" y="11"/>
                </a:cxn>
                <a:cxn ang="0">
                  <a:pos x="17" y="7"/>
                </a:cxn>
                <a:cxn ang="0">
                  <a:pos x="17" y="5"/>
                </a:cxn>
                <a:cxn ang="0">
                  <a:pos x="17" y="4"/>
                </a:cxn>
                <a:cxn ang="0">
                  <a:pos x="17" y="4"/>
                </a:cxn>
                <a:cxn ang="0">
                  <a:pos x="17" y="3"/>
                </a:cxn>
                <a:cxn ang="0">
                  <a:pos x="16" y="3"/>
                </a:cxn>
                <a:cxn ang="0">
                  <a:pos x="16" y="4"/>
                </a:cxn>
                <a:cxn ang="0">
                  <a:pos x="14" y="4"/>
                </a:cxn>
                <a:cxn ang="0">
                  <a:pos x="14" y="3"/>
                </a:cxn>
                <a:cxn ang="0">
                  <a:pos x="22" y="0"/>
                </a:cxn>
                <a:cxn ang="0">
                  <a:pos x="23" y="0"/>
                </a:cxn>
                <a:cxn ang="0">
                  <a:pos x="23" y="29"/>
                </a:cxn>
                <a:cxn ang="0">
                  <a:pos x="23" y="34"/>
                </a:cxn>
                <a:cxn ang="0">
                  <a:pos x="23" y="35"/>
                </a:cxn>
                <a:cxn ang="0">
                  <a:pos x="23" y="36"/>
                </a:cxn>
                <a:cxn ang="0">
                  <a:pos x="23" y="36"/>
                </a:cxn>
                <a:cxn ang="0">
                  <a:pos x="24" y="36"/>
                </a:cxn>
                <a:cxn ang="0">
                  <a:pos x="24" y="36"/>
                </a:cxn>
                <a:cxn ang="0">
                  <a:pos x="24" y="36"/>
                </a:cxn>
                <a:cxn ang="0">
                  <a:pos x="26" y="36"/>
                </a:cxn>
                <a:cxn ang="0">
                  <a:pos x="26" y="36"/>
                </a:cxn>
                <a:cxn ang="0">
                  <a:pos x="19" y="41"/>
                </a:cxn>
                <a:cxn ang="0">
                  <a:pos x="17" y="41"/>
                </a:cxn>
                <a:cxn ang="0">
                  <a:pos x="17" y="35"/>
                </a:cxn>
                <a:cxn ang="0">
                  <a:pos x="17" y="34"/>
                </a:cxn>
                <a:cxn ang="0">
                  <a:pos x="17" y="22"/>
                </a:cxn>
                <a:cxn ang="0">
                  <a:pos x="17" y="19"/>
                </a:cxn>
                <a:cxn ang="0">
                  <a:pos x="17" y="18"/>
                </a:cxn>
                <a:cxn ang="0">
                  <a:pos x="16" y="17"/>
                </a:cxn>
                <a:cxn ang="0">
                  <a:pos x="14" y="17"/>
                </a:cxn>
                <a:cxn ang="0">
                  <a:pos x="13" y="15"/>
                </a:cxn>
                <a:cxn ang="0">
                  <a:pos x="12" y="15"/>
                </a:cxn>
                <a:cxn ang="0">
                  <a:pos x="9" y="15"/>
                </a:cxn>
                <a:cxn ang="0">
                  <a:pos x="7" y="18"/>
                </a:cxn>
                <a:cxn ang="0">
                  <a:pos x="6" y="21"/>
                </a:cxn>
                <a:cxn ang="0">
                  <a:pos x="5" y="25"/>
                </a:cxn>
                <a:cxn ang="0">
                  <a:pos x="6" y="31"/>
                </a:cxn>
                <a:cxn ang="0">
                  <a:pos x="7" y="34"/>
                </a:cxn>
                <a:cxn ang="0">
                  <a:pos x="10" y="36"/>
                </a:cxn>
                <a:cxn ang="0">
                  <a:pos x="13" y="36"/>
                </a:cxn>
                <a:cxn ang="0">
                  <a:pos x="16" y="36"/>
                </a:cxn>
                <a:cxn ang="0">
                  <a:pos x="17" y="34"/>
                </a:cxn>
              </a:cxnLst>
              <a:rect l="0" t="0" r="r" b="b"/>
              <a:pathLst>
                <a:path w="26" h="41">
                  <a:moveTo>
                    <a:pt x="17" y="35"/>
                  </a:moveTo>
                  <a:lnTo>
                    <a:pt x="16" y="38"/>
                  </a:lnTo>
                  <a:lnTo>
                    <a:pt x="14" y="39"/>
                  </a:lnTo>
                  <a:lnTo>
                    <a:pt x="13" y="39"/>
                  </a:lnTo>
                  <a:lnTo>
                    <a:pt x="10" y="41"/>
                  </a:lnTo>
                  <a:lnTo>
                    <a:pt x="6" y="39"/>
                  </a:lnTo>
                  <a:lnTo>
                    <a:pt x="3" y="36"/>
                  </a:lnTo>
                  <a:lnTo>
                    <a:pt x="0" y="32"/>
                  </a:lnTo>
                  <a:lnTo>
                    <a:pt x="0" y="28"/>
                  </a:lnTo>
                  <a:lnTo>
                    <a:pt x="0" y="22"/>
                  </a:lnTo>
                  <a:lnTo>
                    <a:pt x="3" y="18"/>
                  </a:lnTo>
                  <a:lnTo>
                    <a:pt x="6" y="15"/>
                  </a:lnTo>
                  <a:lnTo>
                    <a:pt x="9" y="14"/>
                  </a:lnTo>
                  <a:lnTo>
                    <a:pt x="12" y="14"/>
                  </a:lnTo>
                  <a:lnTo>
                    <a:pt x="16" y="14"/>
                  </a:lnTo>
                  <a:lnTo>
                    <a:pt x="17" y="17"/>
                  </a:lnTo>
                  <a:lnTo>
                    <a:pt x="17" y="11"/>
                  </a:lnTo>
                  <a:lnTo>
                    <a:pt x="17" y="7"/>
                  </a:lnTo>
                  <a:lnTo>
                    <a:pt x="17" y="5"/>
                  </a:lnTo>
                  <a:lnTo>
                    <a:pt x="17" y="4"/>
                  </a:lnTo>
                  <a:lnTo>
                    <a:pt x="17" y="4"/>
                  </a:lnTo>
                  <a:lnTo>
                    <a:pt x="17" y="3"/>
                  </a:lnTo>
                  <a:lnTo>
                    <a:pt x="16" y="3"/>
                  </a:lnTo>
                  <a:lnTo>
                    <a:pt x="16" y="4"/>
                  </a:lnTo>
                  <a:lnTo>
                    <a:pt x="14" y="4"/>
                  </a:lnTo>
                  <a:lnTo>
                    <a:pt x="14" y="3"/>
                  </a:lnTo>
                  <a:lnTo>
                    <a:pt x="22" y="0"/>
                  </a:lnTo>
                  <a:lnTo>
                    <a:pt x="23" y="0"/>
                  </a:lnTo>
                  <a:lnTo>
                    <a:pt x="23" y="29"/>
                  </a:lnTo>
                  <a:lnTo>
                    <a:pt x="23" y="34"/>
                  </a:lnTo>
                  <a:lnTo>
                    <a:pt x="23" y="35"/>
                  </a:lnTo>
                  <a:lnTo>
                    <a:pt x="23" y="36"/>
                  </a:lnTo>
                  <a:lnTo>
                    <a:pt x="23" y="36"/>
                  </a:lnTo>
                  <a:lnTo>
                    <a:pt x="24" y="36"/>
                  </a:lnTo>
                  <a:lnTo>
                    <a:pt x="24" y="36"/>
                  </a:lnTo>
                  <a:lnTo>
                    <a:pt x="24" y="36"/>
                  </a:lnTo>
                  <a:lnTo>
                    <a:pt x="26" y="36"/>
                  </a:lnTo>
                  <a:lnTo>
                    <a:pt x="26" y="36"/>
                  </a:lnTo>
                  <a:lnTo>
                    <a:pt x="19" y="41"/>
                  </a:lnTo>
                  <a:lnTo>
                    <a:pt x="17" y="41"/>
                  </a:lnTo>
                  <a:lnTo>
                    <a:pt x="17" y="35"/>
                  </a:lnTo>
                  <a:close/>
                  <a:moveTo>
                    <a:pt x="17" y="34"/>
                  </a:moveTo>
                  <a:lnTo>
                    <a:pt x="17" y="22"/>
                  </a:lnTo>
                  <a:lnTo>
                    <a:pt x="17" y="19"/>
                  </a:lnTo>
                  <a:lnTo>
                    <a:pt x="17" y="18"/>
                  </a:lnTo>
                  <a:lnTo>
                    <a:pt x="16" y="17"/>
                  </a:lnTo>
                  <a:lnTo>
                    <a:pt x="14" y="17"/>
                  </a:lnTo>
                  <a:lnTo>
                    <a:pt x="13" y="15"/>
                  </a:lnTo>
                  <a:lnTo>
                    <a:pt x="12" y="15"/>
                  </a:lnTo>
                  <a:lnTo>
                    <a:pt x="9" y="15"/>
                  </a:lnTo>
                  <a:lnTo>
                    <a:pt x="7" y="18"/>
                  </a:lnTo>
                  <a:lnTo>
                    <a:pt x="6" y="21"/>
                  </a:lnTo>
                  <a:lnTo>
                    <a:pt x="5" y="25"/>
                  </a:lnTo>
                  <a:lnTo>
                    <a:pt x="6" y="31"/>
                  </a:lnTo>
                  <a:lnTo>
                    <a:pt x="7" y="34"/>
                  </a:lnTo>
                  <a:lnTo>
                    <a:pt x="10" y="36"/>
                  </a:lnTo>
                  <a:lnTo>
                    <a:pt x="13" y="36"/>
                  </a:lnTo>
                  <a:lnTo>
                    <a:pt x="16" y="36"/>
                  </a:lnTo>
                  <a:lnTo>
                    <a:pt x="17" y="3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37" name="Freeform 133"/>
            <p:cNvSpPr>
              <a:spLocks noEditPoints="1"/>
            </p:cNvSpPr>
            <p:nvPr/>
          </p:nvSpPr>
          <p:spPr bwMode="auto">
            <a:xfrm>
              <a:off x="3255" y="2359"/>
              <a:ext cx="12" cy="39"/>
            </a:xfrm>
            <a:custGeom>
              <a:avLst/>
              <a:gdLst/>
              <a:ahLst/>
              <a:cxnLst>
                <a:cxn ang="0">
                  <a:pos x="5" y="0"/>
                </a:cxn>
                <a:cxn ang="0">
                  <a:pos x="7" y="0"/>
                </a:cxn>
                <a:cxn ang="0">
                  <a:pos x="8" y="1"/>
                </a:cxn>
                <a:cxn ang="0">
                  <a:pos x="8" y="3"/>
                </a:cxn>
                <a:cxn ang="0">
                  <a:pos x="9" y="4"/>
                </a:cxn>
                <a:cxn ang="0">
                  <a:pos x="8" y="4"/>
                </a:cxn>
                <a:cxn ang="0">
                  <a:pos x="8" y="5"/>
                </a:cxn>
                <a:cxn ang="0">
                  <a:pos x="7" y="7"/>
                </a:cxn>
                <a:cxn ang="0">
                  <a:pos x="5" y="7"/>
                </a:cxn>
                <a:cxn ang="0">
                  <a:pos x="4" y="7"/>
                </a:cxn>
                <a:cxn ang="0">
                  <a:pos x="4" y="5"/>
                </a:cxn>
                <a:cxn ang="0">
                  <a:pos x="2" y="4"/>
                </a:cxn>
                <a:cxn ang="0">
                  <a:pos x="2" y="4"/>
                </a:cxn>
                <a:cxn ang="0">
                  <a:pos x="2" y="3"/>
                </a:cxn>
                <a:cxn ang="0">
                  <a:pos x="4" y="1"/>
                </a:cxn>
                <a:cxn ang="0">
                  <a:pos x="4" y="0"/>
                </a:cxn>
                <a:cxn ang="0">
                  <a:pos x="5" y="0"/>
                </a:cxn>
                <a:cxn ang="0">
                  <a:pos x="8" y="14"/>
                </a:cxn>
                <a:cxn ang="0">
                  <a:pos x="8" y="34"/>
                </a:cxn>
                <a:cxn ang="0">
                  <a:pos x="8" y="36"/>
                </a:cxn>
                <a:cxn ang="0">
                  <a:pos x="8" y="38"/>
                </a:cxn>
                <a:cxn ang="0">
                  <a:pos x="9" y="38"/>
                </a:cxn>
                <a:cxn ang="0">
                  <a:pos x="9" y="38"/>
                </a:cxn>
                <a:cxn ang="0">
                  <a:pos x="11" y="39"/>
                </a:cxn>
                <a:cxn ang="0">
                  <a:pos x="12" y="39"/>
                </a:cxn>
                <a:cxn ang="0">
                  <a:pos x="12" y="39"/>
                </a:cxn>
                <a:cxn ang="0">
                  <a:pos x="0" y="39"/>
                </a:cxn>
                <a:cxn ang="0">
                  <a:pos x="0" y="39"/>
                </a:cxn>
                <a:cxn ang="0">
                  <a:pos x="1" y="39"/>
                </a:cxn>
                <a:cxn ang="0">
                  <a:pos x="2" y="38"/>
                </a:cxn>
                <a:cxn ang="0">
                  <a:pos x="2" y="38"/>
                </a:cxn>
                <a:cxn ang="0">
                  <a:pos x="4" y="38"/>
                </a:cxn>
                <a:cxn ang="0">
                  <a:pos x="4" y="36"/>
                </a:cxn>
                <a:cxn ang="0">
                  <a:pos x="4" y="34"/>
                </a:cxn>
                <a:cxn ang="0">
                  <a:pos x="4" y="24"/>
                </a:cxn>
                <a:cxn ang="0">
                  <a:pos x="4" y="21"/>
                </a:cxn>
                <a:cxn ang="0">
                  <a:pos x="4" y="18"/>
                </a:cxn>
                <a:cxn ang="0">
                  <a:pos x="2" y="18"/>
                </a:cxn>
                <a:cxn ang="0">
                  <a:pos x="2" y="17"/>
                </a:cxn>
                <a:cxn ang="0">
                  <a:pos x="2" y="17"/>
                </a:cxn>
                <a:cxn ang="0">
                  <a:pos x="2" y="17"/>
                </a:cxn>
                <a:cxn ang="0">
                  <a:pos x="1" y="17"/>
                </a:cxn>
                <a:cxn ang="0">
                  <a:pos x="1" y="17"/>
                </a:cxn>
                <a:cxn ang="0">
                  <a:pos x="0" y="17"/>
                </a:cxn>
                <a:cxn ang="0">
                  <a:pos x="7" y="14"/>
                </a:cxn>
                <a:cxn ang="0">
                  <a:pos x="8" y="14"/>
                </a:cxn>
              </a:cxnLst>
              <a:rect l="0" t="0" r="r" b="b"/>
              <a:pathLst>
                <a:path w="12" h="39">
                  <a:moveTo>
                    <a:pt x="5" y="0"/>
                  </a:moveTo>
                  <a:lnTo>
                    <a:pt x="7" y="0"/>
                  </a:lnTo>
                  <a:lnTo>
                    <a:pt x="8" y="1"/>
                  </a:lnTo>
                  <a:lnTo>
                    <a:pt x="8" y="3"/>
                  </a:lnTo>
                  <a:lnTo>
                    <a:pt x="9" y="4"/>
                  </a:lnTo>
                  <a:lnTo>
                    <a:pt x="8" y="4"/>
                  </a:lnTo>
                  <a:lnTo>
                    <a:pt x="8" y="5"/>
                  </a:lnTo>
                  <a:lnTo>
                    <a:pt x="7" y="7"/>
                  </a:lnTo>
                  <a:lnTo>
                    <a:pt x="5" y="7"/>
                  </a:lnTo>
                  <a:lnTo>
                    <a:pt x="4" y="7"/>
                  </a:lnTo>
                  <a:lnTo>
                    <a:pt x="4" y="5"/>
                  </a:lnTo>
                  <a:lnTo>
                    <a:pt x="2" y="4"/>
                  </a:lnTo>
                  <a:lnTo>
                    <a:pt x="2" y="4"/>
                  </a:lnTo>
                  <a:lnTo>
                    <a:pt x="2" y="3"/>
                  </a:lnTo>
                  <a:lnTo>
                    <a:pt x="4" y="1"/>
                  </a:lnTo>
                  <a:lnTo>
                    <a:pt x="4" y="0"/>
                  </a:lnTo>
                  <a:lnTo>
                    <a:pt x="5" y="0"/>
                  </a:lnTo>
                  <a:close/>
                  <a:moveTo>
                    <a:pt x="8" y="14"/>
                  </a:moveTo>
                  <a:lnTo>
                    <a:pt x="8" y="34"/>
                  </a:lnTo>
                  <a:lnTo>
                    <a:pt x="8" y="36"/>
                  </a:lnTo>
                  <a:lnTo>
                    <a:pt x="8" y="38"/>
                  </a:lnTo>
                  <a:lnTo>
                    <a:pt x="9" y="38"/>
                  </a:lnTo>
                  <a:lnTo>
                    <a:pt x="9" y="38"/>
                  </a:lnTo>
                  <a:lnTo>
                    <a:pt x="11" y="39"/>
                  </a:lnTo>
                  <a:lnTo>
                    <a:pt x="12" y="39"/>
                  </a:lnTo>
                  <a:lnTo>
                    <a:pt x="12" y="39"/>
                  </a:lnTo>
                  <a:lnTo>
                    <a:pt x="0" y="39"/>
                  </a:lnTo>
                  <a:lnTo>
                    <a:pt x="0" y="39"/>
                  </a:lnTo>
                  <a:lnTo>
                    <a:pt x="1" y="39"/>
                  </a:lnTo>
                  <a:lnTo>
                    <a:pt x="2" y="38"/>
                  </a:lnTo>
                  <a:lnTo>
                    <a:pt x="2" y="38"/>
                  </a:lnTo>
                  <a:lnTo>
                    <a:pt x="4" y="38"/>
                  </a:lnTo>
                  <a:lnTo>
                    <a:pt x="4" y="36"/>
                  </a:lnTo>
                  <a:lnTo>
                    <a:pt x="4" y="34"/>
                  </a:lnTo>
                  <a:lnTo>
                    <a:pt x="4" y="24"/>
                  </a:lnTo>
                  <a:lnTo>
                    <a:pt x="4" y="21"/>
                  </a:lnTo>
                  <a:lnTo>
                    <a:pt x="4" y="18"/>
                  </a:lnTo>
                  <a:lnTo>
                    <a:pt x="2" y="18"/>
                  </a:lnTo>
                  <a:lnTo>
                    <a:pt x="2" y="17"/>
                  </a:lnTo>
                  <a:lnTo>
                    <a:pt x="2" y="17"/>
                  </a:lnTo>
                  <a:lnTo>
                    <a:pt x="2" y="17"/>
                  </a:lnTo>
                  <a:lnTo>
                    <a:pt x="1" y="17"/>
                  </a:lnTo>
                  <a:lnTo>
                    <a:pt x="1" y="17"/>
                  </a:lnTo>
                  <a:lnTo>
                    <a:pt x="0" y="17"/>
                  </a:lnTo>
                  <a:lnTo>
                    <a:pt x="7" y="14"/>
                  </a:lnTo>
                  <a:lnTo>
                    <a:pt x="8"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38" name="Freeform 134"/>
            <p:cNvSpPr>
              <a:spLocks/>
            </p:cNvSpPr>
            <p:nvPr/>
          </p:nvSpPr>
          <p:spPr bwMode="auto">
            <a:xfrm>
              <a:off x="3270" y="2373"/>
              <a:ext cx="21" cy="27"/>
            </a:xfrm>
            <a:custGeom>
              <a:avLst/>
              <a:gdLst/>
              <a:ahLst/>
              <a:cxnLst>
                <a:cxn ang="0">
                  <a:pos x="21" y="15"/>
                </a:cxn>
                <a:cxn ang="0">
                  <a:pos x="20" y="20"/>
                </a:cxn>
                <a:cxn ang="0">
                  <a:pos x="17" y="24"/>
                </a:cxn>
                <a:cxn ang="0">
                  <a:pos x="14" y="25"/>
                </a:cxn>
                <a:cxn ang="0">
                  <a:pos x="11" y="27"/>
                </a:cxn>
                <a:cxn ang="0">
                  <a:pos x="7" y="25"/>
                </a:cxn>
                <a:cxn ang="0">
                  <a:pos x="3" y="22"/>
                </a:cxn>
                <a:cxn ang="0">
                  <a:pos x="1" y="20"/>
                </a:cxn>
                <a:cxn ang="0">
                  <a:pos x="0" y="17"/>
                </a:cxn>
                <a:cxn ang="0">
                  <a:pos x="0" y="13"/>
                </a:cxn>
                <a:cxn ang="0">
                  <a:pos x="0" y="10"/>
                </a:cxn>
                <a:cxn ang="0">
                  <a:pos x="1" y="5"/>
                </a:cxn>
                <a:cxn ang="0">
                  <a:pos x="4" y="3"/>
                </a:cxn>
                <a:cxn ang="0">
                  <a:pos x="7" y="0"/>
                </a:cxn>
                <a:cxn ang="0">
                  <a:pos x="11" y="0"/>
                </a:cxn>
                <a:cxn ang="0">
                  <a:pos x="15" y="0"/>
                </a:cxn>
                <a:cxn ang="0">
                  <a:pos x="18" y="1"/>
                </a:cxn>
                <a:cxn ang="0">
                  <a:pos x="20" y="4"/>
                </a:cxn>
                <a:cxn ang="0">
                  <a:pos x="20" y="5"/>
                </a:cxn>
                <a:cxn ang="0">
                  <a:pos x="20" y="7"/>
                </a:cxn>
                <a:cxn ang="0">
                  <a:pos x="20" y="7"/>
                </a:cxn>
                <a:cxn ang="0">
                  <a:pos x="18" y="8"/>
                </a:cxn>
                <a:cxn ang="0">
                  <a:pos x="18" y="8"/>
                </a:cxn>
                <a:cxn ang="0">
                  <a:pos x="17" y="7"/>
                </a:cxn>
                <a:cxn ang="0">
                  <a:pos x="15" y="7"/>
                </a:cxn>
                <a:cxn ang="0">
                  <a:pos x="15" y="5"/>
                </a:cxn>
                <a:cxn ang="0">
                  <a:pos x="14" y="4"/>
                </a:cxn>
                <a:cxn ang="0">
                  <a:pos x="14" y="3"/>
                </a:cxn>
                <a:cxn ang="0">
                  <a:pos x="14" y="3"/>
                </a:cxn>
                <a:cxn ang="0">
                  <a:pos x="13" y="1"/>
                </a:cxn>
                <a:cxn ang="0">
                  <a:pos x="11" y="1"/>
                </a:cxn>
                <a:cxn ang="0">
                  <a:pos x="8" y="1"/>
                </a:cxn>
                <a:cxn ang="0">
                  <a:pos x="7" y="3"/>
                </a:cxn>
                <a:cxn ang="0">
                  <a:pos x="6" y="7"/>
                </a:cxn>
                <a:cxn ang="0">
                  <a:pos x="4" y="10"/>
                </a:cxn>
                <a:cxn ang="0">
                  <a:pos x="6" y="14"/>
                </a:cxn>
                <a:cxn ang="0">
                  <a:pos x="7" y="18"/>
                </a:cxn>
                <a:cxn ang="0">
                  <a:pos x="10" y="21"/>
                </a:cxn>
                <a:cxn ang="0">
                  <a:pos x="13" y="21"/>
                </a:cxn>
                <a:cxn ang="0">
                  <a:pos x="15" y="21"/>
                </a:cxn>
                <a:cxn ang="0">
                  <a:pos x="18" y="20"/>
                </a:cxn>
                <a:cxn ang="0">
                  <a:pos x="20" y="18"/>
                </a:cxn>
                <a:cxn ang="0">
                  <a:pos x="21" y="15"/>
                </a:cxn>
                <a:cxn ang="0">
                  <a:pos x="21" y="15"/>
                </a:cxn>
              </a:cxnLst>
              <a:rect l="0" t="0" r="r" b="b"/>
              <a:pathLst>
                <a:path w="21" h="27">
                  <a:moveTo>
                    <a:pt x="21" y="15"/>
                  </a:moveTo>
                  <a:lnTo>
                    <a:pt x="20" y="20"/>
                  </a:lnTo>
                  <a:lnTo>
                    <a:pt x="17" y="24"/>
                  </a:lnTo>
                  <a:lnTo>
                    <a:pt x="14" y="25"/>
                  </a:lnTo>
                  <a:lnTo>
                    <a:pt x="11" y="27"/>
                  </a:lnTo>
                  <a:lnTo>
                    <a:pt x="7" y="25"/>
                  </a:lnTo>
                  <a:lnTo>
                    <a:pt x="3" y="22"/>
                  </a:lnTo>
                  <a:lnTo>
                    <a:pt x="1" y="20"/>
                  </a:lnTo>
                  <a:lnTo>
                    <a:pt x="0" y="17"/>
                  </a:lnTo>
                  <a:lnTo>
                    <a:pt x="0" y="13"/>
                  </a:lnTo>
                  <a:lnTo>
                    <a:pt x="0" y="10"/>
                  </a:lnTo>
                  <a:lnTo>
                    <a:pt x="1" y="5"/>
                  </a:lnTo>
                  <a:lnTo>
                    <a:pt x="4" y="3"/>
                  </a:lnTo>
                  <a:lnTo>
                    <a:pt x="7" y="0"/>
                  </a:lnTo>
                  <a:lnTo>
                    <a:pt x="11" y="0"/>
                  </a:lnTo>
                  <a:lnTo>
                    <a:pt x="15" y="0"/>
                  </a:lnTo>
                  <a:lnTo>
                    <a:pt x="18" y="1"/>
                  </a:lnTo>
                  <a:lnTo>
                    <a:pt x="20" y="4"/>
                  </a:lnTo>
                  <a:lnTo>
                    <a:pt x="20" y="5"/>
                  </a:lnTo>
                  <a:lnTo>
                    <a:pt x="20" y="7"/>
                  </a:lnTo>
                  <a:lnTo>
                    <a:pt x="20" y="7"/>
                  </a:lnTo>
                  <a:lnTo>
                    <a:pt x="18" y="8"/>
                  </a:lnTo>
                  <a:lnTo>
                    <a:pt x="18" y="8"/>
                  </a:lnTo>
                  <a:lnTo>
                    <a:pt x="17" y="7"/>
                  </a:lnTo>
                  <a:lnTo>
                    <a:pt x="15" y="7"/>
                  </a:lnTo>
                  <a:lnTo>
                    <a:pt x="15" y="5"/>
                  </a:lnTo>
                  <a:lnTo>
                    <a:pt x="14" y="4"/>
                  </a:lnTo>
                  <a:lnTo>
                    <a:pt x="14" y="3"/>
                  </a:lnTo>
                  <a:lnTo>
                    <a:pt x="14" y="3"/>
                  </a:lnTo>
                  <a:lnTo>
                    <a:pt x="13" y="1"/>
                  </a:lnTo>
                  <a:lnTo>
                    <a:pt x="11" y="1"/>
                  </a:lnTo>
                  <a:lnTo>
                    <a:pt x="8" y="1"/>
                  </a:lnTo>
                  <a:lnTo>
                    <a:pt x="7" y="3"/>
                  </a:lnTo>
                  <a:lnTo>
                    <a:pt x="6" y="7"/>
                  </a:lnTo>
                  <a:lnTo>
                    <a:pt x="4" y="10"/>
                  </a:lnTo>
                  <a:lnTo>
                    <a:pt x="6" y="14"/>
                  </a:lnTo>
                  <a:lnTo>
                    <a:pt x="7" y="18"/>
                  </a:lnTo>
                  <a:lnTo>
                    <a:pt x="10" y="21"/>
                  </a:lnTo>
                  <a:lnTo>
                    <a:pt x="13" y="21"/>
                  </a:lnTo>
                  <a:lnTo>
                    <a:pt x="15" y="21"/>
                  </a:lnTo>
                  <a:lnTo>
                    <a:pt x="18" y="20"/>
                  </a:lnTo>
                  <a:lnTo>
                    <a:pt x="20" y="18"/>
                  </a:lnTo>
                  <a:lnTo>
                    <a:pt x="21" y="15"/>
                  </a:lnTo>
                  <a:lnTo>
                    <a:pt x="21" y="15"/>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39" name="Freeform 135"/>
            <p:cNvSpPr>
              <a:spLocks/>
            </p:cNvSpPr>
            <p:nvPr/>
          </p:nvSpPr>
          <p:spPr bwMode="auto">
            <a:xfrm>
              <a:off x="3294" y="2364"/>
              <a:ext cx="15" cy="36"/>
            </a:xfrm>
            <a:custGeom>
              <a:avLst/>
              <a:gdLst/>
              <a:ahLst/>
              <a:cxnLst>
                <a:cxn ang="0">
                  <a:pos x="8" y="0"/>
                </a:cxn>
                <a:cxn ang="0">
                  <a:pos x="8" y="9"/>
                </a:cxn>
                <a:cxn ang="0">
                  <a:pos x="14" y="9"/>
                </a:cxn>
                <a:cxn ang="0">
                  <a:pos x="14" y="10"/>
                </a:cxn>
                <a:cxn ang="0">
                  <a:pos x="8" y="10"/>
                </a:cxn>
                <a:cxn ang="0">
                  <a:pos x="8" y="27"/>
                </a:cxn>
                <a:cxn ang="0">
                  <a:pos x="8" y="30"/>
                </a:cxn>
                <a:cxn ang="0">
                  <a:pos x="10" y="30"/>
                </a:cxn>
                <a:cxn ang="0">
                  <a:pos x="10" y="31"/>
                </a:cxn>
                <a:cxn ang="0">
                  <a:pos x="11" y="31"/>
                </a:cxn>
                <a:cxn ang="0">
                  <a:pos x="12" y="31"/>
                </a:cxn>
                <a:cxn ang="0">
                  <a:pos x="12" y="31"/>
                </a:cxn>
                <a:cxn ang="0">
                  <a:pos x="14" y="30"/>
                </a:cxn>
                <a:cxn ang="0">
                  <a:pos x="14" y="30"/>
                </a:cxn>
                <a:cxn ang="0">
                  <a:pos x="15" y="30"/>
                </a:cxn>
                <a:cxn ang="0">
                  <a:pos x="14" y="31"/>
                </a:cxn>
                <a:cxn ang="0">
                  <a:pos x="12" y="34"/>
                </a:cxn>
                <a:cxn ang="0">
                  <a:pos x="11" y="34"/>
                </a:cxn>
                <a:cxn ang="0">
                  <a:pos x="8" y="36"/>
                </a:cxn>
                <a:cxn ang="0">
                  <a:pos x="7" y="34"/>
                </a:cxn>
                <a:cxn ang="0">
                  <a:pos x="5" y="34"/>
                </a:cxn>
                <a:cxn ang="0">
                  <a:pos x="5" y="33"/>
                </a:cxn>
                <a:cxn ang="0">
                  <a:pos x="4" y="33"/>
                </a:cxn>
                <a:cxn ang="0">
                  <a:pos x="4" y="30"/>
                </a:cxn>
                <a:cxn ang="0">
                  <a:pos x="4" y="29"/>
                </a:cxn>
                <a:cxn ang="0">
                  <a:pos x="4" y="10"/>
                </a:cxn>
                <a:cxn ang="0">
                  <a:pos x="0" y="10"/>
                </a:cxn>
                <a:cxn ang="0">
                  <a:pos x="0" y="10"/>
                </a:cxn>
                <a:cxn ang="0">
                  <a:pos x="1" y="9"/>
                </a:cxn>
                <a:cxn ang="0">
                  <a:pos x="3" y="7"/>
                </a:cxn>
                <a:cxn ang="0">
                  <a:pos x="4" y="6"/>
                </a:cxn>
                <a:cxn ang="0">
                  <a:pos x="5" y="5"/>
                </a:cxn>
                <a:cxn ang="0">
                  <a:pos x="7" y="3"/>
                </a:cxn>
                <a:cxn ang="0">
                  <a:pos x="8" y="0"/>
                </a:cxn>
                <a:cxn ang="0">
                  <a:pos x="8" y="0"/>
                </a:cxn>
              </a:cxnLst>
              <a:rect l="0" t="0" r="r" b="b"/>
              <a:pathLst>
                <a:path w="15" h="36">
                  <a:moveTo>
                    <a:pt x="8" y="0"/>
                  </a:moveTo>
                  <a:lnTo>
                    <a:pt x="8" y="9"/>
                  </a:lnTo>
                  <a:lnTo>
                    <a:pt x="14" y="9"/>
                  </a:lnTo>
                  <a:lnTo>
                    <a:pt x="14" y="10"/>
                  </a:lnTo>
                  <a:lnTo>
                    <a:pt x="8" y="10"/>
                  </a:lnTo>
                  <a:lnTo>
                    <a:pt x="8" y="27"/>
                  </a:lnTo>
                  <a:lnTo>
                    <a:pt x="8" y="30"/>
                  </a:lnTo>
                  <a:lnTo>
                    <a:pt x="10" y="30"/>
                  </a:lnTo>
                  <a:lnTo>
                    <a:pt x="10" y="31"/>
                  </a:lnTo>
                  <a:lnTo>
                    <a:pt x="11" y="31"/>
                  </a:lnTo>
                  <a:lnTo>
                    <a:pt x="12" y="31"/>
                  </a:lnTo>
                  <a:lnTo>
                    <a:pt x="12" y="31"/>
                  </a:lnTo>
                  <a:lnTo>
                    <a:pt x="14" y="30"/>
                  </a:lnTo>
                  <a:lnTo>
                    <a:pt x="14" y="30"/>
                  </a:lnTo>
                  <a:lnTo>
                    <a:pt x="15" y="30"/>
                  </a:lnTo>
                  <a:lnTo>
                    <a:pt x="14" y="31"/>
                  </a:lnTo>
                  <a:lnTo>
                    <a:pt x="12" y="34"/>
                  </a:lnTo>
                  <a:lnTo>
                    <a:pt x="11" y="34"/>
                  </a:lnTo>
                  <a:lnTo>
                    <a:pt x="8" y="36"/>
                  </a:lnTo>
                  <a:lnTo>
                    <a:pt x="7" y="34"/>
                  </a:lnTo>
                  <a:lnTo>
                    <a:pt x="5" y="34"/>
                  </a:lnTo>
                  <a:lnTo>
                    <a:pt x="5" y="33"/>
                  </a:lnTo>
                  <a:lnTo>
                    <a:pt x="4" y="33"/>
                  </a:lnTo>
                  <a:lnTo>
                    <a:pt x="4" y="30"/>
                  </a:lnTo>
                  <a:lnTo>
                    <a:pt x="4" y="29"/>
                  </a:lnTo>
                  <a:lnTo>
                    <a:pt x="4" y="10"/>
                  </a:lnTo>
                  <a:lnTo>
                    <a:pt x="0" y="10"/>
                  </a:lnTo>
                  <a:lnTo>
                    <a:pt x="0" y="10"/>
                  </a:lnTo>
                  <a:lnTo>
                    <a:pt x="1" y="9"/>
                  </a:lnTo>
                  <a:lnTo>
                    <a:pt x="3" y="7"/>
                  </a:lnTo>
                  <a:lnTo>
                    <a:pt x="4" y="6"/>
                  </a:lnTo>
                  <a:lnTo>
                    <a:pt x="5" y="5"/>
                  </a:lnTo>
                  <a:lnTo>
                    <a:pt x="7" y="3"/>
                  </a:lnTo>
                  <a:lnTo>
                    <a:pt x="8" y="0"/>
                  </a:lnTo>
                  <a:lnTo>
                    <a:pt x="8"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40" name="Freeform 136"/>
            <p:cNvSpPr>
              <a:spLocks noEditPoints="1"/>
            </p:cNvSpPr>
            <p:nvPr/>
          </p:nvSpPr>
          <p:spPr bwMode="auto">
            <a:xfrm>
              <a:off x="3311" y="2373"/>
              <a:ext cx="23" cy="27"/>
            </a:xfrm>
            <a:custGeom>
              <a:avLst/>
              <a:gdLst/>
              <a:ahLst/>
              <a:cxnLst>
                <a:cxn ang="0">
                  <a:pos x="12" y="0"/>
                </a:cxn>
                <a:cxn ang="0">
                  <a:pos x="15" y="0"/>
                </a:cxn>
                <a:cxn ang="0">
                  <a:pos x="19" y="1"/>
                </a:cxn>
                <a:cxn ang="0">
                  <a:pos x="21" y="4"/>
                </a:cxn>
                <a:cxn ang="0">
                  <a:pos x="23" y="8"/>
                </a:cxn>
                <a:cxn ang="0">
                  <a:pos x="23" y="13"/>
                </a:cxn>
                <a:cxn ang="0">
                  <a:pos x="23" y="15"/>
                </a:cxn>
                <a:cxn ang="0">
                  <a:pos x="22" y="20"/>
                </a:cxn>
                <a:cxn ang="0">
                  <a:pos x="21" y="22"/>
                </a:cxn>
                <a:cxn ang="0">
                  <a:pos x="18" y="24"/>
                </a:cxn>
                <a:cxn ang="0">
                  <a:pos x="15" y="25"/>
                </a:cxn>
                <a:cxn ang="0">
                  <a:pos x="12" y="27"/>
                </a:cxn>
                <a:cxn ang="0">
                  <a:pos x="8" y="25"/>
                </a:cxn>
                <a:cxn ang="0">
                  <a:pos x="5" y="24"/>
                </a:cxn>
                <a:cxn ang="0">
                  <a:pos x="2" y="21"/>
                </a:cxn>
                <a:cxn ang="0">
                  <a:pos x="1" y="18"/>
                </a:cxn>
                <a:cxn ang="0">
                  <a:pos x="0" y="13"/>
                </a:cxn>
                <a:cxn ang="0">
                  <a:pos x="1" y="10"/>
                </a:cxn>
                <a:cxn ang="0">
                  <a:pos x="1" y="7"/>
                </a:cxn>
                <a:cxn ang="0">
                  <a:pos x="4" y="3"/>
                </a:cxn>
                <a:cxn ang="0">
                  <a:pos x="7" y="1"/>
                </a:cxn>
                <a:cxn ang="0">
                  <a:pos x="9" y="0"/>
                </a:cxn>
                <a:cxn ang="0">
                  <a:pos x="12" y="0"/>
                </a:cxn>
                <a:cxn ang="0">
                  <a:pos x="11" y="1"/>
                </a:cxn>
                <a:cxn ang="0">
                  <a:pos x="9" y="1"/>
                </a:cxn>
                <a:cxn ang="0">
                  <a:pos x="8" y="3"/>
                </a:cxn>
                <a:cxn ang="0">
                  <a:pos x="7" y="4"/>
                </a:cxn>
                <a:cxn ang="0">
                  <a:pos x="5" y="5"/>
                </a:cxn>
                <a:cxn ang="0">
                  <a:pos x="5" y="8"/>
                </a:cxn>
                <a:cxn ang="0">
                  <a:pos x="5" y="11"/>
                </a:cxn>
                <a:cxn ang="0">
                  <a:pos x="5" y="15"/>
                </a:cxn>
                <a:cxn ang="0">
                  <a:pos x="7" y="21"/>
                </a:cxn>
                <a:cxn ang="0">
                  <a:pos x="9" y="24"/>
                </a:cxn>
                <a:cxn ang="0">
                  <a:pos x="14" y="24"/>
                </a:cxn>
                <a:cxn ang="0">
                  <a:pos x="15" y="24"/>
                </a:cxn>
                <a:cxn ang="0">
                  <a:pos x="18" y="22"/>
                </a:cxn>
                <a:cxn ang="0">
                  <a:pos x="19" y="20"/>
                </a:cxn>
                <a:cxn ang="0">
                  <a:pos x="19" y="14"/>
                </a:cxn>
                <a:cxn ang="0">
                  <a:pos x="19" y="10"/>
                </a:cxn>
                <a:cxn ang="0">
                  <a:pos x="18" y="7"/>
                </a:cxn>
                <a:cxn ang="0">
                  <a:pos x="16" y="4"/>
                </a:cxn>
                <a:cxn ang="0">
                  <a:pos x="14" y="3"/>
                </a:cxn>
                <a:cxn ang="0">
                  <a:pos x="11" y="1"/>
                </a:cxn>
              </a:cxnLst>
              <a:rect l="0" t="0" r="r" b="b"/>
              <a:pathLst>
                <a:path w="23" h="27">
                  <a:moveTo>
                    <a:pt x="12" y="0"/>
                  </a:moveTo>
                  <a:lnTo>
                    <a:pt x="15" y="0"/>
                  </a:lnTo>
                  <a:lnTo>
                    <a:pt x="19" y="1"/>
                  </a:lnTo>
                  <a:lnTo>
                    <a:pt x="21" y="4"/>
                  </a:lnTo>
                  <a:lnTo>
                    <a:pt x="23" y="8"/>
                  </a:lnTo>
                  <a:lnTo>
                    <a:pt x="23" y="13"/>
                  </a:lnTo>
                  <a:lnTo>
                    <a:pt x="23" y="15"/>
                  </a:lnTo>
                  <a:lnTo>
                    <a:pt x="22" y="20"/>
                  </a:lnTo>
                  <a:lnTo>
                    <a:pt x="21" y="22"/>
                  </a:lnTo>
                  <a:lnTo>
                    <a:pt x="18" y="24"/>
                  </a:lnTo>
                  <a:lnTo>
                    <a:pt x="15" y="25"/>
                  </a:lnTo>
                  <a:lnTo>
                    <a:pt x="12" y="27"/>
                  </a:lnTo>
                  <a:lnTo>
                    <a:pt x="8" y="25"/>
                  </a:lnTo>
                  <a:lnTo>
                    <a:pt x="5" y="24"/>
                  </a:lnTo>
                  <a:lnTo>
                    <a:pt x="2" y="21"/>
                  </a:lnTo>
                  <a:lnTo>
                    <a:pt x="1" y="18"/>
                  </a:lnTo>
                  <a:lnTo>
                    <a:pt x="0" y="13"/>
                  </a:lnTo>
                  <a:lnTo>
                    <a:pt x="1" y="10"/>
                  </a:lnTo>
                  <a:lnTo>
                    <a:pt x="1" y="7"/>
                  </a:lnTo>
                  <a:lnTo>
                    <a:pt x="4" y="3"/>
                  </a:lnTo>
                  <a:lnTo>
                    <a:pt x="7" y="1"/>
                  </a:lnTo>
                  <a:lnTo>
                    <a:pt x="9" y="0"/>
                  </a:lnTo>
                  <a:lnTo>
                    <a:pt x="12" y="0"/>
                  </a:lnTo>
                  <a:close/>
                  <a:moveTo>
                    <a:pt x="11" y="1"/>
                  </a:moveTo>
                  <a:lnTo>
                    <a:pt x="9" y="1"/>
                  </a:lnTo>
                  <a:lnTo>
                    <a:pt x="8" y="3"/>
                  </a:lnTo>
                  <a:lnTo>
                    <a:pt x="7" y="4"/>
                  </a:lnTo>
                  <a:lnTo>
                    <a:pt x="5" y="5"/>
                  </a:lnTo>
                  <a:lnTo>
                    <a:pt x="5" y="8"/>
                  </a:lnTo>
                  <a:lnTo>
                    <a:pt x="5" y="11"/>
                  </a:lnTo>
                  <a:lnTo>
                    <a:pt x="5" y="15"/>
                  </a:lnTo>
                  <a:lnTo>
                    <a:pt x="7" y="21"/>
                  </a:lnTo>
                  <a:lnTo>
                    <a:pt x="9" y="24"/>
                  </a:lnTo>
                  <a:lnTo>
                    <a:pt x="14" y="24"/>
                  </a:lnTo>
                  <a:lnTo>
                    <a:pt x="15" y="24"/>
                  </a:lnTo>
                  <a:lnTo>
                    <a:pt x="18" y="22"/>
                  </a:lnTo>
                  <a:lnTo>
                    <a:pt x="19" y="20"/>
                  </a:lnTo>
                  <a:lnTo>
                    <a:pt x="19" y="14"/>
                  </a:lnTo>
                  <a:lnTo>
                    <a:pt x="19" y="10"/>
                  </a:lnTo>
                  <a:lnTo>
                    <a:pt x="18" y="7"/>
                  </a:lnTo>
                  <a:lnTo>
                    <a:pt x="16" y="4"/>
                  </a:lnTo>
                  <a:lnTo>
                    <a:pt x="14" y="3"/>
                  </a:lnTo>
                  <a:lnTo>
                    <a:pt x="11" y="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41" name="Freeform 137"/>
            <p:cNvSpPr>
              <a:spLocks/>
            </p:cNvSpPr>
            <p:nvPr/>
          </p:nvSpPr>
          <p:spPr bwMode="auto">
            <a:xfrm>
              <a:off x="3337" y="2373"/>
              <a:ext cx="19" cy="25"/>
            </a:xfrm>
            <a:custGeom>
              <a:avLst/>
              <a:gdLst/>
              <a:ahLst/>
              <a:cxnLst>
                <a:cxn ang="0">
                  <a:pos x="9" y="0"/>
                </a:cxn>
                <a:cxn ang="0">
                  <a:pos x="9" y="5"/>
                </a:cxn>
                <a:cxn ang="0">
                  <a:pos x="12" y="3"/>
                </a:cxn>
                <a:cxn ang="0">
                  <a:pos x="13" y="0"/>
                </a:cxn>
                <a:cxn ang="0">
                  <a:pos x="16" y="0"/>
                </a:cxn>
                <a:cxn ang="0">
                  <a:pos x="17" y="0"/>
                </a:cxn>
                <a:cxn ang="0">
                  <a:pos x="19" y="1"/>
                </a:cxn>
                <a:cxn ang="0">
                  <a:pos x="19" y="1"/>
                </a:cxn>
                <a:cxn ang="0">
                  <a:pos x="19" y="3"/>
                </a:cxn>
                <a:cxn ang="0">
                  <a:pos x="19" y="4"/>
                </a:cxn>
                <a:cxn ang="0">
                  <a:pos x="19" y="5"/>
                </a:cxn>
                <a:cxn ang="0">
                  <a:pos x="17" y="5"/>
                </a:cxn>
                <a:cxn ang="0">
                  <a:pos x="17" y="5"/>
                </a:cxn>
                <a:cxn ang="0">
                  <a:pos x="16" y="5"/>
                </a:cxn>
                <a:cxn ang="0">
                  <a:pos x="14" y="5"/>
                </a:cxn>
                <a:cxn ang="0">
                  <a:pos x="14" y="4"/>
                </a:cxn>
                <a:cxn ang="0">
                  <a:pos x="13" y="4"/>
                </a:cxn>
                <a:cxn ang="0">
                  <a:pos x="13" y="4"/>
                </a:cxn>
                <a:cxn ang="0">
                  <a:pos x="12" y="4"/>
                </a:cxn>
                <a:cxn ang="0">
                  <a:pos x="10" y="5"/>
                </a:cxn>
                <a:cxn ang="0">
                  <a:pos x="9" y="8"/>
                </a:cxn>
                <a:cxn ang="0">
                  <a:pos x="9" y="20"/>
                </a:cxn>
                <a:cxn ang="0">
                  <a:pos x="9" y="21"/>
                </a:cxn>
                <a:cxn ang="0">
                  <a:pos x="10" y="22"/>
                </a:cxn>
                <a:cxn ang="0">
                  <a:pos x="10" y="24"/>
                </a:cxn>
                <a:cxn ang="0">
                  <a:pos x="12" y="24"/>
                </a:cxn>
                <a:cxn ang="0">
                  <a:pos x="12" y="25"/>
                </a:cxn>
                <a:cxn ang="0">
                  <a:pos x="14" y="25"/>
                </a:cxn>
                <a:cxn ang="0">
                  <a:pos x="14" y="25"/>
                </a:cxn>
                <a:cxn ang="0">
                  <a:pos x="0" y="25"/>
                </a:cxn>
                <a:cxn ang="0">
                  <a:pos x="0" y="25"/>
                </a:cxn>
                <a:cxn ang="0">
                  <a:pos x="3" y="25"/>
                </a:cxn>
                <a:cxn ang="0">
                  <a:pos x="3" y="24"/>
                </a:cxn>
                <a:cxn ang="0">
                  <a:pos x="4" y="24"/>
                </a:cxn>
                <a:cxn ang="0">
                  <a:pos x="4" y="22"/>
                </a:cxn>
                <a:cxn ang="0">
                  <a:pos x="4" y="21"/>
                </a:cxn>
                <a:cxn ang="0">
                  <a:pos x="4" y="20"/>
                </a:cxn>
                <a:cxn ang="0">
                  <a:pos x="4" y="10"/>
                </a:cxn>
                <a:cxn ang="0">
                  <a:pos x="4" y="7"/>
                </a:cxn>
                <a:cxn ang="0">
                  <a:pos x="4" y="4"/>
                </a:cxn>
                <a:cxn ang="0">
                  <a:pos x="4" y="4"/>
                </a:cxn>
                <a:cxn ang="0">
                  <a:pos x="3" y="3"/>
                </a:cxn>
                <a:cxn ang="0">
                  <a:pos x="3" y="3"/>
                </a:cxn>
                <a:cxn ang="0">
                  <a:pos x="3" y="3"/>
                </a:cxn>
                <a:cxn ang="0">
                  <a:pos x="2" y="3"/>
                </a:cxn>
                <a:cxn ang="0">
                  <a:pos x="2" y="3"/>
                </a:cxn>
                <a:cxn ang="0">
                  <a:pos x="0" y="3"/>
                </a:cxn>
                <a:cxn ang="0">
                  <a:pos x="9" y="0"/>
                </a:cxn>
                <a:cxn ang="0">
                  <a:pos x="9" y="0"/>
                </a:cxn>
              </a:cxnLst>
              <a:rect l="0" t="0" r="r" b="b"/>
              <a:pathLst>
                <a:path w="19" h="25">
                  <a:moveTo>
                    <a:pt x="9" y="0"/>
                  </a:moveTo>
                  <a:lnTo>
                    <a:pt x="9" y="5"/>
                  </a:lnTo>
                  <a:lnTo>
                    <a:pt x="12" y="3"/>
                  </a:lnTo>
                  <a:lnTo>
                    <a:pt x="13" y="0"/>
                  </a:lnTo>
                  <a:lnTo>
                    <a:pt x="16" y="0"/>
                  </a:lnTo>
                  <a:lnTo>
                    <a:pt x="17" y="0"/>
                  </a:lnTo>
                  <a:lnTo>
                    <a:pt x="19" y="1"/>
                  </a:lnTo>
                  <a:lnTo>
                    <a:pt x="19" y="1"/>
                  </a:lnTo>
                  <a:lnTo>
                    <a:pt x="19" y="3"/>
                  </a:lnTo>
                  <a:lnTo>
                    <a:pt x="19" y="4"/>
                  </a:lnTo>
                  <a:lnTo>
                    <a:pt x="19" y="5"/>
                  </a:lnTo>
                  <a:lnTo>
                    <a:pt x="17" y="5"/>
                  </a:lnTo>
                  <a:lnTo>
                    <a:pt x="17" y="5"/>
                  </a:lnTo>
                  <a:lnTo>
                    <a:pt x="16" y="5"/>
                  </a:lnTo>
                  <a:lnTo>
                    <a:pt x="14" y="5"/>
                  </a:lnTo>
                  <a:lnTo>
                    <a:pt x="14" y="4"/>
                  </a:lnTo>
                  <a:lnTo>
                    <a:pt x="13" y="4"/>
                  </a:lnTo>
                  <a:lnTo>
                    <a:pt x="13" y="4"/>
                  </a:lnTo>
                  <a:lnTo>
                    <a:pt x="12" y="4"/>
                  </a:lnTo>
                  <a:lnTo>
                    <a:pt x="10" y="5"/>
                  </a:lnTo>
                  <a:lnTo>
                    <a:pt x="9" y="8"/>
                  </a:lnTo>
                  <a:lnTo>
                    <a:pt x="9" y="20"/>
                  </a:lnTo>
                  <a:lnTo>
                    <a:pt x="9" y="21"/>
                  </a:lnTo>
                  <a:lnTo>
                    <a:pt x="10" y="22"/>
                  </a:lnTo>
                  <a:lnTo>
                    <a:pt x="10" y="24"/>
                  </a:lnTo>
                  <a:lnTo>
                    <a:pt x="12" y="24"/>
                  </a:lnTo>
                  <a:lnTo>
                    <a:pt x="12" y="25"/>
                  </a:lnTo>
                  <a:lnTo>
                    <a:pt x="14" y="25"/>
                  </a:lnTo>
                  <a:lnTo>
                    <a:pt x="14" y="25"/>
                  </a:lnTo>
                  <a:lnTo>
                    <a:pt x="0" y="25"/>
                  </a:lnTo>
                  <a:lnTo>
                    <a:pt x="0" y="25"/>
                  </a:lnTo>
                  <a:lnTo>
                    <a:pt x="3" y="25"/>
                  </a:lnTo>
                  <a:lnTo>
                    <a:pt x="3" y="24"/>
                  </a:lnTo>
                  <a:lnTo>
                    <a:pt x="4" y="24"/>
                  </a:lnTo>
                  <a:lnTo>
                    <a:pt x="4" y="22"/>
                  </a:lnTo>
                  <a:lnTo>
                    <a:pt x="4" y="21"/>
                  </a:lnTo>
                  <a:lnTo>
                    <a:pt x="4" y="20"/>
                  </a:lnTo>
                  <a:lnTo>
                    <a:pt x="4" y="10"/>
                  </a:lnTo>
                  <a:lnTo>
                    <a:pt x="4" y="7"/>
                  </a:lnTo>
                  <a:lnTo>
                    <a:pt x="4" y="4"/>
                  </a:lnTo>
                  <a:lnTo>
                    <a:pt x="4" y="4"/>
                  </a:lnTo>
                  <a:lnTo>
                    <a:pt x="3" y="3"/>
                  </a:lnTo>
                  <a:lnTo>
                    <a:pt x="3" y="3"/>
                  </a:lnTo>
                  <a:lnTo>
                    <a:pt x="3" y="3"/>
                  </a:lnTo>
                  <a:lnTo>
                    <a:pt x="2" y="3"/>
                  </a:lnTo>
                  <a:lnTo>
                    <a:pt x="2" y="3"/>
                  </a:lnTo>
                  <a:lnTo>
                    <a:pt x="0" y="3"/>
                  </a:lnTo>
                  <a:lnTo>
                    <a:pt x="9" y="0"/>
                  </a:lnTo>
                  <a:lnTo>
                    <a:pt x="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42" name="Freeform 138"/>
            <p:cNvSpPr>
              <a:spLocks/>
            </p:cNvSpPr>
            <p:nvPr/>
          </p:nvSpPr>
          <p:spPr bwMode="auto">
            <a:xfrm>
              <a:off x="2390" y="2428"/>
              <a:ext cx="44" cy="39"/>
            </a:xfrm>
            <a:custGeom>
              <a:avLst/>
              <a:gdLst/>
              <a:ahLst/>
              <a:cxnLst>
                <a:cxn ang="0">
                  <a:pos x="17" y="0"/>
                </a:cxn>
                <a:cxn ang="0">
                  <a:pos x="30" y="29"/>
                </a:cxn>
                <a:cxn ang="0">
                  <a:pos x="36" y="8"/>
                </a:cxn>
                <a:cxn ang="0">
                  <a:pos x="36" y="5"/>
                </a:cxn>
                <a:cxn ang="0">
                  <a:pos x="37" y="4"/>
                </a:cxn>
                <a:cxn ang="0">
                  <a:pos x="36" y="2"/>
                </a:cxn>
                <a:cxn ang="0">
                  <a:pos x="36" y="2"/>
                </a:cxn>
                <a:cxn ang="0">
                  <a:pos x="34" y="1"/>
                </a:cxn>
                <a:cxn ang="0">
                  <a:pos x="33" y="1"/>
                </a:cxn>
                <a:cxn ang="0">
                  <a:pos x="33" y="1"/>
                </a:cxn>
                <a:cxn ang="0">
                  <a:pos x="33" y="1"/>
                </a:cxn>
                <a:cxn ang="0">
                  <a:pos x="33" y="0"/>
                </a:cxn>
                <a:cxn ang="0">
                  <a:pos x="44" y="0"/>
                </a:cxn>
                <a:cxn ang="0">
                  <a:pos x="44" y="1"/>
                </a:cxn>
                <a:cxn ang="0">
                  <a:pos x="43" y="1"/>
                </a:cxn>
                <a:cxn ang="0">
                  <a:pos x="41" y="2"/>
                </a:cxn>
                <a:cxn ang="0">
                  <a:pos x="40" y="2"/>
                </a:cxn>
                <a:cxn ang="0">
                  <a:pos x="40" y="4"/>
                </a:cxn>
                <a:cxn ang="0">
                  <a:pos x="38" y="5"/>
                </a:cxn>
                <a:cxn ang="0">
                  <a:pos x="37" y="8"/>
                </a:cxn>
                <a:cxn ang="0">
                  <a:pos x="29" y="39"/>
                </a:cxn>
                <a:cxn ang="0">
                  <a:pos x="27" y="39"/>
                </a:cxn>
                <a:cxn ang="0">
                  <a:pos x="16" y="7"/>
                </a:cxn>
                <a:cxn ang="0">
                  <a:pos x="9" y="30"/>
                </a:cxn>
                <a:cxn ang="0">
                  <a:pos x="9" y="33"/>
                </a:cxn>
                <a:cxn ang="0">
                  <a:pos x="7" y="35"/>
                </a:cxn>
                <a:cxn ang="0">
                  <a:pos x="9" y="35"/>
                </a:cxn>
                <a:cxn ang="0">
                  <a:pos x="9" y="36"/>
                </a:cxn>
                <a:cxn ang="0">
                  <a:pos x="10" y="36"/>
                </a:cxn>
                <a:cxn ang="0">
                  <a:pos x="12" y="36"/>
                </a:cxn>
                <a:cxn ang="0">
                  <a:pos x="12" y="37"/>
                </a:cxn>
                <a:cxn ang="0">
                  <a:pos x="0" y="37"/>
                </a:cxn>
                <a:cxn ang="0">
                  <a:pos x="0" y="36"/>
                </a:cxn>
                <a:cxn ang="0">
                  <a:pos x="2" y="36"/>
                </a:cxn>
                <a:cxn ang="0">
                  <a:pos x="3" y="36"/>
                </a:cxn>
                <a:cxn ang="0">
                  <a:pos x="5" y="36"/>
                </a:cxn>
                <a:cxn ang="0">
                  <a:pos x="5" y="35"/>
                </a:cxn>
                <a:cxn ang="0">
                  <a:pos x="6" y="33"/>
                </a:cxn>
                <a:cxn ang="0">
                  <a:pos x="7" y="30"/>
                </a:cxn>
                <a:cxn ang="0">
                  <a:pos x="14" y="4"/>
                </a:cxn>
                <a:cxn ang="0">
                  <a:pos x="13" y="2"/>
                </a:cxn>
                <a:cxn ang="0">
                  <a:pos x="12" y="2"/>
                </a:cxn>
                <a:cxn ang="0">
                  <a:pos x="10" y="1"/>
                </a:cxn>
                <a:cxn ang="0">
                  <a:pos x="7" y="1"/>
                </a:cxn>
                <a:cxn ang="0">
                  <a:pos x="9" y="0"/>
                </a:cxn>
                <a:cxn ang="0">
                  <a:pos x="17" y="0"/>
                </a:cxn>
              </a:cxnLst>
              <a:rect l="0" t="0" r="r" b="b"/>
              <a:pathLst>
                <a:path w="44" h="39">
                  <a:moveTo>
                    <a:pt x="17" y="0"/>
                  </a:moveTo>
                  <a:lnTo>
                    <a:pt x="30" y="29"/>
                  </a:lnTo>
                  <a:lnTo>
                    <a:pt x="36" y="8"/>
                  </a:lnTo>
                  <a:lnTo>
                    <a:pt x="36" y="5"/>
                  </a:lnTo>
                  <a:lnTo>
                    <a:pt x="37" y="4"/>
                  </a:lnTo>
                  <a:lnTo>
                    <a:pt x="36" y="2"/>
                  </a:lnTo>
                  <a:lnTo>
                    <a:pt x="36" y="2"/>
                  </a:lnTo>
                  <a:lnTo>
                    <a:pt x="34" y="1"/>
                  </a:lnTo>
                  <a:lnTo>
                    <a:pt x="33" y="1"/>
                  </a:lnTo>
                  <a:lnTo>
                    <a:pt x="33" y="1"/>
                  </a:lnTo>
                  <a:lnTo>
                    <a:pt x="33" y="1"/>
                  </a:lnTo>
                  <a:lnTo>
                    <a:pt x="33" y="0"/>
                  </a:lnTo>
                  <a:lnTo>
                    <a:pt x="44" y="0"/>
                  </a:lnTo>
                  <a:lnTo>
                    <a:pt x="44" y="1"/>
                  </a:lnTo>
                  <a:lnTo>
                    <a:pt x="43" y="1"/>
                  </a:lnTo>
                  <a:lnTo>
                    <a:pt x="41" y="2"/>
                  </a:lnTo>
                  <a:lnTo>
                    <a:pt x="40" y="2"/>
                  </a:lnTo>
                  <a:lnTo>
                    <a:pt x="40" y="4"/>
                  </a:lnTo>
                  <a:lnTo>
                    <a:pt x="38" y="5"/>
                  </a:lnTo>
                  <a:lnTo>
                    <a:pt x="37" y="8"/>
                  </a:lnTo>
                  <a:lnTo>
                    <a:pt x="29" y="39"/>
                  </a:lnTo>
                  <a:lnTo>
                    <a:pt x="27" y="39"/>
                  </a:lnTo>
                  <a:lnTo>
                    <a:pt x="16" y="7"/>
                  </a:lnTo>
                  <a:lnTo>
                    <a:pt x="9" y="30"/>
                  </a:lnTo>
                  <a:lnTo>
                    <a:pt x="9" y="33"/>
                  </a:lnTo>
                  <a:lnTo>
                    <a:pt x="7" y="35"/>
                  </a:lnTo>
                  <a:lnTo>
                    <a:pt x="9" y="35"/>
                  </a:lnTo>
                  <a:lnTo>
                    <a:pt x="9" y="36"/>
                  </a:lnTo>
                  <a:lnTo>
                    <a:pt x="10" y="36"/>
                  </a:lnTo>
                  <a:lnTo>
                    <a:pt x="12" y="36"/>
                  </a:lnTo>
                  <a:lnTo>
                    <a:pt x="12" y="37"/>
                  </a:lnTo>
                  <a:lnTo>
                    <a:pt x="0" y="37"/>
                  </a:lnTo>
                  <a:lnTo>
                    <a:pt x="0" y="36"/>
                  </a:lnTo>
                  <a:lnTo>
                    <a:pt x="2" y="36"/>
                  </a:lnTo>
                  <a:lnTo>
                    <a:pt x="3" y="36"/>
                  </a:lnTo>
                  <a:lnTo>
                    <a:pt x="5" y="36"/>
                  </a:lnTo>
                  <a:lnTo>
                    <a:pt x="5" y="35"/>
                  </a:lnTo>
                  <a:lnTo>
                    <a:pt x="6" y="33"/>
                  </a:lnTo>
                  <a:lnTo>
                    <a:pt x="7" y="30"/>
                  </a:lnTo>
                  <a:lnTo>
                    <a:pt x="14" y="4"/>
                  </a:lnTo>
                  <a:lnTo>
                    <a:pt x="13" y="2"/>
                  </a:lnTo>
                  <a:lnTo>
                    <a:pt x="12" y="2"/>
                  </a:lnTo>
                  <a:lnTo>
                    <a:pt x="10" y="1"/>
                  </a:lnTo>
                  <a:lnTo>
                    <a:pt x="7" y="1"/>
                  </a:lnTo>
                  <a:lnTo>
                    <a:pt x="9"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43" name="Freeform 139"/>
            <p:cNvSpPr>
              <a:spLocks noEditPoints="1"/>
            </p:cNvSpPr>
            <p:nvPr/>
          </p:nvSpPr>
          <p:spPr bwMode="auto">
            <a:xfrm>
              <a:off x="2428" y="2428"/>
              <a:ext cx="35" cy="37"/>
            </a:xfrm>
            <a:custGeom>
              <a:avLst/>
              <a:gdLst/>
              <a:ahLst/>
              <a:cxnLst>
                <a:cxn ang="0">
                  <a:pos x="10" y="0"/>
                </a:cxn>
                <a:cxn ang="0">
                  <a:pos x="24" y="0"/>
                </a:cxn>
                <a:cxn ang="0">
                  <a:pos x="30" y="1"/>
                </a:cxn>
                <a:cxn ang="0">
                  <a:pos x="33" y="2"/>
                </a:cxn>
                <a:cxn ang="0">
                  <a:pos x="34" y="5"/>
                </a:cxn>
                <a:cxn ang="0">
                  <a:pos x="35" y="8"/>
                </a:cxn>
                <a:cxn ang="0">
                  <a:pos x="35" y="11"/>
                </a:cxn>
                <a:cxn ang="0">
                  <a:pos x="34" y="14"/>
                </a:cxn>
                <a:cxn ang="0">
                  <a:pos x="31" y="16"/>
                </a:cxn>
                <a:cxn ang="0">
                  <a:pos x="28" y="18"/>
                </a:cxn>
                <a:cxn ang="0">
                  <a:pos x="26" y="19"/>
                </a:cxn>
                <a:cxn ang="0">
                  <a:pos x="21" y="19"/>
                </a:cxn>
                <a:cxn ang="0">
                  <a:pos x="19" y="19"/>
                </a:cxn>
                <a:cxn ang="0">
                  <a:pos x="16" y="19"/>
                </a:cxn>
                <a:cxn ang="0">
                  <a:pos x="13" y="30"/>
                </a:cxn>
                <a:cxn ang="0">
                  <a:pos x="12" y="33"/>
                </a:cxn>
                <a:cxn ang="0">
                  <a:pos x="12" y="35"/>
                </a:cxn>
                <a:cxn ang="0">
                  <a:pos x="12" y="35"/>
                </a:cxn>
                <a:cxn ang="0">
                  <a:pos x="12" y="36"/>
                </a:cxn>
                <a:cxn ang="0">
                  <a:pos x="13" y="36"/>
                </a:cxn>
                <a:cxn ang="0">
                  <a:pos x="16" y="36"/>
                </a:cxn>
                <a:cxn ang="0">
                  <a:pos x="16" y="37"/>
                </a:cxn>
                <a:cxn ang="0">
                  <a:pos x="0" y="37"/>
                </a:cxn>
                <a:cxn ang="0">
                  <a:pos x="2" y="36"/>
                </a:cxn>
                <a:cxn ang="0">
                  <a:pos x="3" y="36"/>
                </a:cxn>
                <a:cxn ang="0">
                  <a:pos x="5" y="36"/>
                </a:cxn>
                <a:cxn ang="0">
                  <a:pos x="6" y="33"/>
                </a:cxn>
                <a:cxn ang="0">
                  <a:pos x="7" y="30"/>
                </a:cxn>
                <a:cxn ang="0">
                  <a:pos x="13" y="9"/>
                </a:cxn>
                <a:cxn ang="0">
                  <a:pos x="14" y="5"/>
                </a:cxn>
                <a:cxn ang="0">
                  <a:pos x="14" y="4"/>
                </a:cxn>
                <a:cxn ang="0">
                  <a:pos x="14" y="2"/>
                </a:cxn>
                <a:cxn ang="0">
                  <a:pos x="14" y="2"/>
                </a:cxn>
                <a:cxn ang="0">
                  <a:pos x="13" y="2"/>
                </a:cxn>
                <a:cxn ang="0">
                  <a:pos x="10" y="1"/>
                </a:cxn>
                <a:cxn ang="0">
                  <a:pos x="10" y="0"/>
                </a:cxn>
                <a:cxn ang="0">
                  <a:pos x="16" y="18"/>
                </a:cxn>
                <a:cxn ang="0">
                  <a:pos x="19" y="18"/>
                </a:cxn>
                <a:cxn ang="0">
                  <a:pos x="20" y="18"/>
                </a:cxn>
                <a:cxn ang="0">
                  <a:pos x="23" y="18"/>
                </a:cxn>
                <a:cxn ang="0">
                  <a:pos x="26" y="18"/>
                </a:cxn>
                <a:cxn ang="0">
                  <a:pos x="27" y="15"/>
                </a:cxn>
                <a:cxn ang="0">
                  <a:pos x="28" y="14"/>
                </a:cxn>
                <a:cxn ang="0">
                  <a:pos x="30" y="11"/>
                </a:cxn>
                <a:cxn ang="0">
                  <a:pos x="30" y="8"/>
                </a:cxn>
                <a:cxn ang="0">
                  <a:pos x="30" y="5"/>
                </a:cxn>
                <a:cxn ang="0">
                  <a:pos x="28" y="4"/>
                </a:cxn>
                <a:cxn ang="0">
                  <a:pos x="27" y="2"/>
                </a:cxn>
                <a:cxn ang="0">
                  <a:pos x="24" y="2"/>
                </a:cxn>
                <a:cxn ang="0">
                  <a:pos x="23" y="2"/>
                </a:cxn>
                <a:cxn ang="0">
                  <a:pos x="20" y="2"/>
                </a:cxn>
                <a:cxn ang="0">
                  <a:pos x="16" y="18"/>
                </a:cxn>
              </a:cxnLst>
              <a:rect l="0" t="0" r="r" b="b"/>
              <a:pathLst>
                <a:path w="35" h="37">
                  <a:moveTo>
                    <a:pt x="10" y="0"/>
                  </a:moveTo>
                  <a:lnTo>
                    <a:pt x="24" y="0"/>
                  </a:lnTo>
                  <a:lnTo>
                    <a:pt x="30" y="1"/>
                  </a:lnTo>
                  <a:lnTo>
                    <a:pt x="33" y="2"/>
                  </a:lnTo>
                  <a:lnTo>
                    <a:pt x="34" y="5"/>
                  </a:lnTo>
                  <a:lnTo>
                    <a:pt x="35" y="8"/>
                  </a:lnTo>
                  <a:lnTo>
                    <a:pt x="35" y="11"/>
                  </a:lnTo>
                  <a:lnTo>
                    <a:pt x="34" y="14"/>
                  </a:lnTo>
                  <a:lnTo>
                    <a:pt x="31" y="16"/>
                  </a:lnTo>
                  <a:lnTo>
                    <a:pt x="28" y="18"/>
                  </a:lnTo>
                  <a:lnTo>
                    <a:pt x="26" y="19"/>
                  </a:lnTo>
                  <a:lnTo>
                    <a:pt x="21" y="19"/>
                  </a:lnTo>
                  <a:lnTo>
                    <a:pt x="19" y="19"/>
                  </a:lnTo>
                  <a:lnTo>
                    <a:pt x="16" y="19"/>
                  </a:lnTo>
                  <a:lnTo>
                    <a:pt x="13" y="30"/>
                  </a:lnTo>
                  <a:lnTo>
                    <a:pt x="12" y="33"/>
                  </a:lnTo>
                  <a:lnTo>
                    <a:pt x="12" y="35"/>
                  </a:lnTo>
                  <a:lnTo>
                    <a:pt x="12" y="35"/>
                  </a:lnTo>
                  <a:lnTo>
                    <a:pt x="12" y="36"/>
                  </a:lnTo>
                  <a:lnTo>
                    <a:pt x="13" y="36"/>
                  </a:lnTo>
                  <a:lnTo>
                    <a:pt x="16" y="36"/>
                  </a:lnTo>
                  <a:lnTo>
                    <a:pt x="16" y="37"/>
                  </a:lnTo>
                  <a:lnTo>
                    <a:pt x="0" y="37"/>
                  </a:lnTo>
                  <a:lnTo>
                    <a:pt x="2" y="36"/>
                  </a:lnTo>
                  <a:lnTo>
                    <a:pt x="3" y="36"/>
                  </a:lnTo>
                  <a:lnTo>
                    <a:pt x="5" y="36"/>
                  </a:lnTo>
                  <a:lnTo>
                    <a:pt x="6" y="33"/>
                  </a:lnTo>
                  <a:lnTo>
                    <a:pt x="7" y="30"/>
                  </a:lnTo>
                  <a:lnTo>
                    <a:pt x="13" y="9"/>
                  </a:lnTo>
                  <a:lnTo>
                    <a:pt x="14" y="5"/>
                  </a:lnTo>
                  <a:lnTo>
                    <a:pt x="14" y="4"/>
                  </a:lnTo>
                  <a:lnTo>
                    <a:pt x="14" y="2"/>
                  </a:lnTo>
                  <a:lnTo>
                    <a:pt x="14" y="2"/>
                  </a:lnTo>
                  <a:lnTo>
                    <a:pt x="13" y="2"/>
                  </a:lnTo>
                  <a:lnTo>
                    <a:pt x="10" y="1"/>
                  </a:lnTo>
                  <a:lnTo>
                    <a:pt x="10" y="0"/>
                  </a:lnTo>
                  <a:close/>
                  <a:moveTo>
                    <a:pt x="16" y="18"/>
                  </a:moveTo>
                  <a:lnTo>
                    <a:pt x="19" y="18"/>
                  </a:lnTo>
                  <a:lnTo>
                    <a:pt x="20" y="18"/>
                  </a:lnTo>
                  <a:lnTo>
                    <a:pt x="23" y="18"/>
                  </a:lnTo>
                  <a:lnTo>
                    <a:pt x="26" y="18"/>
                  </a:lnTo>
                  <a:lnTo>
                    <a:pt x="27" y="15"/>
                  </a:lnTo>
                  <a:lnTo>
                    <a:pt x="28" y="14"/>
                  </a:lnTo>
                  <a:lnTo>
                    <a:pt x="30" y="11"/>
                  </a:lnTo>
                  <a:lnTo>
                    <a:pt x="30" y="8"/>
                  </a:lnTo>
                  <a:lnTo>
                    <a:pt x="30" y="5"/>
                  </a:lnTo>
                  <a:lnTo>
                    <a:pt x="28" y="4"/>
                  </a:lnTo>
                  <a:lnTo>
                    <a:pt x="27" y="2"/>
                  </a:lnTo>
                  <a:lnTo>
                    <a:pt x="24" y="2"/>
                  </a:lnTo>
                  <a:lnTo>
                    <a:pt x="23" y="2"/>
                  </a:lnTo>
                  <a:lnTo>
                    <a:pt x="20" y="2"/>
                  </a:lnTo>
                  <a:lnTo>
                    <a:pt x="16"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844" name="Picture 140"/>
            <p:cNvPicPr>
              <a:picLocks noChangeAspect="1" noChangeArrowheads="1"/>
            </p:cNvPicPr>
            <p:nvPr/>
          </p:nvPicPr>
          <p:blipFill>
            <a:blip r:embed="rId3"/>
            <a:srcRect/>
            <a:stretch>
              <a:fillRect/>
            </a:stretch>
          </p:blipFill>
          <p:spPr bwMode="auto">
            <a:xfrm>
              <a:off x="2491" y="2439"/>
              <a:ext cx="48" cy="29"/>
            </a:xfrm>
            <a:prstGeom prst="rect">
              <a:avLst/>
            </a:prstGeom>
            <a:noFill/>
            <a:ln w="9525">
              <a:noFill/>
              <a:miter lim="800000"/>
              <a:headEnd/>
              <a:tailEnd/>
            </a:ln>
          </p:spPr>
        </p:pic>
        <p:pic>
          <p:nvPicPr>
            <p:cNvPr id="1480845" name="Picture 141"/>
            <p:cNvPicPr>
              <a:picLocks noChangeAspect="1" noChangeArrowheads="1"/>
            </p:cNvPicPr>
            <p:nvPr/>
          </p:nvPicPr>
          <p:blipFill>
            <a:blip r:embed="rId4"/>
            <a:srcRect/>
            <a:stretch>
              <a:fillRect/>
            </a:stretch>
          </p:blipFill>
          <p:spPr bwMode="auto">
            <a:xfrm>
              <a:off x="2491" y="2439"/>
              <a:ext cx="48" cy="29"/>
            </a:xfrm>
            <a:prstGeom prst="rect">
              <a:avLst/>
            </a:prstGeom>
            <a:noFill/>
            <a:ln w="9525">
              <a:noFill/>
              <a:miter lim="800000"/>
              <a:headEnd/>
              <a:tailEnd/>
            </a:ln>
          </p:spPr>
        </p:pic>
        <p:pic>
          <p:nvPicPr>
            <p:cNvPr id="1480846" name="Picture 142"/>
            <p:cNvPicPr>
              <a:picLocks noChangeAspect="1" noChangeArrowheads="1"/>
            </p:cNvPicPr>
            <p:nvPr/>
          </p:nvPicPr>
          <p:blipFill>
            <a:blip r:embed="rId5"/>
            <a:srcRect/>
            <a:stretch>
              <a:fillRect/>
            </a:stretch>
          </p:blipFill>
          <p:spPr bwMode="auto">
            <a:xfrm>
              <a:off x="2573" y="2444"/>
              <a:ext cx="18" cy="19"/>
            </a:xfrm>
            <a:prstGeom prst="rect">
              <a:avLst/>
            </a:prstGeom>
            <a:noFill/>
            <a:ln w="9525">
              <a:noFill/>
              <a:miter lim="800000"/>
              <a:headEnd/>
              <a:tailEnd/>
            </a:ln>
          </p:spPr>
        </p:pic>
        <p:pic>
          <p:nvPicPr>
            <p:cNvPr id="1480847" name="Picture 143"/>
            <p:cNvPicPr>
              <a:picLocks noChangeAspect="1" noChangeArrowheads="1"/>
            </p:cNvPicPr>
            <p:nvPr/>
          </p:nvPicPr>
          <p:blipFill>
            <a:blip r:embed="rId6"/>
            <a:srcRect/>
            <a:stretch>
              <a:fillRect/>
            </a:stretch>
          </p:blipFill>
          <p:spPr bwMode="auto">
            <a:xfrm>
              <a:off x="2573" y="2444"/>
              <a:ext cx="18" cy="19"/>
            </a:xfrm>
            <a:prstGeom prst="rect">
              <a:avLst/>
            </a:prstGeom>
            <a:noFill/>
            <a:ln w="9525">
              <a:noFill/>
              <a:miter lim="800000"/>
              <a:headEnd/>
              <a:tailEnd/>
            </a:ln>
          </p:spPr>
        </p:pic>
        <p:sp>
          <p:nvSpPr>
            <p:cNvPr id="1480848" name="Freeform 144"/>
            <p:cNvSpPr>
              <a:spLocks noEditPoints="1"/>
            </p:cNvSpPr>
            <p:nvPr/>
          </p:nvSpPr>
          <p:spPr bwMode="auto">
            <a:xfrm>
              <a:off x="2606" y="2428"/>
              <a:ext cx="36" cy="37"/>
            </a:xfrm>
            <a:custGeom>
              <a:avLst/>
              <a:gdLst/>
              <a:ahLst/>
              <a:cxnLst>
                <a:cxn ang="0">
                  <a:pos x="10" y="0"/>
                </a:cxn>
                <a:cxn ang="0">
                  <a:pos x="24" y="0"/>
                </a:cxn>
                <a:cxn ang="0">
                  <a:pos x="29" y="1"/>
                </a:cxn>
                <a:cxn ang="0">
                  <a:pos x="33" y="2"/>
                </a:cxn>
                <a:cxn ang="0">
                  <a:pos x="34" y="5"/>
                </a:cxn>
                <a:cxn ang="0">
                  <a:pos x="36" y="8"/>
                </a:cxn>
                <a:cxn ang="0">
                  <a:pos x="34" y="11"/>
                </a:cxn>
                <a:cxn ang="0">
                  <a:pos x="33" y="14"/>
                </a:cxn>
                <a:cxn ang="0">
                  <a:pos x="31" y="16"/>
                </a:cxn>
                <a:cxn ang="0">
                  <a:pos x="29" y="18"/>
                </a:cxn>
                <a:cxn ang="0">
                  <a:pos x="26" y="19"/>
                </a:cxn>
                <a:cxn ang="0">
                  <a:pos x="22" y="19"/>
                </a:cxn>
                <a:cxn ang="0">
                  <a:pos x="19" y="19"/>
                </a:cxn>
                <a:cxn ang="0">
                  <a:pos x="16" y="19"/>
                </a:cxn>
                <a:cxn ang="0">
                  <a:pos x="12" y="30"/>
                </a:cxn>
                <a:cxn ang="0">
                  <a:pos x="12" y="33"/>
                </a:cxn>
                <a:cxn ang="0">
                  <a:pos x="12" y="35"/>
                </a:cxn>
                <a:cxn ang="0">
                  <a:pos x="12" y="35"/>
                </a:cxn>
                <a:cxn ang="0">
                  <a:pos x="12" y="36"/>
                </a:cxn>
                <a:cxn ang="0">
                  <a:pos x="13" y="36"/>
                </a:cxn>
                <a:cxn ang="0">
                  <a:pos x="16" y="36"/>
                </a:cxn>
                <a:cxn ang="0">
                  <a:pos x="16" y="37"/>
                </a:cxn>
                <a:cxn ang="0">
                  <a:pos x="0" y="37"/>
                </a:cxn>
                <a:cxn ang="0">
                  <a:pos x="0" y="36"/>
                </a:cxn>
                <a:cxn ang="0">
                  <a:pos x="3" y="36"/>
                </a:cxn>
                <a:cxn ang="0">
                  <a:pos x="5" y="36"/>
                </a:cxn>
                <a:cxn ang="0">
                  <a:pos x="6" y="33"/>
                </a:cxn>
                <a:cxn ang="0">
                  <a:pos x="7" y="30"/>
                </a:cxn>
                <a:cxn ang="0">
                  <a:pos x="13" y="9"/>
                </a:cxn>
                <a:cxn ang="0">
                  <a:pos x="15" y="5"/>
                </a:cxn>
                <a:cxn ang="0">
                  <a:pos x="15" y="4"/>
                </a:cxn>
                <a:cxn ang="0">
                  <a:pos x="15" y="2"/>
                </a:cxn>
                <a:cxn ang="0">
                  <a:pos x="13" y="2"/>
                </a:cxn>
                <a:cxn ang="0">
                  <a:pos x="13" y="2"/>
                </a:cxn>
                <a:cxn ang="0">
                  <a:pos x="10" y="1"/>
                </a:cxn>
                <a:cxn ang="0">
                  <a:pos x="10" y="0"/>
                </a:cxn>
                <a:cxn ang="0">
                  <a:pos x="16" y="18"/>
                </a:cxn>
                <a:cxn ang="0">
                  <a:pos x="19" y="18"/>
                </a:cxn>
                <a:cxn ang="0">
                  <a:pos x="20" y="18"/>
                </a:cxn>
                <a:cxn ang="0">
                  <a:pos x="23" y="18"/>
                </a:cxn>
                <a:cxn ang="0">
                  <a:pos x="26" y="18"/>
                </a:cxn>
                <a:cxn ang="0">
                  <a:pos x="27" y="15"/>
                </a:cxn>
                <a:cxn ang="0">
                  <a:pos x="29" y="14"/>
                </a:cxn>
                <a:cxn ang="0">
                  <a:pos x="30" y="11"/>
                </a:cxn>
                <a:cxn ang="0">
                  <a:pos x="30" y="8"/>
                </a:cxn>
                <a:cxn ang="0">
                  <a:pos x="30" y="5"/>
                </a:cxn>
                <a:cxn ang="0">
                  <a:pos x="29" y="4"/>
                </a:cxn>
                <a:cxn ang="0">
                  <a:pos x="27" y="2"/>
                </a:cxn>
                <a:cxn ang="0">
                  <a:pos x="24" y="2"/>
                </a:cxn>
                <a:cxn ang="0">
                  <a:pos x="22" y="2"/>
                </a:cxn>
                <a:cxn ang="0">
                  <a:pos x="20" y="2"/>
                </a:cxn>
                <a:cxn ang="0">
                  <a:pos x="16" y="18"/>
                </a:cxn>
              </a:cxnLst>
              <a:rect l="0" t="0" r="r" b="b"/>
              <a:pathLst>
                <a:path w="36" h="37">
                  <a:moveTo>
                    <a:pt x="10" y="0"/>
                  </a:moveTo>
                  <a:lnTo>
                    <a:pt x="24" y="0"/>
                  </a:lnTo>
                  <a:lnTo>
                    <a:pt x="29" y="1"/>
                  </a:lnTo>
                  <a:lnTo>
                    <a:pt x="33" y="2"/>
                  </a:lnTo>
                  <a:lnTo>
                    <a:pt x="34" y="5"/>
                  </a:lnTo>
                  <a:lnTo>
                    <a:pt x="36" y="8"/>
                  </a:lnTo>
                  <a:lnTo>
                    <a:pt x="34" y="11"/>
                  </a:lnTo>
                  <a:lnTo>
                    <a:pt x="33" y="14"/>
                  </a:lnTo>
                  <a:lnTo>
                    <a:pt x="31" y="16"/>
                  </a:lnTo>
                  <a:lnTo>
                    <a:pt x="29" y="18"/>
                  </a:lnTo>
                  <a:lnTo>
                    <a:pt x="26" y="19"/>
                  </a:lnTo>
                  <a:lnTo>
                    <a:pt x="22" y="19"/>
                  </a:lnTo>
                  <a:lnTo>
                    <a:pt x="19" y="19"/>
                  </a:lnTo>
                  <a:lnTo>
                    <a:pt x="16" y="19"/>
                  </a:lnTo>
                  <a:lnTo>
                    <a:pt x="12" y="30"/>
                  </a:lnTo>
                  <a:lnTo>
                    <a:pt x="12" y="33"/>
                  </a:lnTo>
                  <a:lnTo>
                    <a:pt x="12" y="35"/>
                  </a:lnTo>
                  <a:lnTo>
                    <a:pt x="12" y="35"/>
                  </a:lnTo>
                  <a:lnTo>
                    <a:pt x="12" y="36"/>
                  </a:lnTo>
                  <a:lnTo>
                    <a:pt x="13" y="36"/>
                  </a:lnTo>
                  <a:lnTo>
                    <a:pt x="16" y="36"/>
                  </a:lnTo>
                  <a:lnTo>
                    <a:pt x="16" y="37"/>
                  </a:lnTo>
                  <a:lnTo>
                    <a:pt x="0" y="37"/>
                  </a:lnTo>
                  <a:lnTo>
                    <a:pt x="0" y="36"/>
                  </a:lnTo>
                  <a:lnTo>
                    <a:pt x="3" y="36"/>
                  </a:lnTo>
                  <a:lnTo>
                    <a:pt x="5" y="36"/>
                  </a:lnTo>
                  <a:lnTo>
                    <a:pt x="6" y="33"/>
                  </a:lnTo>
                  <a:lnTo>
                    <a:pt x="7" y="30"/>
                  </a:lnTo>
                  <a:lnTo>
                    <a:pt x="13" y="9"/>
                  </a:lnTo>
                  <a:lnTo>
                    <a:pt x="15" y="5"/>
                  </a:lnTo>
                  <a:lnTo>
                    <a:pt x="15" y="4"/>
                  </a:lnTo>
                  <a:lnTo>
                    <a:pt x="15" y="2"/>
                  </a:lnTo>
                  <a:lnTo>
                    <a:pt x="13" y="2"/>
                  </a:lnTo>
                  <a:lnTo>
                    <a:pt x="13" y="2"/>
                  </a:lnTo>
                  <a:lnTo>
                    <a:pt x="10" y="1"/>
                  </a:lnTo>
                  <a:lnTo>
                    <a:pt x="10" y="0"/>
                  </a:lnTo>
                  <a:close/>
                  <a:moveTo>
                    <a:pt x="16" y="18"/>
                  </a:moveTo>
                  <a:lnTo>
                    <a:pt x="19" y="18"/>
                  </a:lnTo>
                  <a:lnTo>
                    <a:pt x="20" y="18"/>
                  </a:lnTo>
                  <a:lnTo>
                    <a:pt x="23" y="18"/>
                  </a:lnTo>
                  <a:lnTo>
                    <a:pt x="26" y="18"/>
                  </a:lnTo>
                  <a:lnTo>
                    <a:pt x="27" y="15"/>
                  </a:lnTo>
                  <a:lnTo>
                    <a:pt x="29" y="14"/>
                  </a:lnTo>
                  <a:lnTo>
                    <a:pt x="30" y="11"/>
                  </a:lnTo>
                  <a:lnTo>
                    <a:pt x="30" y="8"/>
                  </a:lnTo>
                  <a:lnTo>
                    <a:pt x="30" y="5"/>
                  </a:lnTo>
                  <a:lnTo>
                    <a:pt x="29" y="4"/>
                  </a:lnTo>
                  <a:lnTo>
                    <a:pt x="27" y="2"/>
                  </a:lnTo>
                  <a:lnTo>
                    <a:pt x="24" y="2"/>
                  </a:lnTo>
                  <a:lnTo>
                    <a:pt x="22" y="2"/>
                  </a:lnTo>
                  <a:lnTo>
                    <a:pt x="20" y="2"/>
                  </a:lnTo>
                  <a:lnTo>
                    <a:pt x="16"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49" name="Freeform 145"/>
            <p:cNvSpPr>
              <a:spLocks/>
            </p:cNvSpPr>
            <p:nvPr/>
          </p:nvSpPr>
          <p:spPr bwMode="auto">
            <a:xfrm>
              <a:off x="2642" y="2440"/>
              <a:ext cx="21" cy="25"/>
            </a:xfrm>
            <a:custGeom>
              <a:avLst/>
              <a:gdLst/>
              <a:ahLst/>
              <a:cxnLst>
                <a:cxn ang="0">
                  <a:pos x="2" y="2"/>
                </a:cxn>
                <a:cxn ang="0">
                  <a:pos x="12" y="0"/>
                </a:cxn>
                <a:cxn ang="0">
                  <a:pos x="8" y="14"/>
                </a:cxn>
                <a:cxn ang="0">
                  <a:pos x="11" y="9"/>
                </a:cxn>
                <a:cxn ang="0">
                  <a:pos x="14" y="6"/>
                </a:cxn>
                <a:cxn ang="0">
                  <a:pos x="16" y="3"/>
                </a:cxn>
                <a:cxn ang="0">
                  <a:pos x="18" y="2"/>
                </a:cxn>
                <a:cxn ang="0">
                  <a:pos x="19" y="0"/>
                </a:cxn>
                <a:cxn ang="0">
                  <a:pos x="21" y="0"/>
                </a:cxn>
                <a:cxn ang="0">
                  <a:pos x="21" y="2"/>
                </a:cxn>
                <a:cxn ang="0">
                  <a:pos x="21" y="2"/>
                </a:cxn>
                <a:cxn ang="0">
                  <a:pos x="21" y="3"/>
                </a:cxn>
                <a:cxn ang="0">
                  <a:pos x="21" y="4"/>
                </a:cxn>
                <a:cxn ang="0">
                  <a:pos x="21" y="7"/>
                </a:cxn>
                <a:cxn ang="0">
                  <a:pos x="19" y="7"/>
                </a:cxn>
                <a:cxn ang="0">
                  <a:pos x="19" y="9"/>
                </a:cxn>
                <a:cxn ang="0">
                  <a:pos x="18" y="9"/>
                </a:cxn>
                <a:cxn ang="0">
                  <a:pos x="18" y="7"/>
                </a:cxn>
                <a:cxn ang="0">
                  <a:pos x="18" y="7"/>
                </a:cxn>
                <a:cxn ang="0">
                  <a:pos x="16" y="6"/>
                </a:cxn>
                <a:cxn ang="0">
                  <a:pos x="16" y="6"/>
                </a:cxn>
                <a:cxn ang="0">
                  <a:pos x="16" y="6"/>
                </a:cxn>
                <a:cxn ang="0">
                  <a:pos x="16" y="6"/>
                </a:cxn>
                <a:cxn ang="0">
                  <a:pos x="16" y="6"/>
                </a:cxn>
                <a:cxn ang="0">
                  <a:pos x="16" y="6"/>
                </a:cxn>
                <a:cxn ang="0">
                  <a:pos x="15" y="6"/>
                </a:cxn>
                <a:cxn ang="0">
                  <a:pos x="15" y="6"/>
                </a:cxn>
                <a:cxn ang="0">
                  <a:pos x="14" y="7"/>
                </a:cxn>
                <a:cxn ang="0">
                  <a:pos x="11" y="10"/>
                </a:cxn>
                <a:cxn ang="0">
                  <a:pos x="8" y="14"/>
                </a:cxn>
                <a:cxn ang="0">
                  <a:pos x="8" y="16"/>
                </a:cxn>
                <a:cxn ang="0">
                  <a:pos x="7" y="18"/>
                </a:cxn>
                <a:cxn ang="0">
                  <a:pos x="7" y="21"/>
                </a:cxn>
                <a:cxn ang="0">
                  <a:pos x="5" y="23"/>
                </a:cxn>
                <a:cxn ang="0">
                  <a:pos x="5" y="25"/>
                </a:cxn>
                <a:cxn ang="0">
                  <a:pos x="0" y="25"/>
                </a:cxn>
                <a:cxn ang="0">
                  <a:pos x="5" y="9"/>
                </a:cxn>
                <a:cxn ang="0">
                  <a:pos x="5" y="6"/>
                </a:cxn>
                <a:cxn ang="0">
                  <a:pos x="7" y="4"/>
                </a:cxn>
                <a:cxn ang="0">
                  <a:pos x="7" y="3"/>
                </a:cxn>
                <a:cxn ang="0">
                  <a:pos x="5" y="3"/>
                </a:cxn>
                <a:cxn ang="0">
                  <a:pos x="5" y="3"/>
                </a:cxn>
                <a:cxn ang="0">
                  <a:pos x="4" y="3"/>
                </a:cxn>
                <a:cxn ang="0">
                  <a:pos x="4" y="3"/>
                </a:cxn>
                <a:cxn ang="0">
                  <a:pos x="2" y="3"/>
                </a:cxn>
                <a:cxn ang="0">
                  <a:pos x="2" y="2"/>
                </a:cxn>
              </a:cxnLst>
              <a:rect l="0" t="0" r="r" b="b"/>
              <a:pathLst>
                <a:path w="21" h="25">
                  <a:moveTo>
                    <a:pt x="2" y="2"/>
                  </a:moveTo>
                  <a:lnTo>
                    <a:pt x="12" y="0"/>
                  </a:lnTo>
                  <a:lnTo>
                    <a:pt x="8" y="14"/>
                  </a:lnTo>
                  <a:lnTo>
                    <a:pt x="11" y="9"/>
                  </a:lnTo>
                  <a:lnTo>
                    <a:pt x="14" y="6"/>
                  </a:lnTo>
                  <a:lnTo>
                    <a:pt x="16" y="3"/>
                  </a:lnTo>
                  <a:lnTo>
                    <a:pt x="18" y="2"/>
                  </a:lnTo>
                  <a:lnTo>
                    <a:pt x="19" y="0"/>
                  </a:lnTo>
                  <a:lnTo>
                    <a:pt x="21" y="0"/>
                  </a:lnTo>
                  <a:lnTo>
                    <a:pt x="21" y="2"/>
                  </a:lnTo>
                  <a:lnTo>
                    <a:pt x="21" y="2"/>
                  </a:lnTo>
                  <a:lnTo>
                    <a:pt x="21" y="3"/>
                  </a:lnTo>
                  <a:lnTo>
                    <a:pt x="21" y="4"/>
                  </a:lnTo>
                  <a:lnTo>
                    <a:pt x="21" y="7"/>
                  </a:lnTo>
                  <a:lnTo>
                    <a:pt x="19" y="7"/>
                  </a:lnTo>
                  <a:lnTo>
                    <a:pt x="19" y="9"/>
                  </a:lnTo>
                  <a:lnTo>
                    <a:pt x="18" y="9"/>
                  </a:lnTo>
                  <a:lnTo>
                    <a:pt x="18" y="7"/>
                  </a:lnTo>
                  <a:lnTo>
                    <a:pt x="18" y="7"/>
                  </a:lnTo>
                  <a:lnTo>
                    <a:pt x="16" y="6"/>
                  </a:lnTo>
                  <a:lnTo>
                    <a:pt x="16" y="6"/>
                  </a:lnTo>
                  <a:lnTo>
                    <a:pt x="16" y="6"/>
                  </a:lnTo>
                  <a:lnTo>
                    <a:pt x="16" y="6"/>
                  </a:lnTo>
                  <a:lnTo>
                    <a:pt x="16" y="6"/>
                  </a:lnTo>
                  <a:lnTo>
                    <a:pt x="16" y="6"/>
                  </a:lnTo>
                  <a:lnTo>
                    <a:pt x="15" y="6"/>
                  </a:lnTo>
                  <a:lnTo>
                    <a:pt x="15" y="6"/>
                  </a:lnTo>
                  <a:lnTo>
                    <a:pt x="14" y="7"/>
                  </a:lnTo>
                  <a:lnTo>
                    <a:pt x="11" y="10"/>
                  </a:lnTo>
                  <a:lnTo>
                    <a:pt x="8" y="14"/>
                  </a:lnTo>
                  <a:lnTo>
                    <a:pt x="8" y="16"/>
                  </a:lnTo>
                  <a:lnTo>
                    <a:pt x="7" y="18"/>
                  </a:lnTo>
                  <a:lnTo>
                    <a:pt x="7" y="21"/>
                  </a:lnTo>
                  <a:lnTo>
                    <a:pt x="5" y="23"/>
                  </a:lnTo>
                  <a:lnTo>
                    <a:pt x="5" y="25"/>
                  </a:lnTo>
                  <a:lnTo>
                    <a:pt x="0" y="25"/>
                  </a:lnTo>
                  <a:lnTo>
                    <a:pt x="5" y="9"/>
                  </a:lnTo>
                  <a:lnTo>
                    <a:pt x="5" y="6"/>
                  </a:lnTo>
                  <a:lnTo>
                    <a:pt x="7" y="4"/>
                  </a:lnTo>
                  <a:lnTo>
                    <a:pt x="7" y="3"/>
                  </a:lnTo>
                  <a:lnTo>
                    <a:pt x="5" y="3"/>
                  </a:lnTo>
                  <a:lnTo>
                    <a:pt x="5" y="3"/>
                  </a:lnTo>
                  <a:lnTo>
                    <a:pt x="4" y="3"/>
                  </a:lnTo>
                  <a:lnTo>
                    <a:pt x="4" y="3"/>
                  </a:lnTo>
                  <a:lnTo>
                    <a:pt x="2" y="3"/>
                  </a:lnTo>
                  <a:lnTo>
                    <a:pt x="2"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50" name="Freeform 146"/>
            <p:cNvSpPr>
              <a:spLocks noEditPoints="1"/>
            </p:cNvSpPr>
            <p:nvPr/>
          </p:nvSpPr>
          <p:spPr bwMode="auto">
            <a:xfrm>
              <a:off x="2661" y="2440"/>
              <a:ext cx="25" cy="27"/>
            </a:xfrm>
            <a:custGeom>
              <a:avLst/>
              <a:gdLst/>
              <a:ahLst/>
              <a:cxnLst>
                <a:cxn ang="0">
                  <a:pos x="25" y="9"/>
                </a:cxn>
                <a:cxn ang="0">
                  <a:pos x="25" y="13"/>
                </a:cxn>
                <a:cxn ang="0">
                  <a:pos x="23" y="17"/>
                </a:cxn>
                <a:cxn ang="0">
                  <a:pos x="20" y="21"/>
                </a:cxn>
                <a:cxn ang="0">
                  <a:pos x="17" y="24"/>
                </a:cxn>
                <a:cxn ang="0">
                  <a:pos x="13" y="25"/>
                </a:cxn>
                <a:cxn ang="0">
                  <a:pos x="10" y="27"/>
                </a:cxn>
                <a:cxn ang="0">
                  <a:pos x="6" y="25"/>
                </a:cxn>
                <a:cxn ang="0">
                  <a:pos x="3" y="24"/>
                </a:cxn>
                <a:cxn ang="0">
                  <a:pos x="2" y="21"/>
                </a:cxn>
                <a:cxn ang="0">
                  <a:pos x="0" y="17"/>
                </a:cxn>
                <a:cxn ang="0">
                  <a:pos x="2" y="13"/>
                </a:cxn>
                <a:cxn ang="0">
                  <a:pos x="3" y="10"/>
                </a:cxn>
                <a:cxn ang="0">
                  <a:pos x="6" y="6"/>
                </a:cxn>
                <a:cxn ang="0">
                  <a:pos x="10" y="3"/>
                </a:cxn>
                <a:cxn ang="0">
                  <a:pos x="13" y="2"/>
                </a:cxn>
                <a:cxn ang="0">
                  <a:pos x="17" y="0"/>
                </a:cxn>
                <a:cxn ang="0">
                  <a:pos x="20" y="2"/>
                </a:cxn>
                <a:cxn ang="0">
                  <a:pos x="23" y="3"/>
                </a:cxn>
                <a:cxn ang="0">
                  <a:pos x="24" y="6"/>
                </a:cxn>
                <a:cxn ang="0">
                  <a:pos x="25" y="9"/>
                </a:cxn>
                <a:cxn ang="0">
                  <a:pos x="20" y="7"/>
                </a:cxn>
                <a:cxn ang="0">
                  <a:pos x="20" y="4"/>
                </a:cxn>
                <a:cxn ang="0">
                  <a:pos x="20" y="3"/>
                </a:cxn>
                <a:cxn ang="0">
                  <a:pos x="18" y="2"/>
                </a:cxn>
                <a:cxn ang="0">
                  <a:pos x="16" y="2"/>
                </a:cxn>
                <a:cxn ang="0">
                  <a:pos x="14" y="3"/>
                </a:cxn>
                <a:cxn ang="0">
                  <a:pos x="11" y="4"/>
                </a:cxn>
                <a:cxn ang="0">
                  <a:pos x="9" y="7"/>
                </a:cxn>
                <a:cxn ang="0">
                  <a:pos x="7" y="14"/>
                </a:cxn>
                <a:cxn ang="0">
                  <a:pos x="6" y="20"/>
                </a:cxn>
                <a:cxn ang="0">
                  <a:pos x="6" y="21"/>
                </a:cxn>
                <a:cxn ang="0">
                  <a:pos x="7" y="24"/>
                </a:cxn>
                <a:cxn ang="0">
                  <a:pos x="9" y="24"/>
                </a:cxn>
                <a:cxn ang="0">
                  <a:pos x="10" y="25"/>
                </a:cxn>
                <a:cxn ang="0">
                  <a:pos x="13" y="24"/>
                </a:cxn>
                <a:cxn ang="0">
                  <a:pos x="14" y="23"/>
                </a:cxn>
                <a:cxn ang="0">
                  <a:pos x="17" y="20"/>
                </a:cxn>
                <a:cxn ang="0">
                  <a:pos x="20" y="13"/>
                </a:cxn>
                <a:cxn ang="0">
                  <a:pos x="20" y="7"/>
                </a:cxn>
              </a:cxnLst>
              <a:rect l="0" t="0" r="r" b="b"/>
              <a:pathLst>
                <a:path w="25" h="27">
                  <a:moveTo>
                    <a:pt x="25" y="9"/>
                  </a:moveTo>
                  <a:lnTo>
                    <a:pt x="25" y="13"/>
                  </a:lnTo>
                  <a:lnTo>
                    <a:pt x="23" y="17"/>
                  </a:lnTo>
                  <a:lnTo>
                    <a:pt x="20" y="21"/>
                  </a:lnTo>
                  <a:lnTo>
                    <a:pt x="17" y="24"/>
                  </a:lnTo>
                  <a:lnTo>
                    <a:pt x="13" y="25"/>
                  </a:lnTo>
                  <a:lnTo>
                    <a:pt x="10" y="27"/>
                  </a:lnTo>
                  <a:lnTo>
                    <a:pt x="6" y="25"/>
                  </a:lnTo>
                  <a:lnTo>
                    <a:pt x="3" y="24"/>
                  </a:lnTo>
                  <a:lnTo>
                    <a:pt x="2" y="21"/>
                  </a:lnTo>
                  <a:lnTo>
                    <a:pt x="0" y="17"/>
                  </a:lnTo>
                  <a:lnTo>
                    <a:pt x="2" y="13"/>
                  </a:lnTo>
                  <a:lnTo>
                    <a:pt x="3" y="10"/>
                  </a:lnTo>
                  <a:lnTo>
                    <a:pt x="6" y="6"/>
                  </a:lnTo>
                  <a:lnTo>
                    <a:pt x="10" y="3"/>
                  </a:lnTo>
                  <a:lnTo>
                    <a:pt x="13" y="2"/>
                  </a:lnTo>
                  <a:lnTo>
                    <a:pt x="17" y="0"/>
                  </a:lnTo>
                  <a:lnTo>
                    <a:pt x="20" y="2"/>
                  </a:lnTo>
                  <a:lnTo>
                    <a:pt x="23" y="3"/>
                  </a:lnTo>
                  <a:lnTo>
                    <a:pt x="24" y="6"/>
                  </a:lnTo>
                  <a:lnTo>
                    <a:pt x="25" y="9"/>
                  </a:lnTo>
                  <a:close/>
                  <a:moveTo>
                    <a:pt x="20" y="7"/>
                  </a:moveTo>
                  <a:lnTo>
                    <a:pt x="20" y="4"/>
                  </a:lnTo>
                  <a:lnTo>
                    <a:pt x="20" y="3"/>
                  </a:lnTo>
                  <a:lnTo>
                    <a:pt x="18" y="2"/>
                  </a:lnTo>
                  <a:lnTo>
                    <a:pt x="16" y="2"/>
                  </a:lnTo>
                  <a:lnTo>
                    <a:pt x="14" y="3"/>
                  </a:lnTo>
                  <a:lnTo>
                    <a:pt x="11" y="4"/>
                  </a:lnTo>
                  <a:lnTo>
                    <a:pt x="9" y="7"/>
                  </a:lnTo>
                  <a:lnTo>
                    <a:pt x="7" y="14"/>
                  </a:lnTo>
                  <a:lnTo>
                    <a:pt x="6" y="20"/>
                  </a:lnTo>
                  <a:lnTo>
                    <a:pt x="6" y="21"/>
                  </a:lnTo>
                  <a:lnTo>
                    <a:pt x="7" y="24"/>
                  </a:lnTo>
                  <a:lnTo>
                    <a:pt x="9" y="24"/>
                  </a:lnTo>
                  <a:lnTo>
                    <a:pt x="10" y="25"/>
                  </a:lnTo>
                  <a:lnTo>
                    <a:pt x="13" y="24"/>
                  </a:lnTo>
                  <a:lnTo>
                    <a:pt x="14" y="23"/>
                  </a:lnTo>
                  <a:lnTo>
                    <a:pt x="17" y="20"/>
                  </a:lnTo>
                  <a:lnTo>
                    <a:pt x="20" y="13"/>
                  </a:lnTo>
                  <a:lnTo>
                    <a:pt x="20" y="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51" name="Freeform 147"/>
            <p:cNvSpPr>
              <a:spLocks noEditPoints="1"/>
            </p:cNvSpPr>
            <p:nvPr/>
          </p:nvSpPr>
          <p:spPr bwMode="auto">
            <a:xfrm>
              <a:off x="2682" y="2440"/>
              <a:ext cx="34" cy="38"/>
            </a:xfrm>
            <a:custGeom>
              <a:avLst/>
              <a:gdLst/>
              <a:ahLst/>
              <a:cxnLst>
                <a:cxn ang="0">
                  <a:pos x="17" y="7"/>
                </a:cxn>
                <a:cxn ang="0">
                  <a:pos x="23" y="2"/>
                </a:cxn>
                <a:cxn ang="0">
                  <a:pos x="28" y="0"/>
                </a:cxn>
                <a:cxn ang="0">
                  <a:pos x="32" y="3"/>
                </a:cxn>
                <a:cxn ang="0">
                  <a:pos x="34" y="7"/>
                </a:cxn>
                <a:cxn ang="0">
                  <a:pos x="30" y="20"/>
                </a:cxn>
                <a:cxn ang="0">
                  <a:pos x="21" y="25"/>
                </a:cxn>
                <a:cxn ang="0">
                  <a:pos x="16" y="27"/>
                </a:cxn>
                <a:cxn ang="0">
                  <a:pos x="13" y="25"/>
                </a:cxn>
                <a:cxn ang="0">
                  <a:pos x="10" y="32"/>
                </a:cxn>
                <a:cxn ang="0">
                  <a:pos x="10" y="35"/>
                </a:cxn>
                <a:cxn ang="0">
                  <a:pos x="10" y="35"/>
                </a:cxn>
                <a:cxn ang="0">
                  <a:pos x="11" y="37"/>
                </a:cxn>
                <a:cxn ang="0">
                  <a:pos x="14" y="37"/>
                </a:cxn>
                <a:cxn ang="0">
                  <a:pos x="0" y="38"/>
                </a:cxn>
                <a:cxn ang="0">
                  <a:pos x="3" y="37"/>
                </a:cxn>
                <a:cxn ang="0">
                  <a:pos x="6" y="34"/>
                </a:cxn>
                <a:cxn ang="0">
                  <a:pos x="13" y="7"/>
                </a:cxn>
                <a:cxn ang="0">
                  <a:pos x="14" y="4"/>
                </a:cxn>
                <a:cxn ang="0">
                  <a:pos x="13" y="3"/>
                </a:cxn>
                <a:cxn ang="0">
                  <a:pos x="11" y="3"/>
                </a:cxn>
                <a:cxn ang="0">
                  <a:pos x="10" y="3"/>
                </a:cxn>
                <a:cxn ang="0">
                  <a:pos x="18" y="0"/>
                </a:cxn>
                <a:cxn ang="0">
                  <a:pos x="14" y="24"/>
                </a:cxn>
                <a:cxn ang="0">
                  <a:pos x="18" y="25"/>
                </a:cxn>
                <a:cxn ang="0">
                  <a:pos x="23" y="23"/>
                </a:cxn>
                <a:cxn ang="0">
                  <a:pos x="25" y="20"/>
                </a:cxn>
                <a:cxn ang="0">
                  <a:pos x="27" y="16"/>
                </a:cxn>
                <a:cxn ang="0">
                  <a:pos x="28" y="10"/>
                </a:cxn>
                <a:cxn ang="0">
                  <a:pos x="28" y="6"/>
                </a:cxn>
                <a:cxn ang="0">
                  <a:pos x="27" y="3"/>
                </a:cxn>
                <a:cxn ang="0">
                  <a:pos x="23" y="4"/>
                </a:cxn>
                <a:cxn ang="0">
                  <a:pos x="17" y="10"/>
                </a:cxn>
                <a:cxn ang="0">
                  <a:pos x="13" y="23"/>
                </a:cxn>
              </a:cxnLst>
              <a:rect l="0" t="0" r="r" b="b"/>
              <a:pathLst>
                <a:path w="34" h="38">
                  <a:moveTo>
                    <a:pt x="18" y="0"/>
                  </a:moveTo>
                  <a:lnTo>
                    <a:pt x="17" y="7"/>
                  </a:lnTo>
                  <a:lnTo>
                    <a:pt x="20" y="4"/>
                  </a:lnTo>
                  <a:lnTo>
                    <a:pt x="23" y="2"/>
                  </a:lnTo>
                  <a:lnTo>
                    <a:pt x="25" y="0"/>
                  </a:lnTo>
                  <a:lnTo>
                    <a:pt x="28" y="0"/>
                  </a:lnTo>
                  <a:lnTo>
                    <a:pt x="30" y="2"/>
                  </a:lnTo>
                  <a:lnTo>
                    <a:pt x="32" y="3"/>
                  </a:lnTo>
                  <a:lnTo>
                    <a:pt x="34" y="4"/>
                  </a:lnTo>
                  <a:lnTo>
                    <a:pt x="34" y="7"/>
                  </a:lnTo>
                  <a:lnTo>
                    <a:pt x="32" y="14"/>
                  </a:lnTo>
                  <a:lnTo>
                    <a:pt x="30" y="20"/>
                  </a:lnTo>
                  <a:lnTo>
                    <a:pt x="25" y="24"/>
                  </a:lnTo>
                  <a:lnTo>
                    <a:pt x="21" y="25"/>
                  </a:lnTo>
                  <a:lnTo>
                    <a:pt x="17" y="27"/>
                  </a:lnTo>
                  <a:lnTo>
                    <a:pt x="16" y="27"/>
                  </a:lnTo>
                  <a:lnTo>
                    <a:pt x="14" y="25"/>
                  </a:lnTo>
                  <a:lnTo>
                    <a:pt x="13" y="25"/>
                  </a:lnTo>
                  <a:lnTo>
                    <a:pt x="13" y="25"/>
                  </a:lnTo>
                  <a:lnTo>
                    <a:pt x="10" y="32"/>
                  </a:lnTo>
                  <a:lnTo>
                    <a:pt x="10" y="34"/>
                  </a:lnTo>
                  <a:lnTo>
                    <a:pt x="10" y="35"/>
                  </a:lnTo>
                  <a:lnTo>
                    <a:pt x="10" y="35"/>
                  </a:lnTo>
                  <a:lnTo>
                    <a:pt x="10" y="35"/>
                  </a:lnTo>
                  <a:lnTo>
                    <a:pt x="10" y="37"/>
                  </a:lnTo>
                  <a:lnTo>
                    <a:pt x="11" y="37"/>
                  </a:lnTo>
                  <a:lnTo>
                    <a:pt x="11" y="37"/>
                  </a:lnTo>
                  <a:lnTo>
                    <a:pt x="14" y="37"/>
                  </a:lnTo>
                  <a:lnTo>
                    <a:pt x="13" y="38"/>
                  </a:lnTo>
                  <a:lnTo>
                    <a:pt x="0" y="38"/>
                  </a:lnTo>
                  <a:lnTo>
                    <a:pt x="0" y="37"/>
                  </a:lnTo>
                  <a:lnTo>
                    <a:pt x="3" y="37"/>
                  </a:lnTo>
                  <a:lnTo>
                    <a:pt x="4" y="35"/>
                  </a:lnTo>
                  <a:lnTo>
                    <a:pt x="6" y="34"/>
                  </a:lnTo>
                  <a:lnTo>
                    <a:pt x="6" y="31"/>
                  </a:lnTo>
                  <a:lnTo>
                    <a:pt x="13" y="7"/>
                  </a:lnTo>
                  <a:lnTo>
                    <a:pt x="13" y="6"/>
                  </a:lnTo>
                  <a:lnTo>
                    <a:pt x="14" y="4"/>
                  </a:lnTo>
                  <a:lnTo>
                    <a:pt x="14" y="3"/>
                  </a:lnTo>
                  <a:lnTo>
                    <a:pt x="13" y="3"/>
                  </a:lnTo>
                  <a:lnTo>
                    <a:pt x="13" y="3"/>
                  </a:lnTo>
                  <a:lnTo>
                    <a:pt x="11" y="3"/>
                  </a:lnTo>
                  <a:lnTo>
                    <a:pt x="11" y="3"/>
                  </a:lnTo>
                  <a:lnTo>
                    <a:pt x="10" y="3"/>
                  </a:lnTo>
                  <a:lnTo>
                    <a:pt x="10" y="2"/>
                  </a:lnTo>
                  <a:lnTo>
                    <a:pt x="18" y="0"/>
                  </a:lnTo>
                  <a:close/>
                  <a:moveTo>
                    <a:pt x="13" y="23"/>
                  </a:moveTo>
                  <a:lnTo>
                    <a:pt x="14" y="24"/>
                  </a:lnTo>
                  <a:lnTo>
                    <a:pt x="17" y="25"/>
                  </a:lnTo>
                  <a:lnTo>
                    <a:pt x="18" y="25"/>
                  </a:lnTo>
                  <a:lnTo>
                    <a:pt x="20" y="24"/>
                  </a:lnTo>
                  <a:lnTo>
                    <a:pt x="23" y="23"/>
                  </a:lnTo>
                  <a:lnTo>
                    <a:pt x="24" y="21"/>
                  </a:lnTo>
                  <a:lnTo>
                    <a:pt x="25" y="20"/>
                  </a:lnTo>
                  <a:lnTo>
                    <a:pt x="25" y="18"/>
                  </a:lnTo>
                  <a:lnTo>
                    <a:pt x="27" y="16"/>
                  </a:lnTo>
                  <a:lnTo>
                    <a:pt x="28" y="13"/>
                  </a:lnTo>
                  <a:lnTo>
                    <a:pt x="28" y="10"/>
                  </a:lnTo>
                  <a:lnTo>
                    <a:pt x="30" y="7"/>
                  </a:lnTo>
                  <a:lnTo>
                    <a:pt x="28" y="6"/>
                  </a:lnTo>
                  <a:lnTo>
                    <a:pt x="28" y="4"/>
                  </a:lnTo>
                  <a:lnTo>
                    <a:pt x="27" y="3"/>
                  </a:lnTo>
                  <a:lnTo>
                    <a:pt x="25" y="3"/>
                  </a:lnTo>
                  <a:lnTo>
                    <a:pt x="23" y="4"/>
                  </a:lnTo>
                  <a:lnTo>
                    <a:pt x="20" y="6"/>
                  </a:lnTo>
                  <a:lnTo>
                    <a:pt x="17" y="10"/>
                  </a:lnTo>
                  <a:lnTo>
                    <a:pt x="16" y="14"/>
                  </a:lnTo>
                  <a:lnTo>
                    <a:pt x="13" y="23"/>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52" name="Freeform 148"/>
            <p:cNvSpPr>
              <a:spLocks noEditPoints="1"/>
            </p:cNvSpPr>
            <p:nvPr/>
          </p:nvSpPr>
          <p:spPr bwMode="auto">
            <a:xfrm>
              <a:off x="2717" y="2440"/>
              <a:ext cx="23" cy="27"/>
            </a:xfrm>
            <a:custGeom>
              <a:avLst/>
              <a:gdLst/>
              <a:ahLst/>
              <a:cxnLst>
                <a:cxn ang="0">
                  <a:pos x="6" y="16"/>
                </a:cxn>
                <a:cxn ang="0">
                  <a:pos x="6" y="16"/>
                </a:cxn>
                <a:cxn ang="0">
                  <a:pos x="6" y="17"/>
                </a:cxn>
                <a:cxn ang="0">
                  <a:pos x="6" y="20"/>
                </a:cxn>
                <a:cxn ang="0">
                  <a:pos x="7" y="21"/>
                </a:cxn>
                <a:cxn ang="0">
                  <a:pos x="9" y="23"/>
                </a:cxn>
                <a:cxn ang="0">
                  <a:pos x="12" y="23"/>
                </a:cxn>
                <a:cxn ang="0">
                  <a:pos x="13" y="23"/>
                </a:cxn>
                <a:cxn ang="0">
                  <a:pos x="14" y="23"/>
                </a:cxn>
                <a:cxn ang="0">
                  <a:pos x="17" y="21"/>
                </a:cxn>
                <a:cxn ang="0">
                  <a:pos x="20" y="18"/>
                </a:cxn>
                <a:cxn ang="0">
                  <a:pos x="20" y="20"/>
                </a:cxn>
                <a:cxn ang="0">
                  <a:pos x="16" y="23"/>
                </a:cxn>
                <a:cxn ang="0">
                  <a:pos x="13" y="25"/>
                </a:cxn>
                <a:cxn ang="0">
                  <a:pos x="9" y="27"/>
                </a:cxn>
                <a:cxn ang="0">
                  <a:pos x="6" y="25"/>
                </a:cxn>
                <a:cxn ang="0">
                  <a:pos x="3" y="24"/>
                </a:cxn>
                <a:cxn ang="0">
                  <a:pos x="2" y="21"/>
                </a:cxn>
                <a:cxn ang="0">
                  <a:pos x="0" y="18"/>
                </a:cxn>
                <a:cxn ang="0">
                  <a:pos x="2" y="14"/>
                </a:cxn>
                <a:cxn ang="0">
                  <a:pos x="3" y="10"/>
                </a:cxn>
                <a:cxn ang="0">
                  <a:pos x="6" y="6"/>
                </a:cxn>
                <a:cxn ang="0">
                  <a:pos x="9" y="3"/>
                </a:cxn>
                <a:cxn ang="0">
                  <a:pos x="13" y="2"/>
                </a:cxn>
                <a:cxn ang="0">
                  <a:pos x="17" y="0"/>
                </a:cxn>
                <a:cxn ang="0">
                  <a:pos x="20" y="0"/>
                </a:cxn>
                <a:cxn ang="0">
                  <a:pos x="21" y="2"/>
                </a:cxn>
                <a:cxn ang="0">
                  <a:pos x="23" y="3"/>
                </a:cxn>
                <a:cxn ang="0">
                  <a:pos x="23" y="4"/>
                </a:cxn>
                <a:cxn ang="0">
                  <a:pos x="23" y="7"/>
                </a:cxn>
                <a:cxn ang="0">
                  <a:pos x="21" y="9"/>
                </a:cxn>
                <a:cxn ang="0">
                  <a:pos x="19" y="11"/>
                </a:cxn>
                <a:cxn ang="0">
                  <a:pos x="14" y="13"/>
                </a:cxn>
                <a:cxn ang="0">
                  <a:pos x="10" y="14"/>
                </a:cxn>
                <a:cxn ang="0">
                  <a:pos x="6" y="16"/>
                </a:cxn>
                <a:cxn ang="0">
                  <a:pos x="6" y="14"/>
                </a:cxn>
                <a:cxn ang="0">
                  <a:pos x="10" y="13"/>
                </a:cxn>
                <a:cxn ang="0">
                  <a:pos x="12" y="13"/>
                </a:cxn>
                <a:cxn ang="0">
                  <a:pos x="14" y="10"/>
                </a:cxn>
                <a:cxn ang="0">
                  <a:pos x="17" y="9"/>
                </a:cxn>
                <a:cxn ang="0">
                  <a:pos x="19" y="6"/>
                </a:cxn>
                <a:cxn ang="0">
                  <a:pos x="19" y="4"/>
                </a:cxn>
                <a:cxn ang="0">
                  <a:pos x="19" y="3"/>
                </a:cxn>
                <a:cxn ang="0">
                  <a:pos x="17" y="3"/>
                </a:cxn>
                <a:cxn ang="0">
                  <a:pos x="17" y="2"/>
                </a:cxn>
                <a:cxn ang="0">
                  <a:pos x="16" y="2"/>
                </a:cxn>
                <a:cxn ang="0">
                  <a:pos x="13" y="3"/>
                </a:cxn>
                <a:cxn ang="0">
                  <a:pos x="10" y="4"/>
                </a:cxn>
                <a:cxn ang="0">
                  <a:pos x="7" y="9"/>
                </a:cxn>
                <a:cxn ang="0">
                  <a:pos x="6" y="14"/>
                </a:cxn>
              </a:cxnLst>
              <a:rect l="0" t="0" r="r" b="b"/>
              <a:pathLst>
                <a:path w="23" h="27">
                  <a:moveTo>
                    <a:pt x="6" y="16"/>
                  </a:moveTo>
                  <a:lnTo>
                    <a:pt x="6" y="16"/>
                  </a:lnTo>
                  <a:lnTo>
                    <a:pt x="6" y="17"/>
                  </a:lnTo>
                  <a:lnTo>
                    <a:pt x="6" y="20"/>
                  </a:lnTo>
                  <a:lnTo>
                    <a:pt x="7" y="21"/>
                  </a:lnTo>
                  <a:lnTo>
                    <a:pt x="9" y="23"/>
                  </a:lnTo>
                  <a:lnTo>
                    <a:pt x="12" y="23"/>
                  </a:lnTo>
                  <a:lnTo>
                    <a:pt x="13" y="23"/>
                  </a:lnTo>
                  <a:lnTo>
                    <a:pt x="14" y="23"/>
                  </a:lnTo>
                  <a:lnTo>
                    <a:pt x="17" y="21"/>
                  </a:lnTo>
                  <a:lnTo>
                    <a:pt x="20" y="18"/>
                  </a:lnTo>
                  <a:lnTo>
                    <a:pt x="20" y="20"/>
                  </a:lnTo>
                  <a:lnTo>
                    <a:pt x="16" y="23"/>
                  </a:lnTo>
                  <a:lnTo>
                    <a:pt x="13" y="25"/>
                  </a:lnTo>
                  <a:lnTo>
                    <a:pt x="9" y="27"/>
                  </a:lnTo>
                  <a:lnTo>
                    <a:pt x="6" y="25"/>
                  </a:lnTo>
                  <a:lnTo>
                    <a:pt x="3" y="24"/>
                  </a:lnTo>
                  <a:lnTo>
                    <a:pt x="2" y="21"/>
                  </a:lnTo>
                  <a:lnTo>
                    <a:pt x="0" y="18"/>
                  </a:lnTo>
                  <a:lnTo>
                    <a:pt x="2" y="14"/>
                  </a:lnTo>
                  <a:lnTo>
                    <a:pt x="3" y="10"/>
                  </a:lnTo>
                  <a:lnTo>
                    <a:pt x="6" y="6"/>
                  </a:lnTo>
                  <a:lnTo>
                    <a:pt x="9" y="3"/>
                  </a:lnTo>
                  <a:lnTo>
                    <a:pt x="13" y="2"/>
                  </a:lnTo>
                  <a:lnTo>
                    <a:pt x="17" y="0"/>
                  </a:lnTo>
                  <a:lnTo>
                    <a:pt x="20" y="0"/>
                  </a:lnTo>
                  <a:lnTo>
                    <a:pt x="21" y="2"/>
                  </a:lnTo>
                  <a:lnTo>
                    <a:pt x="23" y="3"/>
                  </a:lnTo>
                  <a:lnTo>
                    <a:pt x="23" y="4"/>
                  </a:lnTo>
                  <a:lnTo>
                    <a:pt x="23" y="7"/>
                  </a:lnTo>
                  <a:lnTo>
                    <a:pt x="21" y="9"/>
                  </a:lnTo>
                  <a:lnTo>
                    <a:pt x="19" y="11"/>
                  </a:lnTo>
                  <a:lnTo>
                    <a:pt x="14" y="13"/>
                  </a:lnTo>
                  <a:lnTo>
                    <a:pt x="10" y="14"/>
                  </a:lnTo>
                  <a:lnTo>
                    <a:pt x="6" y="16"/>
                  </a:lnTo>
                  <a:close/>
                  <a:moveTo>
                    <a:pt x="6" y="14"/>
                  </a:moveTo>
                  <a:lnTo>
                    <a:pt x="10" y="13"/>
                  </a:lnTo>
                  <a:lnTo>
                    <a:pt x="12" y="13"/>
                  </a:lnTo>
                  <a:lnTo>
                    <a:pt x="14" y="10"/>
                  </a:lnTo>
                  <a:lnTo>
                    <a:pt x="17" y="9"/>
                  </a:lnTo>
                  <a:lnTo>
                    <a:pt x="19" y="6"/>
                  </a:lnTo>
                  <a:lnTo>
                    <a:pt x="19" y="4"/>
                  </a:lnTo>
                  <a:lnTo>
                    <a:pt x="19" y="3"/>
                  </a:lnTo>
                  <a:lnTo>
                    <a:pt x="17" y="3"/>
                  </a:lnTo>
                  <a:lnTo>
                    <a:pt x="17" y="2"/>
                  </a:lnTo>
                  <a:lnTo>
                    <a:pt x="16" y="2"/>
                  </a:lnTo>
                  <a:lnTo>
                    <a:pt x="13" y="3"/>
                  </a:lnTo>
                  <a:lnTo>
                    <a:pt x="10" y="4"/>
                  </a:lnTo>
                  <a:lnTo>
                    <a:pt x="7" y="9"/>
                  </a:lnTo>
                  <a:lnTo>
                    <a:pt x="6"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53" name="Freeform 149"/>
            <p:cNvSpPr>
              <a:spLocks/>
            </p:cNvSpPr>
            <p:nvPr/>
          </p:nvSpPr>
          <p:spPr bwMode="auto">
            <a:xfrm>
              <a:off x="2743" y="2440"/>
              <a:ext cx="21" cy="25"/>
            </a:xfrm>
            <a:custGeom>
              <a:avLst/>
              <a:gdLst/>
              <a:ahLst/>
              <a:cxnLst>
                <a:cxn ang="0">
                  <a:pos x="1" y="2"/>
                </a:cxn>
                <a:cxn ang="0">
                  <a:pos x="11" y="0"/>
                </a:cxn>
                <a:cxn ang="0">
                  <a:pos x="7" y="14"/>
                </a:cxn>
                <a:cxn ang="0">
                  <a:pos x="9" y="9"/>
                </a:cxn>
                <a:cxn ang="0">
                  <a:pos x="12" y="6"/>
                </a:cxn>
                <a:cxn ang="0">
                  <a:pos x="15" y="3"/>
                </a:cxn>
                <a:cxn ang="0">
                  <a:pos x="16" y="2"/>
                </a:cxn>
                <a:cxn ang="0">
                  <a:pos x="19" y="0"/>
                </a:cxn>
                <a:cxn ang="0">
                  <a:pos x="19" y="0"/>
                </a:cxn>
                <a:cxn ang="0">
                  <a:pos x="21" y="2"/>
                </a:cxn>
                <a:cxn ang="0">
                  <a:pos x="21" y="2"/>
                </a:cxn>
                <a:cxn ang="0">
                  <a:pos x="21" y="3"/>
                </a:cxn>
                <a:cxn ang="0">
                  <a:pos x="21" y="4"/>
                </a:cxn>
                <a:cxn ang="0">
                  <a:pos x="19" y="7"/>
                </a:cxn>
                <a:cxn ang="0">
                  <a:pos x="19" y="7"/>
                </a:cxn>
                <a:cxn ang="0">
                  <a:pos x="18" y="9"/>
                </a:cxn>
                <a:cxn ang="0">
                  <a:pos x="18" y="9"/>
                </a:cxn>
                <a:cxn ang="0">
                  <a:pos x="16" y="7"/>
                </a:cxn>
                <a:cxn ang="0">
                  <a:pos x="16" y="7"/>
                </a:cxn>
                <a:cxn ang="0">
                  <a:pos x="16" y="6"/>
                </a:cxn>
                <a:cxn ang="0">
                  <a:pos x="16" y="6"/>
                </a:cxn>
                <a:cxn ang="0">
                  <a:pos x="16" y="6"/>
                </a:cxn>
                <a:cxn ang="0">
                  <a:pos x="16" y="6"/>
                </a:cxn>
                <a:cxn ang="0">
                  <a:pos x="15" y="6"/>
                </a:cxn>
                <a:cxn ang="0">
                  <a:pos x="15" y="6"/>
                </a:cxn>
                <a:cxn ang="0">
                  <a:pos x="15" y="6"/>
                </a:cxn>
                <a:cxn ang="0">
                  <a:pos x="14" y="6"/>
                </a:cxn>
                <a:cxn ang="0">
                  <a:pos x="12" y="7"/>
                </a:cxn>
                <a:cxn ang="0">
                  <a:pos x="11" y="10"/>
                </a:cxn>
                <a:cxn ang="0">
                  <a:pos x="8" y="14"/>
                </a:cxn>
                <a:cxn ang="0">
                  <a:pos x="7" y="16"/>
                </a:cxn>
                <a:cxn ang="0">
                  <a:pos x="7" y="18"/>
                </a:cxn>
                <a:cxn ang="0">
                  <a:pos x="5" y="21"/>
                </a:cxn>
                <a:cxn ang="0">
                  <a:pos x="5" y="23"/>
                </a:cxn>
                <a:cxn ang="0">
                  <a:pos x="4" y="25"/>
                </a:cxn>
                <a:cxn ang="0">
                  <a:pos x="0" y="25"/>
                </a:cxn>
                <a:cxn ang="0">
                  <a:pos x="4" y="9"/>
                </a:cxn>
                <a:cxn ang="0">
                  <a:pos x="5" y="6"/>
                </a:cxn>
                <a:cxn ang="0">
                  <a:pos x="5" y="4"/>
                </a:cxn>
                <a:cxn ang="0">
                  <a:pos x="5" y="3"/>
                </a:cxn>
                <a:cxn ang="0">
                  <a:pos x="5" y="3"/>
                </a:cxn>
                <a:cxn ang="0">
                  <a:pos x="4" y="3"/>
                </a:cxn>
                <a:cxn ang="0">
                  <a:pos x="4" y="3"/>
                </a:cxn>
                <a:cxn ang="0">
                  <a:pos x="2" y="3"/>
                </a:cxn>
                <a:cxn ang="0">
                  <a:pos x="1" y="3"/>
                </a:cxn>
                <a:cxn ang="0">
                  <a:pos x="1" y="2"/>
                </a:cxn>
              </a:cxnLst>
              <a:rect l="0" t="0" r="r" b="b"/>
              <a:pathLst>
                <a:path w="21" h="25">
                  <a:moveTo>
                    <a:pt x="1" y="2"/>
                  </a:moveTo>
                  <a:lnTo>
                    <a:pt x="11" y="0"/>
                  </a:lnTo>
                  <a:lnTo>
                    <a:pt x="7" y="14"/>
                  </a:lnTo>
                  <a:lnTo>
                    <a:pt x="9" y="9"/>
                  </a:lnTo>
                  <a:lnTo>
                    <a:pt x="12" y="6"/>
                  </a:lnTo>
                  <a:lnTo>
                    <a:pt x="15" y="3"/>
                  </a:lnTo>
                  <a:lnTo>
                    <a:pt x="16" y="2"/>
                  </a:lnTo>
                  <a:lnTo>
                    <a:pt x="19" y="0"/>
                  </a:lnTo>
                  <a:lnTo>
                    <a:pt x="19" y="0"/>
                  </a:lnTo>
                  <a:lnTo>
                    <a:pt x="21" y="2"/>
                  </a:lnTo>
                  <a:lnTo>
                    <a:pt x="21" y="2"/>
                  </a:lnTo>
                  <a:lnTo>
                    <a:pt x="21" y="3"/>
                  </a:lnTo>
                  <a:lnTo>
                    <a:pt x="21" y="4"/>
                  </a:lnTo>
                  <a:lnTo>
                    <a:pt x="19" y="7"/>
                  </a:lnTo>
                  <a:lnTo>
                    <a:pt x="19" y="7"/>
                  </a:lnTo>
                  <a:lnTo>
                    <a:pt x="18" y="9"/>
                  </a:lnTo>
                  <a:lnTo>
                    <a:pt x="18" y="9"/>
                  </a:lnTo>
                  <a:lnTo>
                    <a:pt x="16" y="7"/>
                  </a:lnTo>
                  <a:lnTo>
                    <a:pt x="16" y="7"/>
                  </a:lnTo>
                  <a:lnTo>
                    <a:pt x="16" y="6"/>
                  </a:lnTo>
                  <a:lnTo>
                    <a:pt x="16" y="6"/>
                  </a:lnTo>
                  <a:lnTo>
                    <a:pt x="16" y="6"/>
                  </a:lnTo>
                  <a:lnTo>
                    <a:pt x="16" y="6"/>
                  </a:lnTo>
                  <a:lnTo>
                    <a:pt x="15" y="6"/>
                  </a:lnTo>
                  <a:lnTo>
                    <a:pt x="15" y="6"/>
                  </a:lnTo>
                  <a:lnTo>
                    <a:pt x="15" y="6"/>
                  </a:lnTo>
                  <a:lnTo>
                    <a:pt x="14" y="6"/>
                  </a:lnTo>
                  <a:lnTo>
                    <a:pt x="12" y="7"/>
                  </a:lnTo>
                  <a:lnTo>
                    <a:pt x="11" y="10"/>
                  </a:lnTo>
                  <a:lnTo>
                    <a:pt x="8" y="14"/>
                  </a:lnTo>
                  <a:lnTo>
                    <a:pt x="7" y="16"/>
                  </a:lnTo>
                  <a:lnTo>
                    <a:pt x="7" y="18"/>
                  </a:lnTo>
                  <a:lnTo>
                    <a:pt x="5" y="21"/>
                  </a:lnTo>
                  <a:lnTo>
                    <a:pt x="5" y="23"/>
                  </a:lnTo>
                  <a:lnTo>
                    <a:pt x="4" y="25"/>
                  </a:lnTo>
                  <a:lnTo>
                    <a:pt x="0" y="25"/>
                  </a:lnTo>
                  <a:lnTo>
                    <a:pt x="4" y="9"/>
                  </a:lnTo>
                  <a:lnTo>
                    <a:pt x="5" y="6"/>
                  </a:lnTo>
                  <a:lnTo>
                    <a:pt x="5" y="4"/>
                  </a:lnTo>
                  <a:lnTo>
                    <a:pt x="5" y="3"/>
                  </a:lnTo>
                  <a:lnTo>
                    <a:pt x="5" y="3"/>
                  </a:lnTo>
                  <a:lnTo>
                    <a:pt x="4" y="3"/>
                  </a:lnTo>
                  <a:lnTo>
                    <a:pt x="4" y="3"/>
                  </a:lnTo>
                  <a:lnTo>
                    <a:pt x="2" y="3"/>
                  </a:lnTo>
                  <a:lnTo>
                    <a:pt x="1" y="3"/>
                  </a:lnTo>
                  <a:lnTo>
                    <a:pt x="1"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54" name="Freeform 150"/>
            <p:cNvSpPr>
              <a:spLocks/>
            </p:cNvSpPr>
            <p:nvPr/>
          </p:nvSpPr>
          <p:spPr bwMode="auto">
            <a:xfrm>
              <a:off x="2764" y="2451"/>
              <a:ext cx="15" cy="5"/>
            </a:xfrm>
            <a:custGeom>
              <a:avLst/>
              <a:gdLst/>
              <a:ahLst/>
              <a:cxnLst>
                <a:cxn ang="0">
                  <a:pos x="15" y="0"/>
                </a:cxn>
                <a:cxn ang="0">
                  <a:pos x="14" y="5"/>
                </a:cxn>
                <a:cxn ang="0">
                  <a:pos x="0" y="5"/>
                </a:cxn>
                <a:cxn ang="0">
                  <a:pos x="1" y="0"/>
                </a:cxn>
                <a:cxn ang="0">
                  <a:pos x="15" y="0"/>
                </a:cxn>
              </a:cxnLst>
              <a:rect l="0" t="0" r="r" b="b"/>
              <a:pathLst>
                <a:path w="15" h="5">
                  <a:moveTo>
                    <a:pt x="15" y="0"/>
                  </a:moveTo>
                  <a:lnTo>
                    <a:pt x="14" y="5"/>
                  </a:lnTo>
                  <a:lnTo>
                    <a:pt x="0" y="5"/>
                  </a:lnTo>
                  <a:lnTo>
                    <a:pt x="1" y="0"/>
                  </a:lnTo>
                  <a:lnTo>
                    <a:pt x="15"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55" name="Freeform 151"/>
            <p:cNvSpPr>
              <a:spLocks/>
            </p:cNvSpPr>
            <p:nvPr/>
          </p:nvSpPr>
          <p:spPr bwMode="auto">
            <a:xfrm>
              <a:off x="2779" y="2428"/>
              <a:ext cx="43" cy="39"/>
            </a:xfrm>
            <a:custGeom>
              <a:avLst/>
              <a:gdLst/>
              <a:ahLst/>
              <a:cxnLst>
                <a:cxn ang="0">
                  <a:pos x="17" y="0"/>
                </a:cxn>
                <a:cxn ang="0">
                  <a:pos x="29" y="29"/>
                </a:cxn>
                <a:cxn ang="0">
                  <a:pos x="35" y="8"/>
                </a:cxn>
                <a:cxn ang="0">
                  <a:pos x="36" y="5"/>
                </a:cxn>
                <a:cxn ang="0">
                  <a:pos x="36" y="4"/>
                </a:cxn>
                <a:cxn ang="0">
                  <a:pos x="36" y="2"/>
                </a:cxn>
                <a:cxn ang="0">
                  <a:pos x="35" y="2"/>
                </a:cxn>
                <a:cxn ang="0">
                  <a:pos x="35" y="1"/>
                </a:cxn>
                <a:cxn ang="0">
                  <a:pos x="32" y="1"/>
                </a:cxn>
                <a:cxn ang="0">
                  <a:pos x="32" y="1"/>
                </a:cxn>
                <a:cxn ang="0">
                  <a:pos x="32" y="1"/>
                </a:cxn>
                <a:cxn ang="0">
                  <a:pos x="32" y="0"/>
                </a:cxn>
                <a:cxn ang="0">
                  <a:pos x="43" y="0"/>
                </a:cxn>
                <a:cxn ang="0">
                  <a:pos x="43" y="1"/>
                </a:cxn>
                <a:cxn ang="0">
                  <a:pos x="42" y="1"/>
                </a:cxn>
                <a:cxn ang="0">
                  <a:pos x="41" y="2"/>
                </a:cxn>
                <a:cxn ang="0">
                  <a:pos x="39" y="2"/>
                </a:cxn>
                <a:cxn ang="0">
                  <a:pos x="39" y="4"/>
                </a:cxn>
                <a:cxn ang="0">
                  <a:pos x="38" y="5"/>
                </a:cxn>
                <a:cxn ang="0">
                  <a:pos x="38" y="8"/>
                </a:cxn>
                <a:cxn ang="0">
                  <a:pos x="28" y="39"/>
                </a:cxn>
                <a:cxn ang="0">
                  <a:pos x="28" y="39"/>
                </a:cxn>
                <a:cxn ang="0">
                  <a:pos x="15" y="7"/>
                </a:cxn>
                <a:cxn ang="0">
                  <a:pos x="8" y="30"/>
                </a:cxn>
                <a:cxn ang="0">
                  <a:pos x="8" y="33"/>
                </a:cxn>
                <a:cxn ang="0">
                  <a:pos x="8" y="35"/>
                </a:cxn>
                <a:cxn ang="0">
                  <a:pos x="8" y="35"/>
                </a:cxn>
                <a:cxn ang="0">
                  <a:pos x="8" y="36"/>
                </a:cxn>
                <a:cxn ang="0">
                  <a:pos x="10" y="36"/>
                </a:cxn>
                <a:cxn ang="0">
                  <a:pos x="11" y="36"/>
                </a:cxn>
                <a:cxn ang="0">
                  <a:pos x="11" y="37"/>
                </a:cxn>
                <a:cxn ang="0">
                  <a:pos x="0" y="37"/>
                </a:cxn>
                <a:cxn ang="0">
                  <a:pos x="0" y="36"/>
                </a:cxn>
                <a:cxn ang="0">
                  <a:pos x="3" y="36"/>
                </a:cxn>
                <a:cxn ang="0">
                  <a:pos x="3" y="36"/>
                </a:cxn>
                <a:cxn ang="0">
                  <a:pos x="4" y="36"/>
                </a:cxn>
                <a:cxn ang="0">
                  <a:pos x="6" y="35"/>
                </a:cxn>
                <a:cxn ang="0">
                  <a:pos x="6" y="33"/>
                </a:cxn>
                <a:cxn ang="0">
                  <a:pos x="7" y="30"/>
                </a:cxn>
                <a:cxn ang="0">
                  <a:pos x="14" y="4"/>
                </a:cxn>
                <a:cxn ang="0">
                  <a:pos x="13" y="2"/>
                </a:cxn>
                <a:cxn ang="0">
                  <a:pos x="11" y="2"/>
                </a:cxn>
                <a:cxn ang="0">
                  <a:pos x="10" y="1"/>
                </a:cxn>
                <a:cxn ang="0">
                  <a:pos x="8" y="1"/>
                </a:cxn>
                <a:cxn ang="0">
                  <a:pos x="8" y="0"/>
                </a:cxn>
                <a:cxn ang="0">
                  <a:pos x="17" y="0"/>
                </a:cxn>
              </a:cxnLst>
              <a:rect l="0" t="0" r="r" b="b"/>
              <a:pathLst>
                <a:path w="43" h="39">
                  <a:moveTo>
                    <a:pt x="17" y="0"/>
                  </a:moveTo>
                  <a:lnTo>
                    <a:pt x="29" y="29"/>
                  </a:lnTo>
                  <a:lnTo>
                    <a:pt x="35" y="8"/>
                  </a:lnTo>
                  <a:lnTo>
                    <a:pt x="36" y="5"/>
                  </a:lnTo>
                  <a:lnTo>
                    <a:pt x="36" y="4"/>
                  </a:lnTo>
                  <a:lnTo>
                    <a:pt x="36" y="2"/>
                  </a:lnTo>
                  <a:lnTo>
                    <a:pt x="35" y="2"/>
                  </a:lnTo>
                  <a:lnTo>
                    <a:pt x="35" y="1"/>
                  </a:lnTo>
                  <a:lnTo>
                    <a:pt x="32" y="1"/>
                  </a:lnTo>
                  <a:lnTo>
                    <a:pt x="32" y="1"/>
                  </a:lnTo>
                  <a:lnTo>
                    <a:pt x="32" y="1"/>
                  </a:lnTo>
                  <a:lnTo>
                    <a:pt x="32" y="0"/>
                  </a:lnTo>
                  <a:lnTo>
                    <a:pt x="43" y="0"/>
                  </a:lnTo>
                  <a:lnTo>
                    <a:pt x="43" y="1"/>
                  </a:lnTo>
                  <a:lnTo>
                    <a:pt x="42" y="1"/>
                  </a:lnTo>
                  <a:lnTo>
                    <a:pt x="41" y="2"/>
                  </a:lnTo>
                  <a:lnTo>
                    <a:pt x="39" y="2"/>
                  </a:lnTo>
                  <a:lnTo>
                    <a:pt x="39" y="4"/>
                  </a:lnTo>
                  <a:lnTo>
                    <a:pt x="38" y="5"/>
                  </a:lnTo>
                  <a:lnTo>
                    <a:pt x="38" y="8"/>
                  </a:lnTo>
                  <a:lnTo>
                    <a:pt x="28" y="39"/>
                  </a:lnTo>
                  <a:lnTo>
                    <a:pt x="28" y="39"/>
                  </a:lnTo>
                  <a:lnTo>
                    <a:pt x="15" y="7"/>
                  </a:lnTo>
                  <a:lnTo>
                    <a:pt x="8" y="30"/>
                  </a:lnTo>
                  <a:lnTo>
                    <a:pt x="8" y="33"/>
                  </a:lnTo>
                  <a:lnTo>
                    <a:pt x="8" y="35"/>
                  </a:lnTo>
                  <a:lnTo>
                    <a:pt x="8" y="35"/>
                  </a:lnTo>
                  <a:lnTo>
                    <a:pt x="8" y="36"/>
                  </a:lnTo>
                  <a:lnTo>
                    <a:pt x="10" y="36"/>
                  </a:lnTo>
                  <a:lnTo>
                    <a:pt x="11" y="36"/>
                  </a:lnTo>
                  <a:lnTo>
                    <a:pt x="11" y="37"/>
                  </a:lnTo>
                  <a:lnTo>
                    <a:pt x="0" y="37"/>
                  </a:lnTo>
                  <a:lnTo>
                    <a:pt x="0" y="36"/>
                  </a:lnTo>
                  <a:lnTo>
                    <a:pt x="3" y="36"/>
                  </a:lnTo>
                  <a:lnTo>
                    <a:pt x="3" y="36"/>
                  </a:lnTo>
                  <a:lnTo>
                    <a:pt x="4" y="36"/>
                  </a:lnTo>
                  <a:lnTo>
                    <a:pt x="6" y="35"/>
                  </a:lnTo>
                  <a:lnTo>
                    <a:pt x="6" y="33"/>
                  </a:lnTo>
                  <a:lnTo>
                    <a:pt x="7" y="30"/>
                  </a:lnTo>
                  <a:lnTo>
                    <a:pt x="14" y="4"/>
                  </a:lnTo>
                  <a:lnTo>
                    <a:pt x="13" y="2"/>
                  </a:lnTo>
                  <a:lnTo>
                    <a:pt x="11" y="2"/>
                  </a:lnTo>
                  <a:lnTo>
                    <a:pt x="10" y="1"/>
                  </a:lnTo>
                  <a:lnTo>
                    <a:pt x="8" y="1"/>
                  </a:lnTo>
                  <a:lnTo>
                    <a:pt x="8"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56" name="Freeform 152"/>
            <p:cNvSpPr>
              <a:spLocks noEditPoints="1"/>
            </p:cNvSpPr>
            <p:nvPr/>
          </p:nvSpPr>
          <p:spPr bwMode="auto">
            <a:xfrm>
              <a:off x="2820" y="2440"/>
              <a:ext cx="24" cy="27"/>
            </a:xfrm>
            <a:custGeom>
              <a:avLst/>
              <a:gdLst/>
              <a:ahLst/>
              <a:cxnLst>
                <a:cxn ang="0">
                  <a:pos x="24" y="9"/>
                </a:cxn>
                <a:cxn ang="0">
                  <a:pos x="24" y="13"/>
                </a:cxn>
                <a:cxn ang="0">
                  <a:pos x="22" y="17"/>
                </a:cxn>
                <a:cxn ang="0">
                  <a:pos x="19" y="21"/>
                </a:cxn>
                <a:cxn ang="0">
                  <a:pos x="15" y="24"/>
                </a:cxn>
                <a:cxn ang="0">
                  <a:pos x="12" y="25"/>
                </a:cxn>
                <a:cxn ang="0">
                  <a:pos x="8" y="27"/>
                </a:cxn>
                <a:cxn ang="0">
                  <a:pos x="4" y="25"/>
                </a:cxn>
                <a:cxn ang="0">
                  <a:pos x="1" y="24"/>
                </a:cxn>
                <a:cxn ang="0">
                  <a:pos x="0" y="21"/>
                </a:cxn>
                <a:cxn ang="0">
                  <a:pos x="0" y="17"/>
                </a:cxn>
                <a:cxn ang="0">
                  <a:pos x="0" y="13"/>
                </a:cxn>
                <a:cxn ang="0">
                  <a:pos x="1" y="10"/>
                </a:cxn>
                <a:cxn ang="0">
                  <a:pos x="4" y="6"/>
                </a:cxn>
                <a:cxn ang="0">
                  <a:pos x="8" y="3"/>
                </a:cxn>
                <a:cxn ang="0">
                  <a:pos x="12" y="2"/>
                </a:cxn>
                <a:cxn ang="0">
                  <a:pos x="15" y="0"/>
                </a:cxn>
                <a:cxn ang="0">
                  <a:pos x="19" y="2"/>
                </a:cxn>
                <a:cxn ang="0">
                  <a:pos x="22" y="3"/>
                </a:cxn>
                <a:cxn ang="0">
                  <a:pos x="24" y="6"/>
                </a:cxn>
                <a:cxn ang="0">
                  <a:pos x="24" y="9"/>
                </a:cxn>
                <a:cxn ang="0">
                  <a:pos x="19" y="7"/>
                </a:cxn>
                <a:cxn ang="0">
                  <a:pos x="19" y="4"/>
                </a:cxn>
                <a:cxn ang="0">
                  <a:pos x="18" y="3"/>
                </a:cxn>
                <a:cxn ang="0">
                  <a:pos x="17" y="2"/>
                </a:cxn>
                <a:cxn ang="0">
                  <a:pos x="15" y="2"/>
                </a:cxn>
                <a:cxn ang="0">
                  <a:pos x="12" y="3"/>
                </a:cxn>
                <a:cxn ang="0">
                  <a:pos x="10" y="4"/>
                </a:cxn>
                <a:cxn ang="0">
                  <a:pos x="8" y="7"/>
                </a:cxn>
                <a:cxn ang="0">
                  <a:pos x="5" y="14"/>
                </a:cxn>
                <a:cxn ang="0">
                  <a:pos x="4" y="20"/>
                </a:cxn>
                <a:cxn ang="0">
                  <a:pos x="5" y="21"/>
                </a:cxn>
                <a:cxn ang="0">
                  <a:pos x="5" y="24"/>
                </a:cxn>
                <a:cxn ang="0">
                  <a:pos x="7" y="24"/>
                </a:cxn>
                <a:cxn ang="0">
                  <a:pos x="8" y="25"/>
                </a:cxn>
                <a:cxn ang="0">
                  <a:pos x="11" y="24"/>
                </a:cxn>
                <a:cxn ang="0">
                  <a:pos x="14" y="23"/>
                </a:cxn>
                <a:cxn ang="0">
                  <a:pos x="15" y="20"/>
                </a:cxn>
                <a:cxn ang="0">
                  <a:pos x="18" y="13"/>
                </a:cxn>
                <a:cxn ang="0">
                  <a:pos x="19" y="7"/>
                </a:cxn>
              </a:cxnLst>
              <a:rect l="0" t="0" r="r" b="b"/>
              <a:pathLst>
                <a:path w="24" h="27">
                  <a:moveTo>
                    <a:pt x="24" y="9"/>
                  </a:moveTo>
                  <a:lnTo>
                    <a:pt x="24" y="13"/>
                  </a:lnTo>
                  <a:lnTo>
                    <a:pt x="22" y="17"/>
                  </a:lnTo>
                  <a:lnTo>
                    <a:pt x="19" y="21"/>
                  </a:lnTo>
                  <a:lnTo>
                    <a:pt x="15" y="24"/>
                  </a:lnTo>
                  <a:lnTo>
                    <a:pt x="12" y="25"/>
                  </a:lnTo>
                  <a:lnTo>
                    <a:pt x="8" y="27"/>
                  </a:lnTo>
                  <a:lnTo>
                    <a:pt x="4" y="25"/>
                  </a:lnTo>
                  <a:lnTo>
                    <a:pt x="1" y="24"/>
                  </a:lnTo>
                  <a:lnTo>
                    <a:pt x="0" y="21"/>
                  </a:lnTo>
                  <a:lnTo>
                    <a:pt x="0" y="17"/>
                  </a:lnTo>
                  <a:lnTo>
                    <a:pt x="0" y="13"/>
                  </a:lnTo>
                  <a:lnTo>
                    <a:pt x="1" y="10"/>
                  </a:lnTo>
                  <a:lnTo>
                    <a:pt x="4" y="6"/>
                  </a:lnTo>
                  <a:lnTo>
                    <a:pt x="8" y="3"/>
                  </a:lnTo>
                  <a:lnTo>
                    <a:pt x="12" y="2"/>
                  </a:lnTo>
                  <a:lnTo>
                    <a:pt x="15" y="0"/>
                  </a:lnTo>
                  <a:lnTo>
                    <a:pt x="19" y="2"/>
                  </a:lnTo>
                  <a:lnTo>
                    <a:pt x="22" y="3"/>
                  </a:lnTo>
                  <a:lnTo>
                    <a:pt x="24" y="6"/>
                  </a:lnTo>
                  <a:lnTo>
                    <a:pt x="24" y="9"/>
                  </a:lnTo>
                  <a:close/>
                  <a:moveTo>
                    <a:pt x="19" y="7"/>
                  </a:moveTo>
                  <a:lnTo>
                    <a:pt x="19" y="4"/>
                  </a:lnTo>
                  <a:lnTo>
                    <a:pt x="18" y="3"/>
                  </a:lnTo>
                  <a:lnTo>
                    <a:pt x="17" y="2"/>
                  </a:lnTo>
                  <a:lnTo>
                    <a:pt x="15" y="2"/>
                  </a:lnTo>
                  <a:lnTo>
                    <a:pt x="12" y="3"/>
                  </a:lnTo>
                  <a:lnTo>
                    <a:pt x="10" y="4"/>
                  </a:lnTo>
                  <a:lnTo>
                    <a:pt x="8" y="7"/>
                  </a:lnTo>
                  <a:lnTo>
                    <a:pt x="5" y="14"/>
                  </a:lnTo>
                  <a:lnTo>
                    <a:pt x="4" y="20"/>
                  </a:lnTo>
                  <a:lnTo>
                    <a:pt x="5" y="21"/>
                  </a:lnTo>
                  <a:lnTo>
                    <a:pt x="5" y="24"/>
                  </a:lnTo>
                  <a:lnTo>
                    <a:pt x="7" y="24"/>
                  </a:lnTo>
                  <a:lnTo>
                    <a:pt x="8" y="25"/>
                  </a:lnTo>
                  <a:lnTo>
                    <a:pt x="11" y="24"/>
                  </a:lnTo>
                  <a:lnTo>
                    <a:pt x="14" y="23"/>
                  </a:lnTo>
                  <a:lnTo>
                    <a:pt x="15" y="20"/>
                  </a:lnTo>
                  <a:lnTo>
                    <a:pt x="18" y="13"/>
                  </a:lnTo>
                  <a:lnTo>
                    <a:pt x="19" y="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57" name="Freeform 153"/>
            <p:cNvSpPr>
              <a:spLocks/>
            </p:cNvSpPr>
            <p:nvPr/>
          </p:nvSpPr>
          <p:spPr bwMode="auto">
            <a:xfrm>
              <a:off x="2848" y="2440"/>
              <a:ext cx="26" cy="27"/>
            </a:xfrm>
            <a:custGeom>
              <a:avLst/>
              <a:gdLst/>
              <a:ahLst/>
              <a:cxnLst>
                <a:cxn ang="0">
                  <a:pos x="21" y="18"/>
                </a:cxn>
                <a:cxn ang="0">
                  <a:pos x="19" y="23"/>
                </a:cxn>
                <a:cxn ang="0">
                  <a:pos x="19" y="24"/>
                </a:cxn>
                <a:cxn ang="0">
                  <a:pos x="21" y="24"/>
                </a:cxn>
                <a:cxn ang="0">
                  <a:pos x="21" y="23"/>
                </a:cxn>
                <a:cxn ang="0">
                  <a:pos x="24" y="20"/>
                </a:cxn>
                <a:cxn ang="0">
                  <a:pos x="22" y="24"/>
                </a:cxn>
                <a:cxn ang="0">
                  <a:pos x="19" y="25"/>
                </a:cxn>
                <a:cxn ang="0">
                  <a:pos x="17" y="25"/>
                </a:cxn>
                <a:cxn ang="0">
                  <a:pos x="15" y="25"/>
                </a:cxn>
                <a:cxn ang="0">
                  <a:pos x="15" y="23"/>
                </a:cxn>
                <a:cxn ang="0">
                  <a:pos x="17" y="20"/>
                </a:cxn>
                <a:cxn ang="0">
                  <a:pos x="18" y="13"/>
                </a:cxn>
                <a:cxn ang="0">
                  <a:pos x="12" y="21"/>
                </a:cxn>
                <a:cxn ang="0">
                  <a:pos x="7" y="25"/>
                </a:cxn>
                <a:cxn ang="0">
                  <a:pos x="4" y="25"/>
                </a:cxn>
                <a:cxn ang="0">
                  <a:pos x="1" y="24"/>
                </a:cxn>
                <a:cxn ang="0">
                  <a:pos x="1" y="21"/>
                </a:cxn>
                <a:cxn ang="0">
                  <a:pos x="5" y="9"/>
                </a:cxn>
                <a:cxn ang="0">
                  <a:pos x="7" y="4"/>
                </a:cxn>
                <a:cxn ang="0">
                  <a:pos x="7" y="4"/>
                </a:cxn>
                <a:cxn ang="0">
                  <a:pos x="5" y="3"/>
                </a:cxn>
                <a:cxn ang="0">
                  <a:pos x="4" y="4"/>
                </a:cxn>
                <a:cxn ang="0">
                  <a:pos x="1" y="7"/>
                </a:cxn>
                <a:cxn ang="0">
                  <a:pos x="3" y="3"/>
                </a:cxn>
                <a:cxn ang="0">
                  <a:pos x="7" y="0"/>
                </a:cxn>
                <a:cxn ang="0">
                  <a:pos x="10" y="0"/>
                </a:cxn>
                <a:cxn ang="0">
                  <a:pos x="11" y="3"/>
                </a:cxn>
                <a:cxn ang="0">
                  <a:pos x="11" y="6"/>
                </a:cxn>
                <a:cxn ang="0">
                  <a:pos x="7" y="17"/>
                </a:cxn>
                <a:cxn ang="0">
                  <a:pos x="5" y="23"/>
                </a:cxn>
                <a:cxn ang="0">
                  <a:pos x="7" y="23"/>
                </a:cxn>
                <a:cxn ang="0">
                  <a:pos x="7" y="23"/>
                </a:cxn>
                <a:cxn ang="0">
                  <a:pos x="10" y="23"/>
                </a:cxn>
                <a:cxn ang="0">
                  <a:pos x="14" y="18"/>
                </a:cxn>
                <a:cxn ang="0">
                  <a:pos x="18" y="13"/>
                </a:cxn>
                <a:cxn ang="0">
                  <a:pos x="21" y="4"/>
                </a:cxn>
                <a:cxn ang="0">
                  <a:pos x="26" y="2"/>
                </a:cxn>
              </a:cxnLst>
              <a:rect l="0" t="0" r="r" b="b"/>
              <a:pathLst>
                <a:path w="26" h="27">
                  <a:moveTo>
                    <a:pt x="26" y="2"/>
                  </a:moveTo>
                  <a:lnTo>
                    <a:pt x="21" y="18"/>
                  </a:lnTo>
                  <a:lnTo>
                    <a:pt x="19" y="21"/>
                  </a:lnTo>
                  <a:lnTo>
                    <a:pt x="19" y="23"/>
                  </a:lnTo>
                  <a:lnTo>
                    <a:pt x="19" y="23"/>
                  </a:lnTo>
                  <a:lnTo>
                    <a:pt x="19" y="24"/>
                  </a:lnTo>
                  <a:lnTo>
                    <a:pt x="21" y="24"/>
                  </a:lnTo>
                  <a:lnTo>
                    <a:pt x="21" y="24"/>
                  </a:lnTo>
                  <a:lnTo>
                    <a:pt x="21" y="24"/>
                  </a:lnTo>
                  <a:lnTo>
                    <a:pt x="21" y="23"/>
                  </a:lnTo>
                  <a:lnTo>
                    <a:pt x="22" y="23"/>
                  </a:lnTo>
                  <a:lnTo>
                    <a:pt x="24" y="20"/>
                  </a:lnTo>
                  <a:lnTo>
                    <a:pt x="25" y="20"/>
                  </a:lnTo>
                  <a:lnTo>
                    <a:pt x="22" y="24"/>
                  </a:lnTo>
                  <a:lnTo>
                    <a:pt x="21" y="25"/>
                  </a:lnTo>
                  <a:lnTo>
                    <a:pt x="19" y="25"/>
                  </a:lnTo>
                  <a:lnTo>
                    <a:pt x="18" y="27"/>
                  </a:lnTo>
                  <a:lnTo>
                    <a:pt x="17" y="25"/>
                  </a:lnTo>
                  <a:lnTo>
                    <a:pt x="17" y="25"/>
                  </a:lnTo>
                  <a:lnTo>
                    <a:pt x="15" y="25"/>
                  </a:lnTo>
                  <a:lnTo>
                    <a:pt x="15" y="24"/>
                  </a:lnTo>
                  <a:lnTo>
                    <a:pt x="15" y="23"/>
                  </a:lnTo>
                  <a:lnTo>
                    <a:pt x="15" y="21"/>
                  </a:lnTo>
                  <a:lnTo>
                    <a:pt x="17" y="20"/>
                  </a:lnTo>
                  <a:lnTo>
                    <a:pt x="17" y="17"/>
                  </a:lnTo>
                  <a:lnTo>
                    <a:pt x="18" y="13"/>
                  </a:lnTo>
                  <a:lnTo>
                    <a:pt x="15" y="17"/>
                  </a:lnTo>
                  <a:lnTo>
                    <a:pt x="12" y="21"/>
                  </a:lnTo>
                  <a:lnTo>
                    <a:pt x="11" y="24"/>
                  </a:lnTo>
                  <a:lnTo>
                    <a:pt x="7" y="25"/>
                  </a:lnTo>
                  <a:lnTo>
                    <a:pt x="4" y="27"/>
                  </a:lnTo>
                  <a:lnTo>
                    <a:pt x="4" y="25"/>
                  </a:lnTo>
                  <a:lnTo>
                    <a:pt x="3" y="25"/>
                  </a:lnTo>
                  <a:lnTo>
                    <a:pt x="1" y="24"/>
                  </a:lnTo>
                  <a:lnTo>
                    <a:pt x="1" y="23"/>
                  </a:lnTo>
                  <a:lnTo>
                    <a:pt x="1" y="21"/>
                  </a:lnTo>
                  <a:lnTo>
                    <a:pt x="3" y="17"/>
                  </a:lnTo>
                  <a:lnTo>
                    <a:pt x="5" y="9"/>
                  </a:lnTo>
                  <a:lnTo>
                    <a:pt x="7" y="6"/>
                  </a:lnTo>
                  <a:lnTo>
                    <a:pt x="7" y="4"/>
                  </a:lnTo>
                  <a:lnTo>
                    <a:pt x="7" y="4"/>
                  </a:lnTo>
                  <a:lnTo>
                    <a:pt x="7" y="4"/>
                  </a:lnTo>
                  <a:lnTo>
                    <a:pt x="5" y="3"/>
                  </a:lnTo>
                  <a:lnTo>
                    <a:pt x="5" y="3"/>
                  </a:lnTo>
                  <a:lnTo>
                    <a:pt x="5" y="3"/>
                  </a:lnTo>
                  <a:lnTo>
                    <a:pt x="4" y="4"/>
                  </a:lnTo>
                  <a:lnTo>
                    <a:pt x="3" y="4"/>
                  </a:lnTo>
                  <a:lnTo>
                    <a:pt x="1" y="7"/>
                  </a:lnTo>
                  <a:lnTo>
                    <a:pt x="0" y="6"/>
                  </a:lnTo>
                  <a:lnTo>
                    <a:pt x="3" y="3"/>
                  </a:lnTo>
                  <a:lnTo>
                    <a:pt x="5" y="2"/>
                  </a:lnTo>
                  <a:lnTo>
                    <a:pt x="7" y="0"/>
                  </a:lnTo>
                  <a:lnTo>
                    <a:pt x="8" y="0"/>
                  </a:lnTo>
                  <a:lnTo>
                    <a:pt x="10" y="0"/>
                  </a:lnTo>
                  <a:lnTo>
                    <a:pt x="11" y="2"/>
                  </a:lnTo>
                  <a:lnTo>
                    <a:pt x="11" y="3"/>
                  </a:lnTo>
                  <a:lnTo>
                    <a:pt x="11" y="3"/>
                  </a:lnTo>
                  <a:lnTo>
                    <a:pt x="11" y="6"/>
                  </a:lnTo>
                  <a:lnTo>
                    <a:pt x="10" y="9"/>
                  </a:lnTo>
                  <a:lnTo>
                    <a:pt x="7" y="17"/>
                  </a:lnTo>
                  <a:lnTo>
                    <a:pt x="7" y="20"/>
                  </a:lnTo>
                  <a:lnTo>
                    <a:pt x="5" y="23"/>
                  </a:lnTo>
                  <a:lnTo>
                    <a:pt x="5" y="23"/>
                  </a:lnTo>
                  <a:lnTo>
                    <a:pt x="7" y="23"/>
                  </a:lnTo>
                  <a:lnTo>
                    <a:pt x="7" y="23"/>
                  </a:lnTo>
                  <a:lnTo>
                    <a:pt x="7" y="23"/>
                  </a:lnTo>
                  <a:lnTo>
                    <a:pt x="8" y="23"/>
                  </a:lnTo>
                  <a:lnTo>
                    <a:pt x="10" y="23"/>
                  </a:lnTo>
                  <a:lnTo>
                    <a:pt x="11" y="21"/>
                  </a:lnTo>
                  <a:lnTo>
                    <a:pt x="14" y="18"/>
                  </a:lnTo>
                  <a:lnTo>
                    <a:pt x="15" y="16"/>
                  </a:lnTo>
                  <a:lnTo>
                    <a:pt x="18" y="13"/>
                  </a:lnTo>
                  <a:lnTo>
                    <a:pt x="19" y="9"/>
                  </a:lnTo>
                  <a:lnTo>
                    <a:pt x="21" y="4"/>
                  </a:lnTo>
                  <a:lnTo>
                    <a:pt x="22" y="2"/>
                  </a:lnTo>
                  <a:lnTo>
                    <a:pt x="26"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58" name="Freeform 154"/>
            <p:cNvSpPr>
              <a:spLocks/>
            </p:cNvSpPr>
            <p:nvPr/>
          </p:nvSpPr>
          <p:spPr bwMode="auto">
            <a:xfrm>
              <a:off x="2876" y="2440"/>
              <a:ext cx="25" cy="27"/>
            </a:xfrm>
            <a:custGeom>
              <a:avLst/>
              <a:gdLst/>
              <a:ahLst/>
              <a:cxnLst>
                <a:cxn ang="0">
                  <a:pos x="7" y="13"/>
                </a:cxn>
                <a:cxn ang="0">
                  <a:pos x="14" y="6"/>
                </a:cxn>
                <a:cxn ang="0">
                  <a:pos x="18" y="2"/>
                </a:cxn>
                <a:cxn ang="0">
                  <a:pos x="22" y="0"/>
                </a:cxn>
                <a:cxn ang="0">
                  <a:pos x="25" y="3"/>
                </a:cxn>
                <a:cxn ang="0">
                  <a:pos x="25" y="6"/>
                </a:cxn>
                <a:cxn ang="0">
                  <a:pos x="21" y="20"/>
                </a:cxn>
                <a:cxn ang="0">
                  <a:pos x="19" y="23"/>
                </a:cxn>
                <a:cxn ang="0">
                  <a:pos x="19" y="23"/>
                </a:cxn>
                <a:cxn ang="0">
                  <a:pos x="21" y="24"/>
                </a:cxn>
                <a:cxn ang="0">
                  <a:pos x="21" y="23"/>
                </a:cxn>
                <a:cxn ang="0">
                  <a:pos x="24" y="20"/>
                </a:cxn>
                <a:cxn ang="0">
                  <a:pos x="22" y="23"/>
                </a:cxn>
                <a:cxn ang="0">
                  <a:pos x="18" y="25"/>
                </a:cxn>
                <a:cxn ang="0">
                  <a:pos x="17" y="25"/>
                </a:cxn>
                <a:cxn ang="0">
                  <a:pos x="15" y="25"/>
                </a:cxn>
                <a:cxn ang="0">
                  <a:pos x="15" y="23"/>
                </a:cxn>
                <a:cxn ang="0">
                  <a:pos x="19" y="9"/>
                </a:cxn>
                <a:cxn ang="0">
                  <a:pos x="21" y="6"/>
                </a:cxn>
                <a:cxn ang="0">
                  <a:pos x="19" y="4"/>
                </a:cxn>
                <a:cxn ang="0">
                  <a:pos x="19" y="4"/>
                </a:cxn>
                <a:cxn ang="0">
                  <a:pos x="17" y="4"/>
                </a:cxn>
                <a:cxn ang="0">
                  <a:pos x="12" y="9"/>
                </a:cxn>
                <a:cxn ang="0">
                  <a:pos x="7" y="16"/>
                </a:cxn>
                <a:cxn ang="0">
                  <a:pos x="5" y="21"/>
                </a:cxn>
                <a:cxn ang="0">
                  <a:pos x="0" y="25"/>
                </a:cxn>
                <a:cxn ang="0">
                  <a:pos x="5" y="6"/>
                </a:cxn>
                <a:cxn ang="0">
                  <a:pos x="5" y="3"/>
                </a:cxn>
                <a:cxn ang="0">
                  <a:pos x="4" y="3"/>
                </a:cxn>
                <a:cxn ang="0">
                  <a:pos x="3" y="3"/>
                </a:cxn>
                <a:cxn ang="0">
                  <a:pos x="1" y="3"/>
                </a:cxn>
                <a:cxn ang="0">
                  <a:pos x="11" y="0"/>
                </a:cxn>
              </a:cxnLst>
              <a:rect l="0" t="0" r="r" b="b"/>
              <a:pathLst>
                <a:path w="25" h="27">
                  <a:moveTo>
                    <a:pt x="11" y="0"/>
                  </a:moveTo>
                  <a:lnTo>
                    <a:pt x="7" y="13"/>
                  </a:lnTo>
                  <a:lnTo>
                    <a:pt x="11" y="9"/>
                  </a:lnTo>
                  <a:lnTo>
                    <a:pt x="14" y="6"/>
                  </a:lnTo>
                  <a:lnTo>
                    <a:pt x="15" y="3"/>
                  </a:lnTo>
                  <a:lnTo>
                    <a:pt x="18" y="2"/>
                  </a:lnTo>
                  <a:lnTo>
                    <a:pt x="21" y="0"/>
                  </a:lnTo>
                  <a:lnTo>
                    <a:pt x="22" y="0"/>
                  </a:lnTo>
                  <a:lnTo>
                    <a:pt x="24" y="2"/>
                  </a:lnTo>
                  <a:lnTo>
                    <a:pt x="25" y="3"/>
                  </a:lnTo>
                  <a:lnTo>
                    <a:pt x="25" y="4"/>
                  </a:lnTo>
                  <a:lnTo>
                    <a:pt x="25" y="6"/>
                  </a:lnTo>
                  <a:lnTo>
                    <a:pt x="24" y="9"/>
                  </a:lnTo>
                  <a:lnTo>
                    <a:pt x="21" y="20"/>
                  </a:lnTo>
                  <a:lnTo>
                    <a:pt x="19" y="21"/>
                  </a:lnTo>
                  <a:lnTo>
                    <a:pt x="19" y="23"/>
                  </a:lnTo>
                  <a:lnTo>
                    <a:pt x="19" y="23"/>
                  </a:lnTo>
                  <a:lnTo>
                    <a:pt x="19" y="23"/>
                  </a:lnTo>
                  <a:lnTo>
                    <a:pt x="21" y="24"/>
                  </a:lnTo>
                  <a:lnTo>
                    <a:pt x="21" y="24"/>
                  </a:lnTo>
                  <a:lnTo>
                    <a:pt x="21" y="24"/>
                  </a:lnTo>
                  <a:lnTo>
                    <a:pt x="21" y="23"/>
                  </a:lnTo>
                  <a:lnTo>
                    <a:pt x="22" y="21"/>
                  </a:lnTo>
                  <a:lnTo>
                    <a:pt x="24" y="20"/>
                  </a:lnTo>
                  <a:lnTo>
                    <a:pt x="25" y="20"/>
                  </a:lnTo>
                  <a:lnTo>
                    <a:pt x="22" y="23"/>
                  </a:lnTo>
                  <a:lnTo>
                    <a:pt x="19" y="25"/>
                  </a:lnTo>
                  <a:lnTo>
                    <a:pt x="18" y="25"/>
                  </a:lnTo>
                  <a:lnTo>
                    <a:pt x="17" y="27"/>
                  </a:lnTo>
                  <a:lnTo>
                    <a:pt x="17" y="25"/>
                  </a:lnTo>
                  <a:lnTo>
                    <a:pt x="15" y="25"/>
                  </a:lnTo>
                  <a:lnTo>
                    <a:pt x="15" y="25"/>
                  </a:lnTo>
                  <a:lnTo>
                    <a:pt x="15" y="24"/>
                  </a:lnTo>
                  <a:lnTo>
                    <a:pt x="15" y="23"/>
                  </a:lnTo>
                  <a:lnTo>
                    <a:pt x="17" y="20"/>
                  </a:lnTo>
                  <a:lnTo>
                    <a:pt x="19" y="9"/>
                  </a:lnTo>
                  <a:lnTo>
                    <a:pt x="21" y="7"/>
                  </a:lnTo>
                  <a:lnTo>
                    <a:pt x="21" y="6"/>
                  </a:lnTo>
                  <a:lnTo>
                    <a:pt x="21" y="4"/>
                  </a:lnTo>
                  <a:lnTo>
                    <a:pt x="19" y="4"/>
                  </a:lnTo>
                  <a:lnTo>
                    <a:pt x="19" y="4"/>
                  </a:lnTo>
                  <a:lnTo>
                    <a:pt x="19" y="4"/>
                  </a:lnTo>
                  <a:lnTo>
                    <a:pt x="18" y="4"/>
                  </a:lnTo>
                  <a:lnTo>
                    <a:pt x="17" y="4"/>
                  </a:lnTo>
                  <a:lnTo>
                    <a:pt x="15" y="6"/>
                  </a:lnTo>
                  <a:lnTo>
                    <a:pt x="12" y="9"/>
                  </a:lnTo>
                  <a:lnTo>
                    <a:pt x="10" y="11"/>
                  </a:lnTo>
                  <a:lnTo>
                    <a:pt x="7" y="16"/>
                  </a:lnTo>
                  <a:lnTo>
                    <a:pt x="5" y="18"/>
                  </a:lnTo>
                  <a:lnTo>
                    <a:pt x="5" y="21"/>
                  </a:lnTo>
                  <a:lnTo>
                    <a:pt x="4" y="25"/>
                  </a:lnTo>
                  <a:lnTo>
                    <a:pt x="0" y="25"/>
                  </a:lnTo>
                  <a:lnTo>
                    <a:pt x="4" y="7"/>
                  </a:lnTo>
                  <a:lnTo>
                    <a:pt x="5" y="6"/>
                  </a:lnTo>
                  <a:lnTo>
                    <a:pt x="5" y="4"/>
                  </a:lnTo>
                  <a:lnTo>
                    <a:pt x="5" y="3"/>
                  </a:lnTo>
                  <a:lnTo>
                    <a:pt x="5" y="3"/>
                  </a:lnTo>
                  <a:lnTo>
                    <a:pt x="4" y="3"/>
                  </a:lnTo>
                  <a:lnTo>
                    <a:pt x="4" y="3"/>
                  </a:lnTo>
                  <a:lnTo>
                    <a:pt x="3" y="3"/>
                  </a:lnTo>
                  <a:lnTo>
                    <a:pt x="3" y="3"/>
                  </a:lnTo>
                  <a:lnTo>
                    <a:pt x="1" y="3"/>
                  </a:lnTo>
                  <a:lnTo>
                    <a:pt x="1" y="2"/>
                  </a:lnTo>
                  <a:lnTo>
                    <a:pt x="11"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59" name="Freeform 155"/>
            <p:cNvSpPr>
              <a:spLocks/>
            </p:cNvSpPr>
            <p:nvPr/>
          </p:nvSpPr>
          <p:spPr bwMode="auto">
            <a:xfrm>
              <a:off x="2982" y="2428"/>
              <a:ext cx="12" cy="49"/>
            </a:xfrm>
            <a:custGeom>
              <a:avLst/>
              <a:gdLst/>
              <a:ahLst/>
              <a:cxnLst>
                <a:cxn ang="0">
                  <a:pos x="12" y="49"/>
                </a:cxn>
                <a:cxn ang="0">
                  <a:pos x="0" y="49"/>
                </a:cxn>
                <a:cxn ang="0">
                  <a:pos x="0" y="0"/>
                </a:cxn>
                <a:cxn ang="0">
                  <a:pos x="12" y="0"/>
                </a:cxn>
                <a:cxn ang="0">
                  <a:pos x="12" y="1"/>
                </a:cxn>
                <a:cxn ang="0">
                  <a:pos x="5" y="1"/>
                </a:cxn>
                <a:cxn ang="0">
                  <a:pos x="5" y="47"/>
                </a:cxn>
                <a:cxn ang="0">
                  <a:pos x="12" y="47"/>
                </a:cxn>
                <a:cxn ang="0">
                  <a:pos x="12" y="49"/>
                </a:cxn>
              </a:cxnLst>
              <a:rect l="0" t="0" r="r" b="b"/>
              <a:pathLst>
                <a:path w="12" h="49">
                  <a:moveTo>
                    <a:pt x="12" y="49"/>
                  </a:moveTo>
                  <a:lnTo>
                    <a:pt x="0" y="49"/>
                  </a:lnTo>
                  <a:lnTo>
                    <a:pt x="0" y="0"/>
                  </a:lnTo>
                  <a:lnTo>
                    <a:pt x="12" y="0"/>
                  </a:lnTo>
                  <a:lnTo>
                    <a:pt x="12" y="1"/>
                  </a:lnTo>
                  <a:lnTo>
                    <a:pt x="5" y="1"/>
                  </a:lnTo>
                  <a:lnTo>
                    <a:pt x="5" y="47"/>
                  </a:lnTo>
                  <a:lnTo>
                    <a:pt x="12" y="47"/>
                  </a:lnTo>
                  <a:lnTo>
                    <a:pt x="12" y="4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60" name="Freeform 156"/>
            <p:cNvSpPr>
              <a:spLocks/>
            </p:cNvSpPr>
            <p:nvPr/>
          </p:nvSpPr>
          <p:spPr bwMode="auto">
            <a:xfrm>
              <a:off x="3002" y="2428"/>
              <a:ext cx="15" cy="37"/>
            </a:xfrm>
            <a:custGeom>
              <a:avLst/>
              <a:gdLst/>
              <a:ahLst/>
              <a:cxnLst>
                <a:cxn ang="0">
                  <a:pos x="0" y="4"/>
                </a:cxn>
                <a:cxn ang="0">
                  <a:pos x="10" y="0"/>
                </a:cxn>
                <a:cxn ang="0">
                  <a:pos x="10" y="0"/>
                </a:cxn>
                <a:cxn ang="0">
                  <a:pos x="10" y="32"/>
                </a:cxn>
                <a:cxn ang="0">
                  <a:pos x="10" y="33"/>
                </a:cxn>
                <a:cxn ang="0">
                  <a:pos x="10" y="36"/>
                </a:cxn>
                <a:cxn ang="0">
                  <a:pos x="11" y="36"/>
                </a:cxn>
                <a:cxn ang="0">
                  <a:pos x="11" y="36"/>
                </a:cxn>
                <a:cxn ang="0">
                  <a:pos x="13" y="37"/>
                </a:cxn>
                <a:cxn ang="0">
                  <a:pos x="15" y="37"/>
                </a:cxn>
                <a:cxn ang="0">
                  <a:pos x="15" y="37"/>
                </a:cxn>
                <a:cxn ang="0">
                  <a:pos x="1" y="37"/>
                </a:cxn>
                <a:cxn ang="0">
                  <a:pos x="1" y="37"/>
                </a:cxn>
                <a:cxn ang="0">
                  <a:pos x="3" y="37"/>
                </a:cxn>
                <a:cxn ang="0">
                  <a:pos x="4" y="36"/>
                </a:cxn>
                <a:cxn ang="0">
                  <a:pos x="4" y="36"/>
                </a:cxn>
                <a:cxn ang="0">
                  <a:pos x="6" y="36"/>
                </a:cxn>
                <a:cxn ang="0">
                  <a:pos x="6" y="35"/>
                </a:cxn>
                <a:cxn ang="0">
                  <a:pos x="6" y="32"/>
                </a:cxn>
                <a:cxn ang="0">
                  <a:pos x="6" y="11"/>
                </a:cxn>
                <a:cxn ang="0">
                  <a:pos x="6" y="7"/>
                </a:cxn>
                <a:cxn ang="0">
                  <a:pos x="6" y="5"/>
                </a:cxn>
                <a:cxn ang="0">
                  <a:pos x="6" y="4"/>
                </a:cxn>
                <a:cxn ang="0">
                  <a:pos x="4" y="4"/>
                </a:cxn>
                <a:cxn ang="0">
                  <a:pos x="4" y="4"/>
                </a:cxn>
                <a:cxn ang="0">
                  <a:pos x="3" y="4"/>
                </a:cxn>
                <a:cxn ang="0">
                  <a:pos x="3" y="4"/>
                </a:cxn>
                <a:cxn ang="0">
                  <a:pos x="0" y="4"/>
                </a:cxn>
                <a:cxn ang="0">
                  <a:pos x="0" y="4"/>
                </a:cxn>
              </a:cxnLst>
              <a:rect l="0" t="0" r="r" b="b"/>
              <a:pathLst>
                <a:path w="15" h="37">
                  <a:moveTo>
                    <a:pt x="0" y="4"/>
                  </a:moveTo>
                  <a:lnTo>
                    <a:pt x="10" y="0"/>
                  </a:lnTo>
                  <a:lnTo>
                    <a:pt x="10" y="0"/>
                  </a:lnTo>
                  <a:lnTo>
                    <a:pt x="10" y="32"/>
                  </a:lnTo>
                  <a:lnTo>
                    <a:pt x="10" y="33"/>
                  </a:lnTo>
                  <a:lnTo>
                    <a:pt x="10" y="36"/>
                  </a:lnTo>
                  <a:lnTo>
                    <a:pt x="11" y="36"/>
                  </a:lnTo>
                  <a:lnTo>
                    <a:pt x="11" y="36"/>
                  </a:lnTo>
                  <a:lnTo>
                    <a:pt x="13" y="37"/>
                  </a:lnTo>
                  <a:lnTo>
                    <a:pt x="15" y="37"/>
                  </a:lnTo>
                  <a:lnTo>
                    <a:pt x="15" y="37"/>
                  </a:lnTo>
                  <a:lnTo>
                    <a:pt x="1" y="37"/>
                  </a:lnTo>
                  <a:lnTo>
                    <a:pt x="1" y="37"/>
                  </a:lnTo>
                  <a:lnTo>
                    <a:pt x="3" y="37"/>
                  </a:lnTo>
                  <a:lnTo>
                    <a:pt x="4" y="36"/>
                  </a:lnTo>
                  <a:lnTo>
                    <a:pt x="4" y="36"/>
                  </a:lnTo>
                  <a:lnTo>
                    <a:pt x="6" y="36"/>
                  </a:lnTo>
                  <a:lnTo>
                    <a:pt x="6" y="35"/>
                  </a:lnTo>
                  <a:lnTo>
                    <a:pt x="6" y="32"/>
                  </a:lnTo>
                  <a:lnTo>
                    <a:pt x="6" y="11"/>
                  </a:lnTo>
                  <a:lnTo>
                    <a:pt x="6" y="7"/>
                  </a:lnTo>
                  <a:lnTo>
                    <a:pt x="6" y="5"/>
                  </a:lnTo>
                  <a:lnTo>
                    <a:pt x="6" y="4"/>
                  </a:lnTo>
                  <a:lnTo>
                    <a:pt x="4" y="4"/>
                  </a:lnTo>
                  <a:lnTo>
                    <a:pt x="4" y="4"/>
                  </a:lnTo>
                  <a:lnTo>
                    <a:pt x="3" y="4"/>
                  </a:lnTo>
                  <a:lnTo>
                    <a:pt x="3" y="4"/>
                  </a:lnTo>
                  <a:lnTo>
                    <a:pt x="0" y="4"/>
                  </a:lnTo>
                  <a:lnTo>
                    <a:pt x="0" y="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61" name="Freeform 157"/>
            <p:cNvSpPr>
              <a:spLocks/>
            </p:cNvSpPr>
            <p:nvPr/>
          </p:nvSpPr>
          <p:spPr bwMode="auto">
            <a:xfrm>
              <a:off x="3027" y="2460"/>
              <a:ext cx="7" cy="14"/>
            </a:xfrm>
            <a:custGeom>
              <a:avLst/>
              <a:gdLst/>
              <a:ahLst/>
              <a:cxnLst>
                <a:cxn ang="0">
                  <a:pos x="0" y="14"/>
                </a:cxn>
                <a:cxn ang="0">
                  <a:pos x="0" y="14"/>
                </a:cxn>
                <a:cxn ang="0">
                  <a:pos x="3" y="12"/>
                </a:cxn>
                <a:cxn ang="0">
                  <a:pos x="4" y="11"/>
                </a:cxn>
                <a:cxn ang="0">
                  <a:pos x="6" y="8"/>
                </a:cxn>
                <a:cxn ang="0">
                  <a:pos x="6" y="7"/>
                </a:cxn>
                <a:cxn ang="0">
                  <a:pos x="6" y="5"/>
                </a:cxn>
                <a:cxn ang="0">
                  <a:pos x="6" y="5"/>
                </a:cxn>
                <a:cxn ang="0">
                  <a:pos x="6" y="5"/>
                </a:cxn>
                <a:cxn ang="0">
                  <a:pos x="6" y="5"/>
                </a:cxn>
                <a:cxn ang="0">
                  <a:pos x="4" y="5"/>
                </a:cxn>
                <a:cxn ang="0">
                  <a:pos x="4" y="5"/>
                </a:cxn>
                <a:cxn ang="0">
                  <a:pos x="3" y="7"/>
                </a:cxn>
                <a:cxn ang="0">
                  <a:pos x="3" y="7"/>
                </a:cxn>
                <a:cxn ang="0">
                  <a:pos x="2" y="5"/>
                </a:cxn>
                <a:cxn ang="0">
                  <a:pos x="0" y="5"/>
                </a:cxn>
                <a:cxn ang="0">
                  <a:pos x="0" y="4"/>
                </a:cxn>
                <a:cxn ang="0">
                  <a:pos x="0" y="3"/>
                </a:cxn>
                <a:cxn ang="0">
                  <a:pos x="0" y="1"/>
                </a:cxn>
                <a:cxn ang="0">
                  <a:pos x="0" y="1"/>
                </a:cxn>
                <a:cxn ang="0">
                  <a:pos x="2" y="0"/>
                </a:cxn>
                <a:cxn ang="0">
                  <a:pos x="3" y="0"/>
                </a:cxn>
                <a:cxn ang="0">
                  <a:pos x="4" y="0"/>
                </a:cxn>
                <a:cxn ang="0">
                  <a:pos x="6" y="1"/>
                </a:cxn>
                <a:cxn ang="0">
                  <a:pos x="7" y="3"/>
                </a:cxn>
                <a:cxn ang="0">
                  <a:pos x="7" y="5"/>
                </a:cxn>
                <a:cxn ang="0">
                  <a:pos x="7" y="8"/>
                </a:cxn>
                <a:cxn ang="0">
                  <a:pos x="6" y="11"/>
                </a:cxn>
                <a:cxn ang="0">
                  <a:pos x="3" y="12"/>
                </a:cxn>
                <a:cxn ang="0">
                  <a:pos x="0" y="14"/>
                </a:cxn>
              </a:cxnLst>
              <a:rect l="0" t="0" r="r" b="b"/>
              <a:pathLst>
                <a:path w="7" h="14">
                  <a:moveTo>
                    <a:pt x="0" y="14"/>
                  </a:moveTo>
                  <a:lnTo>
                    <a:pt x="0" y="14"/>
                  </a:lnTo>
                  <a:lnTo>
                    <a:pt x="3" y="12"/>
                  </a:lnTo>
                  <a:lnTo>
                    <a:pt x="4" y="11"/>
                  </a:lnTo>
                  <a:lnTo>
                    <a:pt x="6" y="8"/>
                  </a:lnTo>
                  <a:lnTo>
                    <a:pt x="6" y="7"/>
                  </a:lnTo>
                  <a:lnTo>
                    <a:pt x="6" y="5"/>
                  </a:lnTo>
                  <a:lnTo>
                    <a:pt x="6" y="5"/>
                  </a:lnTo>
                  <a:lnTo>
                    <a:pt x="6" y="5"/>
                  </a:lnTo>
                  <a:lnTo>
                    <a:pt x="6" y="5"/>
                  </a:lnTo>
                  <a:lnTo>
                    <a:pt x="4" y="5"/>
                  </a:lnTo>
                  <a:lnTo>
                    <a:pt x="4" y="5"/>
                  </a:lnTo>
                  <a:lnTo>
                    <a:pt x="3" y="7"/>
                  </a:lnTo>
                  <a:lnTo>
                    <a:pt x="3" y="7"/>
                  </a:lnTo>
                  <a:lnTo>
                    <a:pt x="2" y="5"/>
                  </a:lnTo>
                  <a:lnTo>
                    <a:pt x="0" y="5"/>
                  </a:lnTo>
                  <a:lnTo>
                    <a:pt x="0" y="4"/>
                  </a:lnTo>
                  <a:lnTo>
                    <a:pt x="0" y="3"/>
                  </a:lnTo>
                  <a:lnTo>
                    <a:pt x="0" y="1"/>
                  </a:lnTo>
                  <a:lnTo>
                    <a:pt x="0" y="1"/>
                  </a:lnTo>
                  <a:lnTo>
                    <a:pt x="2" y="0"/>
                  </a:lnTo>
                  <a:lnTo>
                    <a:pt x="3" y="0"/>
                  </a:lnTo>
                  <a:lnTo>
                    <a:pt x="4" y="0"/>
                  </a:lnTo>
                  <a:lnTo>
                    <a:pt x="6" y="1"/>
                  </a:lnTo>
                  <a:lnTo>
                    <a:pt x="7" y="3"/>
                  </a:lnTo>
                  <a:lnTo>
                    <a:pt x="7" y="5"/>
                  </a:lnTo>
                  <a:lnTo>
                    <a:pt x="7" y="8"/>
                  </a:lnTo>
                  <a:lnTo>
                    <a:pt x="6" y="11"/>
                  </a:lnTo>
                  <a:lnTo>
                    <a:pt x="3" y="12"/>
                  </a:lnTo>
                  <a:lnTo>
                    <a:pt x="0"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62" name="Freeform 158"/>
            <p:cNvSpPr>
              <a:spLocks/>
            </p:cNvSpPr>
            <p:nvPr/>
          </p:nvSpPr>
          <p:spPr bwMode="auto">
            <a:xfrm>
              <a:off x="3044" y="2428"/>
              <a:ext cx="16" cy="37"/>
            </a:xfrm>
            <a:custGeom>
              <a:avLst/>
              <a:gdLst/>
              <a:ahLst/>
              <a:cxnLst>
                <a:cxn ang="0">
                  <a:pos x="0" y="4"/>
                </a:cxn>
                <a:cxn ang="0">
                  <a:pos x="10" y="0"/>
                </a:cxn>
                <a:cxn ang="0">
                  <a:pos x="10" y="0"/>
                </a:cxn>
                <a:cxn ang="0">
                  <a:pos x="10" y="32"/>
                </a:cxn>
                <a:cxn ang="0">
                  <a:pos x="10" y="33"/>
                </a:cxn>
                <a:cxn ang="0">
                  <a:pos x="10" y="36"/>
                </a:cxn>
                <a:cxn ang="0">
                  <a:pos x="11" y="36"/>
                </a:cxn>
                <a:cxn ang="0">
                  <a:pos x="11" y="36"/>
                </a:cxn>
                <a:cxn ang="0">
                  <a:pos x="13" y="37"/>
                </a:cxn>
                <a:cxn ang="0">
                  <a:pos x="16" y="37"/>
                </a:cxn>
                <a:cxn ang="0">
                  <a:pos x="16" y="37"/>
                </a:cxn>
                <a:cxn ang="0">
                  <a:pos x="2" y="37"/>
                </a:cxn>
                <a:cxn ang="0">
                  <a:pos x="2" y="37"/>
                </a:cxn>
                <a:cxn ang="0">
                  <a:pos x="3" y="37"/>
                </a:cxn>
                <a:cxn ang="0">
                  <a:pos x="4" y="36"/>
                </a:cxn>
                <a:cxn ang="0">
                  <a:pos x="4" y="36"/>
                </a:cxn>
                <a:cxn ang="0">
                  <a:pos x="6" y="36"/>
                </a:cxn>
                <a:cxn ang="0">
                  <a:pos x="6" y="35"/>
                </a:cxn>
                <a:cxn ang="0">
                  <a:pos x="6" y="32"/>
                </a:cxn>
                <a:cxn ang="0">
                  <a:pos x="6" y="11"/>
                </a:cxn>
                <a:cxn ang="0">
                  <a:pos x="6" y="7"/>
                </a:cxn>
                <a:cxn ang="0">
                  <a:pos x="6" y="5"/>
                </a:cxn>
                <a:cxn ang="0">
                  <a:pos x="6" y="4"/>
                </a:cxn>
                <a:cxn ang="0">
                  <a:pos x="4" y="4"/>
                </a:cxn>
                <a:cxn ang="0">
                  <a:pos x="4" y="4"/>
                </a:cxn>
                <a:cxn ang="0">
                  <a:pos x="3" y="4"/>
                </a:cxn>
                <a:cxn ang="0">
                  <a:pos x="3" y="4"/>
                </a:cxn>
                <a:cxn ang="0">
                  <a:pos x="0" y="4"/>
                </a:cxn>
                <a:cxn ang="0">
                  <a:pos x="0" y="4"/>
                </a:cxn>
              </a:cxnLst>
              <a:rect l="0" t="0" r="r" b="b"/>
              <a:pathLst>
                <a:path w="16" h="37">
                  <a:moveTo>
                    <a:pt x="0" y="4"/>
                  </a:moveTo>
                  <a:lnTo>
                    <a:pt x="10" y="0"/>
                  </a:lnTo>
                  <a:lnTo>
                    <a:pt x="10" y="0"/>
                  </a:lnTo>
                  <a:lnTo>
                    <a:pt x="10" y="32"/>
                  </a:lnTo>
                  <a:lnTo>
                    <a:pt x="10" y="33"/>
                  </a:lnTo>
                  <a:lnTo>
                    <a:pt x="10" y="36"/>
                  </a:lnTo>
                  <a:lnTo>
                    <a:pt x="11" y="36"/>
                  </a:lnTo>
                  <a:lnTo>
                    <a:pt x="11" y="36"/>
                  </a:lnTo>
                  <a:lnTo>
                    <a:pt x="13" y="37"/>
                  </a:lnTo>
                  <a:lnTo>
                    <a:pt x="16" y="37"/>
                  </a:lnTo>
                  <a:lnTo>
                    <a:pt x="16" y="37"/>
                  </a:lnTo>
                  <a:lnTo>
                    <a:pt x="2" y="37"/>
                  </a:lnTo>
                  <a:lnTo>
                    <a:pt x="2" y="37"/>
                  </a:lnTo>
                  <a:lnTo>
                    <a:pt x="3" y="37"/>
                  </a:lnTo>
                  <a:lnTo>
                    <a:pt x="4" y="36"/>
                  </a:lnTo>
                  <a:lnTo>
                    <a:pt x="4" y="36"/>
                  </a:lnTo>
                  <a:lnTo>
                    <a:pt x="6" y="36"/>
                  </a:lnTo>
                  <a:lnTo>
                    <a:pt x="6" y="35"/>
                  </a:lnTo>
                  <a:lnTo>
                    <a:pt x="6" y="32"/>
                  </a:lnTo>
                  <a:lnTo>
                    <a:pt x="6" y="11"/>
                  </a:lnTo>
                  <a:lnTo>
                    <a:pt x="6" y="7"/>
                  </a:lnTo>
                  <a:lnTo>
                    <a:pt x="6" y="5"/>
                  </a:lnTo>
                  <a:lnTo>
                    <a:pt x="6" y="4"/>
                  </a:lnTo>
                  <a:lnTo>
                    <a:pt x="4" y="4"/>
                  </a:lnTo>
                  <a:lnTo>
                    <a:pt x="4" y="4"/>
                  </a:lnTo>
                  <a:lnTo>
                    <a:pt x="3" y="4"/>
                  </a:lnTo>
                  <a:lnTo>
                    <a:pt x="3" y="4"/>
                  </a:lnTo>
                  <a:lnTo>
                    <a:pt x="0" y="4"/>
                  </a:lnTo>
                  <a:lnTo>
                    <a:pt x="0" y="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63" name="Freeform 159"/>
            <p:cNvSpPr>
              <a:spLocks/>
            </p:cNvSpPr>
            <p:nvPr/>
          </p:nvSpPr>
          <p:spPr bwMode="auto">
            <a:xfrm>
              <a:off x="3068" y="2428"/>
              <a:ext cx="13" cy="49"/>
            </a:xfrm>
            <a:custGeom>
              <a:avLst/>
              <a:gdLst/>
              <a:ahLst/>
              <a:cxnLst>
                <a:cxn ang="0">
                  <a:pos x="0" y="0"/>
                </a:cxn>
                <a:cxn ang="0">
                  <a:pos x="13" y="0"/>
                </a:cxn>
                <a:cxn ang="0">
                  <a:pos x="13" y="49"/>
                </a:cxn>
                <a:cxn ang="0">
                  <a:pos x="0" y="49"/>
                </a:cxn>
                <a:cxn ang="0">
                  <a:pos x="0" y="47"/>
                </a:cxn>
                <a:cxn ang="0">
                  <a:pos x="7" y="47"/>
                </a:cxn>
                <a:cxn ang="0">
                  <a:pos x="7" y="1"/>
                </a:cxn>
                <a:cxn ang="0">
                  <a:pos x="0" y="1"/>
                </a:cxn>
                <a:cxn ang="0">
                  <a:pos x="0" y="0"/>
                </a:cxn>
              </a:cxnLst>
              <a:rect l="0" t="0" r="r" b="b"/>
              <a:pathLst>
                <a:path w="13" h="49">
                  <a:moveTo>
                    <a:pt x="0" y="0"/>
                  </a:moveTo>
                  <a:lnTo>
                    <a:pt x="13" y="0"/>
                  </a:lnTo>
                  <a:lnTo>
                    <a:pt x="13" y="49"/>
                  </a:lnTo>
                  <a:lnTo>
                    <a:pt x="0" y="49"/>
                  </a:lnTo>
                  <a:lnTo>
                    <a:pt x="0" y="47"/>
                  </a:lnTo>
                  <a:lnTo>
                    <a:pt x="7" y="47"/>
                  </a:lnTo>
                  <a:lnTo>
                    <a:pt x="7" y="1"/>
                  </a:lnTo>
                  <a:lnTo>
                    <a:pt x="0" y="1"/>
                  </a:lnTo>
                  <a:lnTo>
                    <a:pt x="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64" name="Freeform 160"/>
            <p:cNvSpPr>
              <a:spLocks noEditPoints="1"/>
            </p:cNvSpPr>
            <p:nvPr/>
          </p:nvSpPr>
          <p:spPr bwMode="auto">
            <a:xfrm>
              <a:off x="3148" y="2428"/>
              <a:ext cx="29" cy="37"/>
            </a:xfrm>
            <a:custGeom>
              <a:avLst/>
              <a:gdLst/>
              <a:ahLst/>
              <a:cxnLst>
                <a:cxn ang="0">
                  <a:pos x="11" y="21"/>
                </a:cxn>
                <a:cxn ang="0">
                  <a:pos x="11" y="32"/>
                </a:cxn>
                <a:cxn ang="0">
                  <a:pos x="11" y="35"/>
                </a:cxn>
                <a:cxn ang="0">
                  <a:pos x="11" y="36"/>
                </a:cxn>
                <a:cxn ang="0">
                  <a:pos x="13" y="37"/>
                </a:cxn>
                <a:cxn ang="0">
                  <a:pos x="15" y="37"/>
                </a:cxn>
                <a:cxn ang="0">
                  <a:pos x="17" y="37"/>
                </a:cxn>
                <a:cxn ang="0">
                  <a:pos x="17" y="37"/>
                </a:cxn>
                <a:cxn ang="0">
                  <a:pos x="0" y="37"/>
                </a:cxn>
                <a:cxn ang="0">
                  <a:pos x="0" y="37"/>
                </a:cxn>
                <a:cxn ang="0">
                  <a:pos x="1" y="37"/>
                </a:cxn>
                <a:cxn ang="0">
                  <a:pos x="4" y="36"/>
                </a:cxn>
                <a:cxn ang="0">
                  <a:pos x="6" y="36"/>
                </a:cxn>
                <a:cxn ang="0">
                  <a:pos x="6" y="35"/>
                </a:cxn>
                <a:cxn ang="0">
                  <a:pos x="6" y="32"/>
                </a:cxn>
                <a:cxn ang="0">
                  <a:pos x="6" y="7"/>
                </a:cxn>
                <a:cxn ang="0">
                  <a:pos x="6" y="4"/>
                </a:cxn>
                <a:cxn ang="0">
                  <a:pos x="6" y="2"/>
                </a:cxn>
                <a:cxn ang="0">
                  <a:pos x="4" y="1"/>
                </a:cxn>
                <a:cxn ang="0">
                  <a:pos x="1" y="1"/>
                </a:cxn>
                <a:cxn ang="0">
                  <a:pos x="0" y="1"/>
                </a:cxn>
                <a:cxn ang="0">
                  <a:pos x="0" y="0"/>
                </a:cxn>
                <a:cxn ang="0">
                  <a:pos x="14" y="0"/>
                </a:cxn>
                <a:cxn ang="0">
                  <a:pos x="18" y="1"/>
                </a:cxn>
                <a:cxn ang="0">
                  <a:pos x="22" y="1"/>
                </a:cxn>
                <a:cxn ang="0">
                  <a:pos x="25" y="2"/>
                </a:cxn>
                <a:cxn ang="0">
                  <a:pos x="27" y="5"/>
                </a:cxn>
                <a:cxn ang="0">
                  <a:pos x="28" y="8"/>
                </a:cxn>
                <a:cxn ang="0">
                  <a:pos x="29" y="11"/>
                </a:cxn>
                <a:cxn ang="0">
                  <a:pos x="28" y="15"/>
                </a:cxn>
                <a:cxn ang="0">
                  <a:pos x="27" y="18"/>
                </a:cxn>
                <a:cxn ang="0">
                  <a:pos x="22" y="21"/>
                </a:cxn>
                <a:cxn ang="0">
                  <a:pos x="17" y="21"/>
                </a:cxn>
                <a:cxn ang="0">
                  <a:pos x="15" y="21"/>
                </a:cxn>
                <a:cxn ang="0">
                  <a:pos x="14" y="21"/>
                </a:cxn>
                <a:cxn ang="0">
                  <a:pos x="13" y="21"/>
                </a:cxn>
                <a:cxn ang="0">
                  <a:pos x="11" y="21"/>
                </a:cxn>
                <a:cxn ang="0">
                  <a:pos x="11" y="18"/>
                </a:cxn>
                <a:cxn ang="0">
                  <a:pos x="13" y="19"/>
                </a:cxn>
                <a:cxn ang="0">
                  <a:pos x="14" y="19"/>
                </a:cxn>
                <a:cxn ang="0">
                  <a:pos x="15" y="19"/>
                </a:cxn>
                <a:cxn ang="0">
                  <a:pos x="15" y="19"/>
                </a:cxn>
                <a:cxn ang="0">
                  <a:pos x="18" y="18"/>
                </a:cxn>
                <a:cxn ang="0">
                  <a:pos x="21" y="16"/>
                </a:cxn>
                <a:cxn ang="0">
                  <a:pos x="22" y="14"/>
                </a:cxn>
                <a:cxn ang="0">
                  <a:pos x="22" y="11"/>
                </a:cxn>
                <a:cxn ang="0">
                  <a:pos x="22" y="8"/>
                </a:cxn>
                <a:cxn ang="0">
                  <a:pos x="22" y="7"/>
                </a:cxn>
                <a:cxn ang="0">
                  <a:pos x="21" y="4"/>
                </a:cxn>
                <a:cxn ang="0">
                  <a:pos x="20" y="2"/>
                </a:cxn>
                <a:cxn ang="0">
                  <a:pos x="17" y="2"/>
                </a:cxn>
                <a:cxn ang="0">
                  <a:pos x="15" y="2"/>
                </a:cxn>
                <a:cxn ang="0">
                  <a:pos x="13" y="2"/>
                </a:cxn>
                <a:cxn ang="0">
                  <a:pos x="11" y="2"/>
                </a:cxn>
                <a:cxn ang="0">
                  <a:pos x="11" y="18"/>
                </a:cxn>
              </a:cxnLst>
              <a:rect l="0" t="0" r="r" b="b"/>
              <a:pathLst>
                <a:path w="29" h="37">
                  <a:moveTo>
                    <a:pt x="11" y="21"/>
                  </a:moveTo>
                  <a:lnTo>
                    <a:pt x="11" y="32"/>
                  </a:lnTo>
                  <a:lnTo>
                    <a:pt x="11" y="35"/>
                  </a:lnTo>
                  <a:lnTo>
                    <a:pt x="11" y="36"/>
                  </a:lnTo>
                  <a:lnTo>
                    <a:pt x="13" y="37"/>
                  </a:lnTo>
                  <a:lnTo>
                    <a:pt x="15" y="37"/>
                  </a:lnTo>
                  <a:lnTo>
                    <a:pt x="17" y="37"/>
                  </a:lnTo>
                  <a:lnTo>
                    <a:pt x="17" y="37"/>
                  </a:lnTo>
                  <a:lnTo>
                    <a:pt x="0" y="37"/>
                  </a:lnTo>
                  <a:lnTo>
                    <a:pt x="0" y="37"/>
                  </a:lnTo>
                  <a:lnTo>
                    <a:pt x="1" y="37"/>
                  </a:lnTo>
                  <a:lnTo>
                    <a:pt x="4" y="36"/>
                  </a:lnTo>
                  <a:lnTo>
                    <a:pt x="6" y="36"/>
                  </a:lnTo>
                  <a:lnTo>
                    <a:pt x="6" y="35"/>
                  </a:lnTo>
                  <a:lnTo>
                    <a:pt x="6" y="32"/>
                  </a:lnTo>
                  <a:lnTo>
                    <a:pt x="6" y="7"/>
                  </a:lnTo>
                  <a:lnTo>
                    <a:pt x="6" y="4"/>
                  </a:lnTo>
                  <a:lnTo>
                    <a:pt x="6" y="2"/>
                  </a:lnTo>
                  <a:lnTo>
                    <a:pt x="4" y="1"/>
                  </a:lnTo>
                  <a:lnTo>
                    <a:pt x="1" y="1"/>
                  </a:lnTo>
                  <a:lnTo>
                    <a:pt x="0" y="1"/>
                  </a:lnTo>
                  <a:lnTo>
                    <a:pt x="0" y="0"/>
                  </a:lnTo>
                  <a:lnTo>
                    <a:pt x="14" y="0"/>
                  </a:lnTo>
                  <a:lnTo>
                    <a:pt x="18" y="1"/>
                  </a:lnTo>
                  <a:lnTo>
                    <a:pt x="22" y="1"/>
                  </a:lnTo>
                  <a:lnTo>
                    <a:pt x="25" y="2"/>
                  </a:lnTo>
                  <a:lnTo>
                    <a:pt x="27" y="5"/>
                  </a:lnTo>
                  <a:lnTo>
                    <a:pt x="28" y="8"/>
                  </a:lnTo>
                  <a:lnTo>
                    <a:pt x="29" y="11"/>
                  </a:lnTo>
                  <a:lnTo>
                    <a:pt x="28" y="15"/>
                  </a:lnTo>
                  <a:lnTo>
                    <a:pt x="27" y="18"/>
                  </a:lnTo>
                  <a:lnTo>
                    <a:pt x="22" y="21"/>
                  </a:lnTo>
                  <a:lnTo>
                    <a:pt x="17" y="21"/>
                  </a:lnTo>
                  <a:lnTo>
                    <a:pt x="15" y="21"/>
                  </a:lnTo>
                  <a:lnTo>
                    <a:pt x="14" y="21"/>
                  </a:lnTo>
                  <a:lnTo>
                    <a:pt x="13" y="21"/>
                  </a:lnTo>
                  <a:lnTo>
                    <a:pt x="11" y="21"/>
                  </a:lnTo>
                  <a:close/>
                  <a:moveTo>
                    <a:pt x="11" y="18"/>
                  </a:moveTo>
                  <a:lnTo>
                    <a:pt x="13" y="19"/>
                  </a:lnTo>
                  <a:lnTo>
                    <a:pt x="14" y="19"/>
                  </a:lnTo>
                  <a:lnTo>
                    <a:pt x="15" y="19"/>
                  </a:lnTo>
                  <a:lnTo>
                    <a:pt x="15" y="19"/>
                  </a:lnTo>
                  <a:lnTo>
                    <a:pt x="18" y="18"/>
                  </a:lnTo>
                  <a:lnTo>
                    <a:pt x="21" y="16"/>
                  </a:lnTo>
                  <a:lnTo>
                    <a:pt x="22" y="14"/>
                  </a:lnTo>
                  <a:lnTo>
                    <a:pt x="22" y="11"/>
                  </a:lnTo>
                  <a:lnTo>
                    <a:pt x="22" y="8"/>
                  </a:lnTo>
                  <a:lnTo>
                    <a:pt x="22" y="7"/>
                  </a:lnTo>
                  <a:lnTo>
                    <a:pt x="21" y="4"/>
                  </a:lnTo>
                  <a:lnTo>
                    <a:pt x="20" y="2"/>
                  </a:lnTo>
                  <a:lnTo>
                    <a:pt x="17" y="2"/>
                  </a:lnTo>
                  <a:lnTo>
                    <a:pt x="15" y="2"/>
                  </a:lnTo>
                  <a:lnTo>
                    <a:pt x="13" y="2"/>
                  </a:lnTo>
                  <a:lnTo>
                    <a:pt x="11" y="2"/>
                  </a:lnTo>
                  <a:lnTo>
                    <a:pt x="11"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65" name="Freeform 161"/>
            <p:cNvSpPr>
              <a:spLocks/>
            </p:cNvSpPr>
            <p:nvPr/>
          </p:nvSpPr>
          <p:spPr bwMode="auto">
            <a:xfrm>
              <a:off x="3180" y="2440"/>
              <a:ext cx="17" cy="25"/>
            </a:xfrm>
            <a:custGeom>
              <a:avLst/>
              <a:gdLst/>
              <a:ahLst/>
              <a:cxnLst>
                <a:cxn ang="0">
                  <a:pos x="7" y="0"/>
                </a:cxn>
                <a:cxn ang="0">
                  <a:pos x="7" y="6"/>
                </a:cxn>
                <a:cxn ang="0">
                  <a:pos x="10" y="3"/>
                </a:cxn>
                <a:cxn ang="0">
                  <a:pos x="11" y="0"/>
                </a:cxn>
                <a:cxn ang="0">
                  <a:pos x="14" y="0"/>
                </a:cxn>
                <a:cxn ang="0">
                  <a:pos x="16" y="0"/>
                </a:cxn>
                <a:cxn ang="0">
                  <a:pos x="17" y="2"/>
                </a:cxn>
                <a:cxn ang="0">
                  <a:pos x="17" y="2"/>
                </a:cxn>
                <a:cxn ang="0">
                  <a:pos x="17" y="3"/>
                </a:cxn>
                <a:cxn ang="0">
                  <a:pos x="17" y="4"/>
                </a:cxn>
                <a:cxn ang="0">
                  <a:pos x="17" y="6"/>
                </a:cxn>
                <a:cxn ang="0">
                  <a:pos x="16" y="6"/>
                </a:cxn>
                <a:cxn ang="0">
                  <a:pos x="16" y="6"/>
                </a:cxn>
                <a:cxn ang="0">
                  <a:pos x="14" y="6"/>
                </a:cxn>
                <a:cxn ang="0">
                  <a:pos x="13" y="6"/>
                </a:cxn>
                <a:cxn ang="0">
                  <a:pos x="13" y="4"/>
                </a:cxn>
                <a:cxn ang="0">
                  <a:pos x="11" y="4"/>
                </a:cxn>
                <a:cxn ang="0">
                  <a:pos x="11" y="4"/>
                </a:cxn>
                <a:cxn ang="0">
                  <a:pos x="10" y="4"/>
                </a:cxn>
                <a:cxn ang="0">
                  <a:pos x="9" y="6"/>
                </a:cxn>
                <a:cxn ang="0">
                  <a:pos x="7" y="9"/>
                </a:cxn>
                <a:cxn ang="0">
                  <a:pos x="7" y="20"/>
                </a:cxn>
                <a:cxn ang="0">
                  <a:pos x="7" y="21"/>
                </a:cxn>
                <a:cxn ang="0">
                  <a:pos x="9" y="23"/>
                </a:cxn>
                <a:cxn ang="0">
                  <a:pos x="9" y="24"/>
                </a:cxn>
                <a:cxn ang="0">
                  <a:pos x="10" y="24"/>
                </a:cxn>
                <a:cxn ang="0">
                  <a:pos x="11" y="25"/>
                </a:cxn>
                <a:cxn ang="0">
                  <a:pos x="13" y="25"/>
                </a:cxn>
                <a:cxn ang="0">
                  <a:pos x="13" y="25"/>
                </a:cxn>
                <a:cxn ang="0">
                  <a:pos x="0" y="25"/>
                </a:cxn>
                <a:cxn ang="0">
                  <a:pos x="0" y="25"/>
                </a:cxn>
                <a:cxn ang="0">
                  <a:pos x="2" y="25"/>
                </a:cxn>
                <a:cxn ang="0">
                  <a:pos x="2" y="24"/>
                </a:cxn>
                <a:cxn ang="0">
                  <a:pos x="3" y="24"/>
                </a:cxn>
                <a:cxn ang="0">
                  <a:pos x="3" y="23"/>
                </a:cxn>
                <a:cxn ang="0">
                  <a:pos x="3" y="21"/>
                </a:cxn>
                <a:cxn ang="0">
                  <a:pos x="3" y="20"/>
                </a:cxn>
                <a:cxn ang="0">
                  <a:pos x="3" y="10"/>
                </a:cxn>
                <a:cxn ang="0">
                  <a:pos x="3" y="7"/>
                </a:cxn>
                <a:cxn ang="0">
                  <a:pos x="3" y="4"/>
                </a:cxn>
                <a:cxn ang="0">
                  <a:pos x="3" y="4"/>
                </a:cxn>
                <a:cxn ang="0">
                  <a:pos x="3" y="3"/>
                </a:cxn>
                <a:cxn ang="0">
                  <a:pos x="2" y="3"/>
                </a:cxn>
                <a:cxn ang="0">
                  <a:pos x="2" y="3"/>
                </a:cxn>
                <a:cxn ang="0">
                  <a:pos x="0" y="3"/>
                </a:cxn>
                <a:cxn ang="0">
                  <a:pos x="0" y="3"/>
                </a:cxn>
                <a:cxn ang="0">
                  <a:pos x="0" y="3"/>
                </a:cxn>
                <a:cxn ang="0">
                  <a:pos x="7" y="0"/>
                </a:cxn>
                <a:cxn ang="0">
                  <a:pos x="7" y="0"/>
                </a:cxn>
              </a:cxnLst>
              <a:rect l="0" t="0" r="r" b="b"/>
              <a:pathLst>
                <a:path w="17" h="25">
                  <a:moveTo>
                    <a:pt x="7" y="0"/>
                  </a:moveTo>
                  <a:lnTo>
                    <a:pt x="7" y="6"/>
                  </a:lnTo>
                  <a:lnTo>
                    <a:pt x="10" y="3"/>
                  </a:lnTo>
                  <a:lnTo>
                    <a:pt x="11" y="0"/>
                  </a:lnTo>
                  <a:lnTo>
                    <a:pt x="14" y="0"/>
                  </a:lnTo>
                  <a:lnTo>
                    <a:pt x="16" y="0"/>
                  </a:lnTo>
                  <a:lnTo>
                    <a:pt x="17" y="2"/>
                  </a:lnTo>
                  <a:lnTo>
                    <a:pt x="17" y="2"/>
                  </a:lnTo>
                  <a:lnTo>
                    <a:pt x="17" y="3"/>
                  </a:lnTo>
                  <a:lnTo>
                    <a:pt x="17" y="4"/>
                  </a:lnTo>
                  <a:lnTo>
                    <a:pt x="17" y="6"/>
                  </a:lnTo>
                  <a:lnTo>
                    <a:pt x="16" y="6"/>
                  </a:lnTo>
                  <a:lnTo>
                    <a:pt x="16" y="6"/>
                  </a:lnTo>
                  <a:lnTo>
                    <a:pt x="14" y="6"/>
                  </a:lnTo>
                  <a:lnTo>
                    <a:pt x="13" y="6"/>
                  </a:lnTo>
                  <a:lnTo>
                    <a:pt x="13" y="4"/>
                  </a:lnTo>
                  <a:lnTo>
                    <a:pt x="11" y="4"/>
                  </a:lnTo>
                  <a:lnTo>
                    <a:pt x="11" y="4"/>
                  </a:lnTo>
                  <a:lnTo>
                    <a:pt x="10" y="4"/>
                  </a:lnTo>
                  <a:lnTo>
                    <a:pt x="9" y="6"/>
                  </a:lnTo>
                  <a:lnTo>
                    <a:pt x="7" y="9"/>
                  </a:lnTo>
                  <a:lnTo>
                    <a:pt x="7" y="20"/>
                  </a:lnTo>
                  <a:lnTo>
                    <a:pt x="7" y="21"/>
                  </a:lnTo>
                  <a:lnTo>
                    <a:pt x="9" y="23"/>
                  </a:lnTo>
                  <a:lnTo>
                    <a:pt x="9" y="24"/>
                  </a:lnTo>
                  <a:lnTo>
                    <a:pt x="10" y="24"/>
                  </a:lnTo>
                  <a:lnTo>
                    <a:pt x="11" y="25"/>
                  </a:lnTo>
                  <a:lnTo>
                    <a:pt x="13" y="25"/>
                  </a:lnTo>
                  <a:lnTo>
                    <a:pt x="13" y="25"/>
                  </a:lnTo>
                  <a:lnTo>
                    <a:pt x="0" y="25"/>
                  </a:lnTo>
                  <a:lnTo>
                    <a:pt x="0" y="25"/>
                  </a:lnTo>
                  <a:lnTo>
                    <a:pt x="2" y="25"/>
                  </a:lnTo>
                  <a:lnTo>
                    <a:pt x="2" y="24"/>
                  </a:lnTo>
                  <a:lnTo>
                    <a:pt x="3" y="24"/>
                  </a:lnTo>
                  <a:lnTo>
                    <a:pt x="3" y="23"/>
                  </a:lnTo>
                  <a:lnTo>
                    <a:pt x="3" y="21"/>
                  </a:lnTo>
                  <a:lnTo>
                    <a:pt x="3" y="20"/>
                  </a:lnTo>
                  <a:lnTo>
                    <a:pt x="3" y="10"/>
                  </a:lnTo>
                  <a:lnTo>
                    <a:pt x="3" y="7"/>
                  </a:lnTo>
                  <a:lnTo>
                    <a:pt x="3" y="4"/>
                  </a:lnTo>
                  <a:lnTo>
                    <a:pt x="3" y="4"/>
                  </a:lnTo>
                  <a:lnTo>
                    <a:pt x="3" y="3"/>
                  </a:lnTo>
                  <a:lnTo>
                    <a:pt x="2" y="3"/>
                  </a:lnTo>
                  <a:lnTo>
                    <a:pt x="2" y="3"/>
                  </a:lnTo>
                  <a:lnTo>
                    <a:pt x="0" y="3"/>
                  </a:lnTo>
                  <a:lnTo>
                    <a:pt x="0" y="3"/>
                  </a:lnTo>
                  <a:lnTo>
                    <a:pt x="0" y="3"/>
                  </a:lnTo>
                  <a:lnTo>
                    <a:pt x="7" y="0"/>
                  </a:lnTo>
                  <a:lnTo>
                    <a:pt x="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66" name="Freeform 162"/>
            <p:cNvSpPr>
              <a:spLocks noEditPoints="1"/>
            </p:cNvSpPr>
            <p:nvPr/>
          </p:nvSpPr>
          <p:spPr bwMode="auto">
            <a:xfrm>
              <a:off x="3200" y="2440"/>
              <a:ext cx="21" cy="27"/>
            </a:xfrm>
            <a:custGeom>
              <a:avLst/>
              <a:gdLst/>
              <a:ahLst/>
              <a:cxnLst>
                <a:cxn ang="0">
                  <a:pos x="4" y="10"/>
                </a:cxn>
                <a:cxn ang="0">
                  <a:pos x="4" y="14"/>
                </a:cxn>
                <a:cxn ang="0">
                  <a:pos x="7" y="18"/>
                </a:cxn>
                <a:cxn ang="0">
                  <a:pos x="10" y="21"/>
                </a:cxn>
                <a:cxn ang="0">
                  <a:pos x="12" y="21"/>
                </a:cxn>
                <a:cxn ang="0">
                  <a:pos x="15" y="21"/>
                </a:cxn>
                <a:cxn ang="0">
                  <a:pos x="17" y="20"/>
                </a:cxn>
                <a:cxn ang="0">
                  <a:pos x="18" y="18"/>
                </a:cxn>
                <a:cxn ang="0">
                  <a:pos x="19" y="16"/>
                </a:cxn>
                <a:cxn ang="0">
                  <a:pos x="21" y="16"/>
                </a:cxn>
                <a:cxn ang="0">
                  <a:pos x="19" y="20"/>
                </a:cxn>
                <a:cxn ang="0">
                  <a:pos x="17" y="23"/>
                </a:cxn>
                <a:cxn ang="0">
                  <a:pos x="14" y="25"/>
                </a:cxn>
                <a:cxn ang="0">
                  <a:pos x="10" y="27"/>
                </a:cxn>
                <a:cxn ang="0">
                  <a:pos x="5" y="25"/>
                </a:cxn>
                <a:cxn ang="0">
                  <a:pos x="3" y="23"/>
                </a:cxn>
                <a:cxn ang="0">
                  <a:pos x="0" y="18"/>
                </a:cxn>
                <a:cxn ang="0">
                  <a:pos x="0" y="13"/>
                </a:cxn>
                <a:cxn ang="0">
                  <a:pos x="0" y="10"/>
                </a:cxn>
                <a:cxn ang="0">
                  <a:pos x="1" y="6"/>
                </a:cxn>
                <a:cxn ang="0">
                  <a:pos x="3" y="3"/>
                </a:cxn>
                <a:cxn ang="0">
                  <a:pos x="7" y="0"/>
                </a:cxn>
                <a:cxn ang="0">
                  <a:pos x="11" y="0"/>
                </a:cxn>
                <a:cxn ang="0">
                  <a:pos x="15" y="0"/>
                </a:cxn>
                <a:cxn ang="0">
                  <a:pos x="18" y="3"/>
                </a:cxn>
                <a:cxn ang="0">
                  <a:pos x="19" y="6"/>
                </a:cxn>
                <a:cxn ang="0">
                  <a:pos x="21" y="10"/>
                </a:cxn>
                <a:cxn ang="0">
                  <a:pos x="4" y="10"/>
                </a:cxn>
                <a:cxn ang="0">
                  <a:pos x="4" y="9"/>
                </a:cxn>
                <a:cxn ang="0">
                  <a:pos x="15" y="9"/>
                </a:cxn>
                <a:cxn ang="0">
                  <a:pos x="14" y="6"/>
                </a:cxn>
                <a:cxn ang="0">
                  <a:pos x="14" y="4"/>
                </a:cxn>
                <a:cxn ang="0">
                  <a:pos x="14" y="3"/>
                </a:cxn>
                <a:cxn ang="0">
                  <a:pos x="12" y="3"/>
                </a:cxn>
                <a:cxn ang="0">
                  <a:pos x="11" y="2"/>
                </a:cxn>
                <a:cxn ang="0">
                  <a:pos x="10" y="2"/>
                </a:cxn>
                <a:cxn ang="0">
                  <a:pos x="7" y="2"/>
                </a:cxn>
                <a:cxn ang="0">
                  <a:pos x="5" y="3"/>
                </a:cxn>
                <a:cxn ang="0">
                  <a:pos x="4" y="6"/>
                </a:cxn>
                <a:cxn ang="0">
                  <a:pos x="4" y="9"/>
                </a:cxn>
              </a:cxnLst>
              <a:rect l="0" t="0" r="r" b="b"/>
              <a:pathLst>
                <a:path w="21" h="27">
                  <a:moveTo>
                    <a:pt x="4" y="10"/>
                  </a:moveTo>
                  <a:lnTo>
                    <a:pt x="4" y="14"/>
                  </a:lnTo>
                  <a:lnTo>
                    <a:pt x="7" y="18"/>
                  </a:lnTo>
                  <a:lnTo>
                    <a:pt x="10" y="21"/>
                  </a:lnTo>
                  <a:lnTo>
                    <a:pt x="12" y="21"/>
                  </a:lnTo>
                  <a:lnTo>
                    <a:pt x="15" y="21"/>
                  </a:lnTo>
                  <a:lnTo>
                    <a:pt x="17" y="20"/>
                  </a:lnTo>
                  <a:lnTo>
                    <a:pt x="18" y="18"/>
                  </a:lnTo>
                  <a:lnTo>
                    <a:pt x="19" y="16"/>
                  </a:lnTo>
                  <a:lnTo>
                    <a:pt x="21" y="16"/>
                  </a:lnTo>
                  <a:lnTo>
                    <a:pt x="19" y="20"/>
                  </a:lnTo>
                  <a:lnTo>
                    <a:pt x="17" y="23"/>
                  </a:lnTo>
                  <a:lnTo>
                    <a:pt x="14" y="25"/>
                  </a:lnTo>
                  <a:lnTo>
                    <a:pt x="10" y="27"/>
                  </a:lnTo>
                  <a:lnTo>
                    <a:pt x="5" y="25"/>
                  </a:lnTo>
                  <a:lnTo>
                    <a:pt x="3" y="23"/>
                  </a:lnTo>
                  <a:lnTo>
                    <a:pt x="0" y="18"/>
                  </a:lnTo>
                  <a:lnTo>
                    <a:pt x="0" y="13"/>
                  </a:lnTo>
                  <a:lnTo>
                    <a:pt x="0" y="10"/>
                  </a:lnTo>
                  <a:lnTo>
                    <a:pt x="1" y="6"/>
                  </a:lnTo>
                  <a:lnTo>
                    <a:pt x="3" y="3"/>
                  </a:lnTo>
                  <a:lnTo>
                    <a:pt x="7" y="0"/>
                  </a:lnTo>
                  <a:lnTo>
                    <a:pt x="11" y="0"/>
                  </a:lnTo>
                  <a:lnTo>
                    <a:pt x="15" y="0"/>
                  </a:lnTo>
                  <a:lnTo>
                    <a:pt x="18" y="3"/>
                  </a:lnTo>
                  <a:lnTo>
                    <a:pt x="19" y="6"/>
                  </a:lnTo>
                  <a:lnTo>
                    <a:pt x="21" y="10"/>
                  </a:lnTo>
                  <a:lnTo>
                    <a:pt x="4" y="10"/>
                  </a:lnTo>
                  <a:close/>
                  <a:moveTo>
                    <a:pt x="4" y="9"/>
                  </a:moveTo>
                  <a:lnTo>
                    <a:pt x="15" y="9"/>
                  </a:lnTo>
                  <a:lnTo>
                    <a:pt x="14" y="6"/>
                  </a:lnTo>
                  <a:lnTo>
                    <a:pt x="14" y="4"/>
                  </a:lnTo>
                  <a:lnTo>
                    <a:pt x="14" y="3"/>
                  </a:lnTo>
                  <a:lnTo>
                    <a:pt x="12" y="3"/>
                  </a:lnTo>
                  <a:lnTo>
                    <a:pt x="11" y="2"/>
                  </a:lnTo>
                  <a:lnTo>
                    <a:pt x="10" y="2"/>
                  </a:lnTo>
                  <a:lnTo>
                    <a:pt x="7" y="2"/>
                  </a:lnTo>
                  <a:lnTo>
                    <a:pt x="5" y="3"/>
                  </a:lnTo>
                  <a:lnTo>
                    <a:pt x="4" y="6"/>
                  </a:lnTo>
                  <a:lnTo>
                    <a:pt x="4" y="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67" name="Freeform 163"/>
            <p:cNvSpPr>
              <a:spLocks noEditPoints="1"/>
            </p:cNvSpPr>
            <p:nvPr/>
          </p:nvSpPr>
          <p:spPr bwMode="auto">
            <a:xfrm>
              <a:off x="3225" y="2426"/>
              <a:ext cx="25" cy="41"/>
            </a:xfrm>
            <a:custGeom>
              <a:avLst/>
              <a:gdLst/>
              <a:ahLst/>
              <a:cxnLst>
                <a:cxn ang="0">
                  <a:pos x="17" y="35"/>
                </a:cxn>
                <a:cxn ang="0">
                  <a:pos x="15" y="38"/>
                </a:cxn>
                <a:cxn ang="0">
                  <a:pos x="14" y="39"/>
                </a:cxn>
                <a:cxn ang="0">
                  <a:pos x="11" y="39"/>
                </a:cxn>
                <a:cxn ang="0">
                  <a:pos x="10" y="41"/>
                </a:cxn>
                <a:cxn ang="0">
                  <a:pos x="6" y="39"/>
                </a:cxn>
                <a:cxn ang="0">
                  <a:pos x="3" y="37"/>
                </a:cxn>
                <a:cxn ang="0">
                  <a:pos x="0" y="32"/>
                </a:cxn>
                <a:cxn ang="0">
                  <a:pos x="0" y="28"/>
                </a:cxn>
                <a:cxn ang="0">
                  <a:pos x="0" y="23"/>
                </a:cxn>
                <a:cxn ang="0">
                  <a:pos x="3" y="18"/>
                </a:cxn>
                <a:cxn ang="0">
                  <a:pos x="6" y="16"/>
                </a:cxn>
                <a:cxn ang="0">
                  <a:pos x="8" y="14"/>
                </a:cxn>
                <a:cxn ang="0">
                  <a:pos x="11" y="14"/>
                </a:cxn>
                <a:cxn ang="0">
                  <a:pos x="14" y="14"/>
                </a:cxn>
                <a:cxn ang="0">
                  <a:pos x="17" y="17"/>
                </a:cxn>
                <a:cxn ang="0">
                  <a:pos x="17" y="11"/>
                </a:cxn>
                <a:cxn ang="0">
                  <a:pos x="17" y="7"/>
                </a:cxn>
                <a:cxn ang="0">
                  <a:pos x="17" y="6"/>
                </a:cxn>
                <a:cxn ang="0">
                  <a:pos x="17" y="4"/>
                </a:cxn>
                <a:cxn ang="0">
                  <a:pos x="17" y="4"/>
                </a:cxn>
                <a:cxn ang="0">
                  <a:pos x="15" y="3"/>
                </a:cxn>
                <a:cxn ang="0">
                  <a:pos x="15" y="3"/>
                </a:cxn>
                <a:cxn ang="0">
                  <a:pos x="14" y="4"/>
                </a:cxn>
                <a:cxn ang="0">
                  <a:pos x="14" y="4"/>
                </a:cxn>
                <a:cxn ang="0">
                  <a:pos x="14" y="3"/>
                </a:cxn>
                <a:cxn ang="0">
                  <a:pos x="21" y="0"/>
                </a:cxn>
                <a:cxn ang="0">
                  <a:pos x="21" y="0"/>
                </a:cxn>
                <a:cxn ang="0">
                  <a:pos x="21" y="30"/>
                </a:cxn>
                <a:cxn ang="0">
                  <a:pos x="21" y="34"/>
                </a:cxn>
                <a:cxn ang="0">
                  <a:pos x="23" y="35"/>
                </a:cxn>
                <a:cxn ang="0">
                  <a:pos x="23" y="37"/>
                </a:cxn>
                <a:cxn ang="0">
                  <a:pos x="23" y="37"/>
                </a:cxn>
                <a:cxn ang="0">
                  <a:pos x="23" y="37"/>
                </a:cxn>
                <a:cxn ang="0">
                  <a:pos x="24" y="37"/>
                </a:cxn>
                <a:cxn ang="0">
                  <a:pos x="24" y="37"/>
                </a:cxn>
                <a:cxn ang="0">
                  <a:pos x="25" y="37"/>
                </a:cxn>
                <a:cxn ang="0">
                  <a:pos x="25" y="37"/>
                </a:cxn>
                <a:cxn ang="0">
                  <a:pos x="18" y="41"/>
                </a:cxn>
                <a:cxn ang="0">
                  <a:pos x="17" y="41"/>
                </a:cxn>
                <a:cxn ang="0">
                  <a:pos x="17" y="35"/>
                </a:cxn>
                <a:cxn ang="0">
                  <a:pos x="17" y="34"/>
                </a:cxn>
                <a:cxn ang="0">
                  <a:pos x="17" y="23"/>
                </a:cxn>
                <a:cxn ang="0">
                  <a:pos x="17" y="20"/>
                </a:cxn>
                <a:cxn ang="0">
                  <a:pos x="15" y="18"/>
                </a:cxn>
                <a:cxn ang="0">
                  <a:pos x="15" y="17"/>
                </a:cxn>
                <a:cxn ang="0">
                  <a:pos x="14" y="17"/>
                </a:cxn>
                <a:cxn ang="0">
                  <a:pos x="13" y="16"/>
                </a:cxn>
                <a:cxn ang="0">
                  <a:pos x="11" y="16"/>
                </a:cxn>
                <a:cxn ang="0">
                  <a:pos x="8" y="16"/>
                </a:cxn>
                <a:cxn ang="0">
                  <a:pos x="7" y="18"/>
                </a:cxn>
                <a:cxn ang="0">
                  <a:pos x="4" y="21"/>
                </a:cxn>
                <a:cxn ang="0">
                  <a:pos x="4" y="25"/>
                </a:cxn>
                <a:cxn ang="0">
                  <a:pos x="4" y="31"/>
                </a:cxn>
                <a:cxn ang="0">
                  <a:pos x="7" y="34"/>
                </a:cxn>
                <a:cxn ang="0">
                  <a:pos x="10" y="37"/>
                </a:cxn>
                <a:cxn ang="0">
                  <a:pos x="13" y="37"/>
                </a:cxn>
                <a:cxn ang="0">
                  <a:pos x="14" y="37"/>
                </a:cxn>
                <a:cxn ang="0">
                  <a:pos x="17" y="34"/>
                </a:cxn>
              </a:cxnLst>
              <a:rect l="0" t="0" r="r" b="b"/>
              <a:pathLst>
                <a:path w="25" h="41">
                  <a:moveTo>
                    <a:pt x="17" y="35"/>
                  </a:moveTo>
                  <a:lnTo>
                    <a:pt x="15" y="38"/>
                  </a:lnTo>
                  <a:lnTo>
                    <a:pt x="14" y="39"/>
                  </a:lnTo>
                  <a:lnTo>
                    <a:pt x="11" y="39"/>
                  </a:lnTo>
                  <a:lnTo>
                    <a:pt x="10" y="41"/>
                  </a:lnTo>
                  <a:lnTo>
                    <a:pt x="6" y="39"/>
                  </a:lnTo>
                  <a:lnTo>
                    <a:pt x="3" y="37"/>
                  </a:lnTo>
                  <a:lnTo>
                    <a:pt x="0" y="32"/>
                  </a:lnTo>
                  <a:lnTo>
                    <a:pt x="0" y="28"/>
                  </a:lnTo>
                  <a:lnTo>
                    <a:pt x="0" y="23"/>
                  </a:lnTo>
                  <a:lnTo>
                    <a:pt x="3" y="18"/>
                  </a:lnTo>
                  <a:lnTo>
                    <a:pt x="6" y="16"/>
                  </a:lnTo>
                  <a:lnTo>
                    <a:pt x="8" y="14"/>
                  </a:lnTo>
                  <a:lnTo>
                    <a:pt x="11" y="14"/>
                  </a:lnTo>
                  <a:lnTo>
                    <a:pt x="14" y="14"/>
                  </a:lnTo>
                  <a:lnTo>
                    <a:pt x="17" y="17"/>
                  </a:lnTo>
                  <a:lnTo>
                    <a:pt x="17" y="11"/>
                  </a:lnTo>
                  <a:lnTo>
                    <a:pt x="17" y="7"/>
                  </a:lnTo>
                  <a:lnTo>
                    <a:pt x="17" y="6"/>
                  </a:lnTo>
                  <a:lnTo>
                    <a:pt x="17" y="4"/>
                  </a:lnTo>
                  <a:lnTo>
                    <a:pt x="17" y="4"/>
                  </a:lnTo>
                  <a:lnTo>
                    <a:pt x="15" y="3"/>
                  </a:lnTo>
                  <a:lnTo>
                    <a:pt x="15" y="3"/>
                  </a:lnTo>
                  <a:lnTo>
                    <a:pt x="14" y="4"/>
                  </a:lnTo>
                  <a:lnTo>
                    <a:pt x="14" y="4"/>
                  </a:lnTo>
                  <a:lnTo>
                    <a:pt x="14" y="3"/>
                  </a:lnTo>
                  <a:lnTo>
                    <a:pt x="21" y="0"/>
                  </a:lnTo>
                  <a:lnTo>
                    <a:pt x="21" y="0"/>
                  </a:lnTo>
                  <a:lnTo>
                    <a:pt x="21" y="30"/>
                  </a:lnTo>
                  <a:lnTo>
                    <a:pt x="21" y="34"/>
                  </a:lnTo>
                  <a:lnTo>
                    <a:pt x="23" y="35"/>
                  </a:lnTo>
                  <a:lnTo>
                    <a:pt x="23" y="37"/>
                  </a:lnTo>
                  <a:lnTo>
                    <a:pt x="23" y="37"/>
                  </a:lnTo>
                  <a:lnTo>
                    <a:pt x="23" y="37"/>
                  </a:lnTo>
                  <a:lnTo>
                    <a:pt x="24" y="37"/>
                  </a:lnTo>
                  <a:lnTo>
                    <a:pt x="24" y="37"/>
                  </a:lnTo>
                  <a:lnTo>
                    <a:pt x="25" y="37"/>
                  </a:lnTo>
                  <a:lnTo>
                    <a:pt x="25" y="37"/>
                  </a:lnTo>
                  <a:lnTo>
                    <a:pt x="18" y="41"/>
                  </a:lnTo>
                  <a:lnTo>
                    <a:pt x="17" y="41"/>
                  </a:lnTo>
                  <a:lnTo>
                    <a:pt x="17" y="35"/>
                  </a:lnTo>
                  <a:close/>
                  <a:moveTo>
                    <a:pt x="17" y="34"/>
                  </a:moveTo>
                  <a:lnTo>
                    <a:pt x="17" y="23"/>
                  </a:lnTo>
                  <a:lnTo>
                    <a:pt x="17" y="20"/>
                  </a:lnTo>
                  <a:lnTo>
                    <a:pt x="15" y="18"/>
                  </a:lnTo>
                  <a:lnTo>
                    <a:pt x="15" y="17"/>
                  </a:lnTo>
                  <a:lnTo>
                    <a:pt x="14" y="17"/>
                  </a:lnTo>
                  <a:lnTo>
                    <a:pt x="13" y="16"/>
                  </a:lnTo>
                  <a:lnTo>
                    <a:pt x="11" y="16"/>
                  </a:lnTo>
                  <a:lnTo>
                    <a:pt x="8" y="16"/>
                  </a:lnTo>
                  <a:lnTo>
                    <a:pt x="7" y="18"/>
                  </a:lnTo>
                  <a:lnTo>
                    <a:pt x="4" y="21"/>
                  </a:lnTo>
                  <a:lnTo>
                    <a:pt x="4" y="25"/>
                  </a:lnTo>
                  <a:lnTo>
                    <a:pt x="4" y="31"/>
                  </a:lnTo>
                  <a:lnTo>
                    <a:pt x="7" y="34"/>
                  </a:lnTo>
                  <a:lnTo>
                    <a:pt x="10" y="37"/>
                  </a:lnTo>
                  <a:lnTo>
                    <a:pt x="13" y="37"/>
                  </a:lnTo>
                  <a:lnTo>
                    <a:pt x="14" y="37"/>
                  </a:lnTo>
                  <a:lnTo>
                    <a:pt x="17" y="3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68" name="Freeform 164"/>
            <p:cNvSpPr>
              <a:spLocks noEditPoints="1"/>
            </p:cNvSpPr>
            <p:nvPr/>
          </p:nvSpPr>
          <p:spPr bwMode="auto">
            <a:xfrm>
              <a:off x="3253" y="2426"/>
              <a:ext cx="11" cy="39"/>
            </a:xfrm>
            <a:custGeom>
              <a:avLst/>
              <a:gdLst/>
              <a:ahLst/>
              <a:cxnLst>
                <a:cxn ang="0">
                  <a:pos x="6" y="0"/>
                </a:cxn>
                <a:cxn ang="0">
                  <a:pos x="7" y="0"/>
                </a:cxn>
                <a:cxn ang="0">
                  <a:pos x="9" y="2"/>
                </a:cxn>
                <a:cxn ang="0">
                  <a:pos x="9" y="3"/>
                </a:cxn>
                <a:cxn ang="0">
                  <a:pos x="9" y="4"/>
                </a:cxn>
                <a:cxn ang="0">
                  <a:pos x="9" y="4"/>
                </a:cxn>
                <a:cxn ang="0">
                  <a:pos x="9" y="6"/>
                </a:cxn>
                <a:cxn ang="0">
                  <a:pos x="7" y="7"/>
                </a:cxn>
                <a:cxn ang="0">
                  <a:pos x="6" y="7"/>
                </a:cxn>
                <a:cxn ang="0">
                  <a:pos x="4" y="7"/>
                </a:cxn>
                <a:cxn ang="0">
                  <a:pos x="3" y="6"/>
                </a:cxn>
                <a:cxn ang="0">
                  <a:pos x="3" y="4"/>
                </a:cxn>
                <a:cxn ang="0">
                  <a:pos x="3" y="4"/>
                </a:cxn>
                <a:cxn ang="0">
                  <a:pos x="3" y="3"/>
                </a:cxn>
                <a:cxn ang="0">
                  <a:pos x="3" y="2"/>
                </a:cxn>
                <a:cxn ang="0">
                  <a:pos x="4" y="0"/>
                </a:cxn>
                <a:cxn ang="0">
                  <a:pos x="6" y="0"/>
                </a:cxn>
                <a:cxn ang="0">
                  <a:pos x="9" y="14"/>
                </a:cxn>
                <a:cxn ang="0">
                  <a:pos x="9" y="34"/>
                </a:cxn>
                <a:cxn ang="0">
                  <a:pos x="9" y="37"/>
                </a:cxn>
                <a:cxn ang="0">
                  <a:pos x="9" y="38"/>
                </a:cxn>
                <a:cxn ang="0">
                  <a:pos x="9" y="38"/>
                </a:cxn>
                <a:cxn ang="0">
                  <a:pos x="10" y="38"/>
                </a:cxn>
                <a:cxn ang="0">
                  <a:pos x="10" y="39"/>
                </a:cxn>
                <a:cxn ang="0">
                  <a:pos x="11" y="39"/>
                </a:cxn>
                <a:cxn ang="0">
                  <a:pos x="11" y="39"/>
                </a:cxn>
                <a:cxn ang="0">
                  <a:pos x="0" y="39"/>
                </a:cxn>
                <a:cxn ang="0">
                  <a:pos x="0" y="39"/>
                </a:cxn>
                <a:cxn ang="0">
                  <a:pos x="2" y="39"/>
                </a:cxn>
                <a:cxn ang="0">
                  <a:pos x="3" y="38"/>
                </a:cxn>
                <a:cxn ang="0">
                  <a:pos x="3" y="38"/>
                </a:cxn>
                <a:cxn ang="0">
                  <a:pos x="3" y="38"/>
                </a:cxn>
                <a:cxn ang="0">
                  <a:pos x="3" y="37"/>
                </a:cxn>
                <a:cxn ang="0">
                  <a:pos x="4" y="34"/>
                </a:cxn>
                <a:cxn ang="0">
                  <a:pos x="4" y="24"/>
                </a:cxn>
                <a:cxn ang="0">
                  <a:pos x="3" y="21"/>
                </a:cxn>
                <a:cxn ang="0">
                  <a:pos x="3" y="18"/>
                </a:cxn>
                <a:cxn ang="0">
                  <a:pos x="3" y="18"/>
                </a:cxn>
                <a:cxn ang="0">
                  <a:pos x="3" y="17"/>
                </a:cxn>
                <a:cxn ang="0">
                  <a:pos x="3" y="17"/>
                </a:cxn>
                <a:cxn ang="0">
                  <a:pos x="2" y="17"/>
                </a:cxn>
                <a:cxn ang="0">
                  <a:pos x="2" y="17"/>
                </a:cxn>
                <a:cxn ang="0">
                  <a:pos x="0" y="17"/>
                </a:cxn>
                <a:cxn ang="0">
                  <a:pos x="0" y="17"/>
                </a:cxn>
                <a:cxn ang="0">
                  <a:pos x="7" y="14"/>
                </a:cxn>
                <a:cxn ang="0">
                  <a:pos x="9" y="14"/>
                </a:cxn>
              </a:cxnLst>
              <a:rect l="0" t="0" r="r" b="b"/>
              <a:pathLst>
                <a:path w="11" h="39">
                  <a:moveTo>
                    <a:pt x="6" y="0"/>
                  </a:moveTo>
                  <a:lnTo>
                    <a:pt x="7" y="0"/>
                  </a:lnTo>
                  <a:lnTo>
                    <a:pt x="9" y="2"/>
                  </a:lnTo>
                  <a:lnTo>
                    <a:pt x="9" y="3"/>
                  </a:lnTo>
                  <a:lnTo>
                    <a:pt x="9" y="4"/>
                  </a:lnTo>
                  <a:lnTo>
                    <a:pt x="9" y="4"/>
                  </a:lnTo>
                  <a:lnTo>
                    <a:pt x="9" y="6"/>
                  </a:lnTo>
                  <a:lnTo>
                    <a:pt x="7" y="7"/>
                  </a:lnTo>
                  <a:lnTo>
                    <a:pt x="6" y="7"/>
                  </a:lnTo>
                  <a:lnTo>
                    <a:pt x="4" y="7"/>
                  </a:lnTo>
                  <a:lnTo>
                    <a:pt x="3" y="6"/>
                  </a:lnTo>
                  <a:lnTo>
                    <a:pt x="3" y="4"/>
                  </a:lnTo>
                  <a:lnTo>
                    <a:pt x="3" y="4"/>
                  </a:lnTo>
                  <a:lnTo>
                    <a:pt x="3" y="3"/>
                  </a:lnTo>
                  <a:lnTo>
                    <a:pt x="3" y="2"/>
                  </a:lnTo>
                  <a:lnTo>
                    <a:pt x="4" y="0"/>
                  </a:lnTo>
                  <a:lnTo>
                    <a:pt x="6" y="0"/>
                  </a:lnTo>
                  <a:close/>
                  <a:moveTo>
                    <a:pt x="9" y="14"/>
                  </a:moveTo>
                  <a:lnTo>
                    <a:pt x="9" y="34"/>
                  </a:lnTo>
                  <a:lnTo>
                    <a:pt x="9" y="37"/>
                  </a:lnTo>
                  <a:lnTo>
                    <a:pt x="9" y="38"/>
                  </a:lnTo>
                  <a:lnTo>
                    <a:pt x="9" y="38"/>
                  </a:lnTo>
                  <a:lnTo>
                    <a:pt x="10" y="38"/>
                  </a:lnTo>
                  <a:lnTo>
                    <a:pt x="10" y="39"/>
                  </a:lnTo>
                  <a:lnTo>
                    <a:pt x="11" y="39"/>
                  </a:lnTo>
                  <a:lnTo>
                    <a:pt x="11" y="39"/>
                  </a:lnTo>
                  <a:lnTo>
                    <a:pt x="0" y="39"/>
                  </a:lnTo>
                  <a:lnTo>
                    <a:pt x="0" y="39"/>
                  </a:lnTo>
                  <a:lnTo>
                    <a:pt x="2" y="39"/>
                  </a:lnTo>
                  <a:lnTo>
                    <a:pt x="3" y="38"/>
                  </a:lnTo>
                  <a:lnTo>
                    <a:pt x="3" y="38"/>
                  </a:lnTo>
                  <a:lnTo>
                    <a:pt x="3" y="38"/>
                  </a:lnTo>
                  <a:lnTo>
                    <a:pt x="3" y="37"/>
                  </a:lnTo>
                  <a:lnTo>
                    <a:pt x="4" y="34"/>
                  </a:lnTo>
                  <a:lnTo>
                    <a:pt x="4" y="24"/>
                  </a:lnTo>
                  <a:lnTo>
                    <a:pt x="3" y="21"/>
                  </a:lnTo>
                  <a:lnTo>
                    <a:pt x="3" y="18"/>
                  </a:lnTo>
                  <a:lnTo>
                    <a:pt x="3" y="18"/>
                  </a:lnTo>
                  <a:lnTo>
                    <a:pt x="3" y="17"/>
                  </a:lnTo>
                  <a:lnTo>
                    <a:pt x="3" y="17"/>
                  </a:lnTo>
                  <a:lnTo>
                    <a:pt x="2" y="17"/>
                  </a:lnTo>
                  <a:lnTo>
                    <a:pt x="2" y="17"/>
                  </a:lnTo>
                  <a:lnTo>
                    <a:pt x="0" y="17"/>
                  </a:lnTo>
                  <a:lnTo>
                    <a:pt x="0" y="17"/>
                  </a:lnTo>
                  <a:lnTo>
                    <a:pt x="7" y="14"/>
                  </a:lnTo>
                  <a:lnTo>
                    <a:pt x="9"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69" name="Freeform 165"/>
            <p:cNvSpPr>
              <a:spLocks/>
            </p:cNvSpPr>
            <p:nvPr/>
          </p:nvSpPr>
          <p:spPr bwMode="auto">
            <a:xfrm>
              <a:off x="3269" y="2440"/>
              <a:ext cx="21" cy="27"/>
            </a:xfrm>
            <a:custGeom>
              <a:avLst/>
              <a:gdLst/>
              <a:ahLst/>
              <a:cxnLst>
                <a:cxn ang="0">
                  <a:pos x="21" y="16"/>
                </a:cxn>
                <a:cxn ang="0">
                  <a:pos x="19" y="20"/>
                </a:cxn>
                <a:cxn ang="0">
                  <a:pos x="16" y="24"/>
                </a:cxn>
                <a:cxn ang="0">
                  <a:pos x="14" y="25"/>
                </a:cxn>
                <a:cxn ang="0">
                  <a:pos x="9" y="27"/>
                </a:cxn>
                <a:cxn ang="0">
                  <a:pos x="7" y="25"/>
                </a:cxn>
                <a:cxn ang="0">
                  <a:pos x="2" y="23"/>
                </a:cxn>
                <a:cxn ang="0">
                  <a:pos x="1" y="20"/>
                </a:cxn>
                <a:cxn ang="0">
                  <a:pos x="0" y="17"/>
                </a:cxn>
                <a:cxn ang="0">
                  <a:pos x="0" y="13"/>
                </a:cxn>
                <a:cxn ang="0">
                  <a:pos x="0" y="10"/>
                </a:cxn>
                <a:cxn ang="0">
                  <a:pos x="1" y="6"/>
                </a:cxn>
                <a:cxn ang="0">
                  <a:pos x="2" y="3"/>
                </a:cxn>
                <a:cxn ang="0">
                  <a:pos x="7" y="0"/>
                </a:cxn>
                <a:cxn ang="0">
                  <a:pos x="11" y="0"/>
                </a:cxn>
                <a:cxn ang="0">
                  <a:pos x="14" y="0"/>
                </a:cxn>
                <a:cxn ang="0">
                  <a:pos x="16" y="2"/>
                </a:cxn>
                <a:cxn ang="0">
                  <a:pos x="19" y="4"/>
                </a:cxn>
                <a:cxn ang="0">
                  <a:pos x="19" y="6"/>
                </a:cxn>
                <a:cxn ang="0">
                  <a:pos x="19" y="7"/>
                </a:cxn>
                <a:cxn ang="0">
                  <a:pos x="19" y="7"/>
                </a:cxn>
                <a:cxn ang="0">
                  <a:pos x="18" y="9"/>
                </a:cxn>
                <a:cxn ang="0">
                  <a:pos x="16" y="9"/>
                </a:cxn>
                <a:cxn ang="0">
                  <a:pos x="15" y="7"/>
                </a:cxn>
                <a:cxn ang="0">
                  <a:pos x="15" y="7"/>
                </a:cxn>
                <a:cxn ang="0">
                  <a:pos x="14" y="6"/>
                </a:cxn>
                <a:cxn ang="0">
                  <a:pos x="14" y="4"/>
                </a:cxn>
                <a:cxn ang="0">
                  <a:pos x="14" y="3"/>
                </a:cxn>
                <a:cxn ang="0">
                  <a:pos x="12" y="3"/>
                </a:cxn>
                <a:cxn ang="0">
                  <a:pos x="12" y="2"/>
                </a:cxn>
                <a:cxn ang="0">
                  <a:pos x="11" y="2"/>
                </a:cxn>
                <a:cxn ang="0">
                  <a:pos x="8" y="2"/>
                </a:cxn>
                <a:cxn ang="0">
                  <a:pos x="7" y="3"/>
                </a:cxn>
                <a:cxn ang="0">
                  <a:pos x="5" y="7"/>
                </a:cxn>
                <a:cxn ang="0">
                  <a:pos x="4" y="10"/>
                </a:cxn>
                <a:cxn ang="0">
                  <a:pos x="5" y="14"/>
                </a:cxn>
                <a:cxn ang="0">
                  <a:pos x="7" y="18"/>
                </a:cxn>
                <a:cxn ang="0">
                  <a:pos x="9" y="21"/>
                </a:cxn>
                <a:cxn ang="0">
                  <a:pos x="12" y="21"/>
                </a:cxn>
                <a:cxn ang="0">
                  <a:pos x="15" y="21"/>
                </a:cxn>
                <a:cxn ang="0">
                  <a:pos x="16" y="20"/>
                </a:cxn>
                <a:cxn ang="0">
                  <a:pos x="18" y="18"/>
                </a:cxn>
                <a:cxn ang="0">
                  <a:pos x="19" y="16"/>
                </a:cxn>
                <a:cxn ang="0">
                  <a:pos x="21" y="16"/>
                </a:cxn>
              </a:cxnLst>
              <a:rect l="0" t="0" r="r" b="b"/>
              <a:pathLst>
                <a:path w="21" h="27">
                  <a:moveTo>
                    <a:pt x="21" y="16"/>
                  </a:moveTo>
                  <a:lnTo>
                    <a:pt x="19" y="20"/>
                  </a:lnTo>
                  <a:lnTo>
                    <a:pt x="16" y="24"/>
                  </a:lnTo>
                  <a:lnTo>
                    <a:pt x="14" y="25"/>
                  </a:lnTo>
                  <a:lnTo>
                    <a:pt x="9" y="27"/>
                  </a:lnTo>
                  <a:lnTo>
                    <a:pt x="7" y="25"/>
                  </a:lnTo>
                  <a:lnTo>
                    <a:pt x="2" y="23"/>
                  </a:lnTo>
                  <a:lnTo>
                    <a:pt x="1" y="20"/>
                  </a:lnTo>
                  <a:lnTo>
                    <a:pt x="0" y="17"/>
                  </a:lnTo>
                  <a:lnTo>
                    <a:pt x="0" y="13"/>
                  </a:lnTo>
                  <a:lnTo>
                    <a:pt x="0" y="10"/>
                  </a:lnTo>
                  <a:lnTo>
                    <a:pt x="1" y="6"/>
                  </a:lnTo>
                  <a:lnTo>
                    <a:pt x="2" y="3"/>
                  </a:lnTo>
                  <a:lnTo>
                    <a:pt x="7" y="0"/>
                  </a:lnTo>
                  <a:lnTo>
                    <a:pt x="11" y="0"/>
                  </a:lnTo>
                  <a:lnTo>
                    <a:pt x="14" y="0"/>
                  </a:lnTo>
                  <a:lnTo>
                    <a:pt x="16" y="2"/>
                  </a:lnTo>
                  <a:lnTo>
                    <a:pt x="19" y="4"/>
                  </a:lnTo>
                  <a:lnTo>
                    <a:pt x="19" y="6"/>
                  </a:lnTo>
                  <a:lnTo>
                    <a:pt x="19" y="7"/>
                  </a:lnTo>
                  <a:lnTo>
                    <a:pt x="19" y="7"/>
                  </a:lnTo>
                  <a:lnTo>
                    <a:pt x="18" y="9"/>
                  </a:lnTo>
                  <a:lnTo>
                    <a:pt x="16" y="9"/>
                  </a:lnTo>
                  <a:lnTo>
                    <a:pt x="15" y="7"/>
                  </a:lnTo>
                  <a:lnTo>
                    <a:pt x="15" y="7"/>
                  </a:lnTo>
                  <a:lnTo>
                    <a:pt x="14" y="6"/>
                  </a:lnTo>
                  <a:lnTo>
                    <a:pt x="14" y="4"/>
                  </a:lnTo>
                  <a:lnTo>
                    <a:pt x="14" y="3"/>
                  </a:lnTo>
                  <a:lnTo>
                    <a:pt x="12" y="3"/>
                  </a:lnTo>
                  <a:lnTo>
                    <a:pt x="12" y="2"/>
                  </a:lnTo>
                  <a:lnTo>
                    <a:pt x="11" y="2"/>
                  </a:lnTo>
                  <a:lnTo>
                    <a:pt x="8" y="2"/>
                  </a:lnTo>
                  <a:lnTo>
                    <a:pt x="7" y="3"/>
                  </a:lnTo>
                  <a:lnTo>
                    <a:pt x="5" y="7"/>
                  </a:lnTo>
                  <a:lnTo>
                    <a:pt x="4" y="10"/>
                  </a:lnTo>
                  <a:lnTo>
                    <a:pt x="5" y="14"/>
                  </a:lnTo>
                  <a:lnTo>
                    <a:pt x="7" y="18"/>
                  </a:lnTo>
                  <a:lnTo>
                    <a:pt x="9" y="21"/>
                  </a:lnTo>
                  <a:lnTo>
                    <a:pt x="12" y="21"/>
                  </a:lnTo>
                  <a:lnTo>
                    <a:pt x="15" y="21"/>
                  </a:lnTo>
                  <a:lnTo>
                    <a:pt x="16" y="20"/>
                  </a:lnTo>
                  <a:lnTo>
                    <a:pt x="18" y="18"/>
                  </a:lnTo>
                  <a:lnTo>
                    <a:pt x="19" y="16"/>
                  </a:lnTo>
                  <a:lnTo>
                    <a:pt x="21" y="1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70" name="Freeform 166"/>
            <p:cNvSpPr>
              <a:spLocks/>
            </p:cNvSpPr>
            <p:nvPr/>
          </p:nvSpPr>
          <p:spPr bwMode="auto">
            <a:xfrm>
              <a:off x="3292" y="2432"/>
              <a:ext cx="16" cy="35"/>
            </a:xfrm>
            <a:custGeom>
              <a:avLst/>
              <a:gdLst/>
              <a:ahLst/>
              <a:cxnLst>
                <a:cxn ang="0">
                  <a:pos x="9" y="0"/>
                </a:cxn>
                <a:cxn ang="0">
                  <a:pos x="9" y="8"/>
                </a:cxn>
                <a:cxn ang="0">
                  <a:pos x="14" y="8"/>
                </a:cxn>
                <a:cxn ang="0">
                  <a:pos x="14" y="10"/>
                </a:cxn>
                <a:cxn ang="0">
                  <a:pos x="9" y="10"/>
                </a:cxn>
                <a:cxn ang="0">
                  <a:pos x="9" y="26"/>
                </a:cxn>
                <a:cxn ang="0">
                  <a:pos x="9" y="29"/>
                </a:cxn>
                <a:cxn ang="0">
                  <a:pos x="9" y="29"/>
                </a:cxn>
                <a:cxn ang="0">
                  <a:pos x="10" y="31"/>
                </a:cxn>
                <a:cxn ang="0">
                  <a:pos x="12" y="31"/>
                </a:cxn>
                <a:cxn ang="0">
                  <a:pos x="12" y="31"/>
                </a:cxn>
                <a:cxn ang="0">
                  <a:pos x="13" y="31"/>
                </a:cxn>
                <a:cxn ang="0">
                  <a:pos x="14" y="29"/>
                </a:cxn>
                <a:cxn ang="0">
                  <a:pos x="14" y="29"/>
                </a:cxn>
                <a:cxn ang="0">
                  <a:pos x="16" y="29"/>
                </a:cxn>
                <a:cxn ang="0">
                  <a:pos x="14" y="31"/>
                </a:cxn>
                <a:cxn ang="0">
                  <a:pos x="13" y="33"/>
                </a:cxn>
                <a:cxn ang="0">
                  <a:pos x="10" y="33"/>
                </a:cxn>
                <a:cxn ang="0">
                  <a:pos x="9" y="35"/>
                </a:cxn>
                <a:cxn ang="0">
                  <a:pos x="7" y="33"/>
                </a:cxn>
                <a:cxn ang="0">
                  <a:pos x="6" y="33"/>
                </a:cxn>
                <a:cxn ang="0">
                  <a:pos x="5" y="32"/>
                </a:cxn>
                <a:cxn ang="0">
                  <a:pos x="5" y="32"/>
                </a:cxn>
                <a:cxn ang="0">
                  <a:pos x="5" y="29"/>
                </a:cxn>
                <a:cxn ang="0">
                  <a:pos x="3" y="28"/>
                </a:cxn>
                <a:cxn ang="0">
                  <a:pos x="3" y="10"/>
                </a:cxn>
                <a:cxn ang="0">
                  <a:pos x="0" y="10"/>
                </a:cxn>
                <a:cxn ang="0">
                  <a:pos x="0" y="10"/>
                </a:cxn>
                <a:cxn ang="0">
                  <a:pos x="2" y="8"/>
                </a:cxn>
                <a:cxn ang="0">
                  <a:pos x="3" y="7"/>
                </a:cxn>
                <a:cxn ang="0">
                  <a:pos x="5" y="5"/>
                </a:cxn>
                <a:cxn ang="0">
                  <a:pos x="6" y="4"/>
                </a:cxn>
                <a:cxn ang="0">
                  <a:pos x="7" y="3"/>
                </a:cxn>
                <a:cxn ang="0">
                  <a:pos x="7" y="0"/>
                </a:cxn>
                <a:cxn ang="0">
                  <a:pos x="9" y="0"/>
                </a:cxn>
              </a:cxnLst>
              <a:rect l="0" t="0" r="r" b="b"/>
              <a:pathLst>
                <a:path w="16" h="35">
                  <a:moveTo>
                    <a:pt x="9" y="0"/>
                  </a:moveTo>
                  <a:lnTo>
                    <a:pt x="9" y="8"/>
                  </a:lnTo>
                  <a:lnTo>
                    <a:pt x="14" y="8"/>
                  </a:lnTo>
                  <a:lnTo>
                    <a:pt x="14" y="10"/>
                  </a:lnTo>
                  <a:lnTo>
                    <a:pt x="9" y="10"/>
                  </a:lnTo>
                  <a:lnTo>
                    <a:pt x="9" y="26"/>
                  </a:lnTo>
                  <a:lnTo>
                    <a:pt x="9" y="29"/>
                  </a:lnTo>
                  <a:lnTo>
                    <a:pt x="9" y="29"/>
                  </a:lnTo>
                  <a:lnTo>
                    <a:pt x="10" y="31"/>
                  </a:lnTo>
                  <a:lnTo>
                    <a:pt x="12" y="31"/>
                  </a:lnTo>
                  <a:lnTo>
                    <a:pt x="12" y="31"/>
                  </a:lnTo>
                  <a:lnTo>
                    <a:pt x="13" y="31"/>
                  </a:lnTo>
                  <a:lnTo>
                    <a:pt x="14" y="29"/>
                  </a:lnTo>
                  <a:lnTo>
                    <a:pt x="14" y="29"/>
                  </a:lnTo>
                  <a:lnTo>
                    <a:pt x="16" y="29"/>
                  </a:lnTo>
                  <a:lnTo>
                    <a:pt x="14" y="31"/>
                  </a:lnTo>
                  <a:lnTo>
                    <a:pt x="13" y="33"/>
                  </a:lnTo>
                  <a:lnTo>
                    <a:pt x="10" y="33"/>
                  </a:lnTo>
                  <a:lnTo>
                    <a:pt x="9" y="35"/>
                  </a:lnTo>
                  <a:lnTo>
                    <a:pt x="7" y="33"/>
                  </a:lnTo>
                  <a:lnTo>
                    <a:pt x="6" y="33"/>
                  </a:lnTo>
                  <a:lnTo>
                    <a:pt x="5" y="32"/>
                  </a:lnTo>
                  <a:lnTo>
                    <a:pt x="5" y="32"/>
                  </a:lnTo>
                  <a:lnTo>
                    <a:pt x="5" y="29"/>
                  </a:lnTo>
                  <a:lnTo>
                    <a:pt x="3" y="28"/>
                  </a:lnTo>
                  <a:lnTo>
                    <a:pt x="3" y="10"/>
                  </a:lnTo>
                  <a:lnTo>
                    <a:pt x="0" y="10"/>
                  </a:lnTo>
                  <a:lnTo>
                    <a:pt x="0" y="10"/>
                  </a:lnTo>
                  <a:lnTo>
                    <a:pt x="2" y="8"/>
                  </a:lnTo>
                  <a:lnTo>
                    <a:pt x="3" y="7"/>
                  </a:lnTo>
                  <a:lnTo>
                    <a:pt x="5" y="5"/>
                  </a:lnTo>
                  <a:lnTo>
                    <a:pt x="6" y="4"/>
                  </a:lnTo>
                  <a:lnTo>
                    <a:pt x="7" y="3"/>
                  </a:lnTo>
                  <a:lnTo>
                    <a:pt x="7" y="0"/>
                  </a:lnTo>
                  <a:lnTo>
                    <a:pt x="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71" name="Freeform 167"/>
            <p:cNvSpPr>
              <a:spLocks noEditPoints="1"/>
            </p:cNvSpPr>
            <p:nvPr/>
          </p:nvSpPr>
          <p:spPr bwMode="auto">
            <a:xfrm>
              <a:off x="3309" y="2440"/>
              <a:ext cx="24" cy="27"/>
            </a:xfrm>
            <a:custGeom>
              <a:avLst/>
              <a:gdLst/>
              <a:ahLst/>
              <a:cxnLst>
                <a:cxn ang="0">
                  <a:pos x="13" y="0"/>
                </a:cxn>
                <a:cxn ang="0">
                  <a:pos x="16" y="0"/>
                </a:cxn>
                <a:cxn ang="0">
                  <a:pos x="18" y="2"/>
                </a:cxn>
                <a:cxn ang="0">
                  <a:pos x="21" y="4"/>
                </a:cxn>
                <a:cxn ang="0">
                  <a:pos x="24" y="9"/>
                </a:cxn>
                <a:cxn ang="0">
                  <a:pos x="24" y="13"/>
                </a:cxn>
                <a:cxn ang="0">
                  <a:pos x="24" y="16"/>
                </a:cxn>
                <a:cxn ang="0">
                  <a:pos x="23" y="20"/>
                </a:cxn>
                <a:cxn ang="0">
                  <a:pos x="21" y="23"/>
                </a:cxn>
                <a:cxn ang="0">
                  <a:pos x="18" y="24"/>
                </a:cxn>
                <a:cxn ang="0">
                  <a:pos x="16" y="25"/>
                </a:cxn>
                <a:cxn ang="0">
                  <a:pos x="11" y="27"/>
                </a:cxn>
                <a:cxn ang="0">
                  <a:pos x="9" y="25"/>
                </a:cxn>
                <a:cxn ang="0">
                  <a:pos x="6" y="24"/>
                </a:cxn>
                <a:cxn ang="0">
                  <a:pos x="3" y="21"/>
                </a:cxn>
                <a:cxn ang="0">
                  <a:pos x="2" y="18"/>
                </a:cxn>
                <a:cxn ang="0">
                  <a:pos x="0" y="13"/>
                </a:cxn>
                <a:cxn ang="0">
                  <a:pos x="0" y="10"/>
                </a:cxn>
                <a:cxn ang="0">
                  <a:pos x="2" y="7"/>
                </a:cxn>
                <a:cxn ang="0">
                  <a:pos x="4" y="3"/>
                </a:cxn>
                <a:cxn ang="0">
                  <a:pos x="6" y="2"/>
                </a:cxn>
                <a:cxn ang="0">
                  <a:pos x="9" y="0"/>
                </a:cxn>
                <a:cxn ang="0">
                  <a:pos x="13" y="0"/>
                </a:cxn>
                <a:cxn ang="0">
                  <a:pos x="11" y="2"/>
                </a:cxn>
                <a:cxn ang="0">
                  <a:pos x="10" y="2"/>
                </a:cxn>
                <a:cxn ang="0">
                  <a:pos x="9" y="3"/>
                </a:cxn>
                <a:cxn ang="0">
                  <a:pos x="7" y="4"/>
                </a:cxn>
                <a:cxn ang="0">
                  <a:pos x="6" y="6"/>
                </a:cxn>
                <a:cxn ang="0">
                  <a:pos x="6" y="9"/>
                </a:cxn>
                <a:cxn ang="0">
                  <a:pos x="4" y="11"/>
                </a:cxn>
                <a:cxn ang="0">
                  <a:pos x="6" y="16"/>
                </a:cxn>
                <a:cxn ang="0">
                  <a:pos x="7" y="21"/>
                </a:cxn>
                <a:cxn ang="0">
                  <a:pos x="10" y="24"/>
                </a:cxn>
                <a:cxn ang="0">
                  <a:pos x="13" y="24"/>
                </a:cxn>
                <a:cxn ang="0">
                  <a:pos x="16" y="24"/>
                </a:cxn>
                <a:cxn ang="0">
                  <a:pos x="17" y="23"/>
                </a:cxn>
                <a:cxn ang="0">
                  <a:pos x="18" y="20"/>
                </a:cxn>
                <a:cxn ang="0">
                  <a:pos x="20" y="14"/>
                </a:cxn>
                <a:cxn ang="0">
                  <a:pos x="20" y="10"/>
                </a:cxn>
                <a:cxn ang="0">
                  <a:pos x="18" y="7"/>
                </a:cxn>
                <a:cxn ang="0">
                  <a:pos x="17" y="4"/>
                </a:cxn>
                <a:cxn ang="0">
                  <a:pos x="14" y="3"/>
                </a:cxn>
                <a:cxn ang="0">
                  <a:pos x="11" y="2"/>
                </a:cxn>
              </a:cxnLst>
              <a:rect l="0" t="0" r="r" b="b"/>
              <a:pathLst>
                <a:path w="24" h="27">
                  <a:moveTo>
                    <a:pt x="13" y="0"/>
                  </a:moveTo>
                  <a:lnTo>
                    <a:pt x="16" y="0"/>
                  </a:lnTo>
                  <a:lnTo>
                    <a:pt x="18" y="2"/>
                  </a:lnTo>
                  <a:lnTo>
                    <a:pt x="21" y="4"/>
                  </a:lnTo>
                  <a:lnTo>
                    <a:pt x="24" y="9"/>
                  </a:lnTo>
                  <a:lnTo>
                    <a:pt x="24" y="13"/>
                  </a:lnTo>
                  <a:lnTo>
                    <a:pt x="24" y="16"/>
                  </a:lnTo>
                  <a:lnTo>
                    <a:pt x="23" y="20"/>
                  </a:lnTo>
                  <a:lnTo>
                    <a:pt x="21" y="23"/>
                  </a:lnTo>
                  <a:lnTo>
                    <a:pt x="18" y="24"/>
                  </a:lnTo>
                  <a:lnTo>
                    <a:pt x="16" y="25"/>
                  </a:lnTo>
                  <a:lnTo>
                    <a:pt x="11" y="27"/>
                  </a:lnTo>
                  <a:lnTo>
                    <a:pt x="9" y="25"/>
                  </a:lnTo>
                  <a:lnTo>
                    <a:pt x="6" y="24"/>
                  </a:lnTo>
                  <a:lnTo>
                    <a:pt x="3" y="21"/>
                  </a:lnTo>
                  <a:lnTo>
                    <a:pt x="2" y="18"/>
                  </a:lnTo>
                  <a:lnTo>
                    <a:pt x="0" y="13"/>
                  </a:lnTo>
                  <a:lnTo>
                    <a:pt x="0" y="10"/>
                  </a:lnTo>
                  <a:lnTo>
                    <a:pt x="2" y="7"/>
                  </a:lnTo>
                  <a:lnTo>
                    <a:pt x="4" y="3"/>
                  </a:lnTo>
                  <a:lnTo>
                    <a:pt x="6" y="2"/>
                  </a:lnTo>
                  <a:lnTo>
                    <a:pt x="9" y="0"/>
                  </a:lnTo>
                  <a:lnTo>
                    <a:pt x="13" y="0"/>
                  </a:lnTo>
                  <a:close/>
                  <a:moveTo>
                    <a:pt x="11" y="2"/>
                  </a:moveTo>
                  <a:lnTo>
                    <a:pt x="10" y="2"/>
                  </a:lnTo>
                  <a:lnTo>
                    <a:pt x="9" y="3"/>
                  </a:lnTo>
                  <a:lnTo>
                    <a:pt x="7" y="4"/>
                  </a:lnTo>
                  <a:lnTo>
                    <a:pt x="6" y="6"/>
                  </a:lnTo>
                  <a:lnTo>
                    <a:pt x="6" y="9"/>
                  </a:lnTo>
                  <a:lnTo>
                    <a:pt x="4" y="11"/>
                  </a:lnTo>
                  <a:lnTo>
                    <a:pt x="6" y="16"/>
                  </a:lnTo>
                  <a:lnTo>
                    <a:pt x="7" y="21"/>
                  </a:lnTo>
                  <a:lnTo>
                    <a:pt x="10" y="24"/>
                  </a:lnTo>
                  <a:lnTo>
                    <a:pt x="13" y="24"/>
                  </a:lnTo>
                  <a:lnTo>
                    <a:pt x="16" y="24"/>
                  </a:lnTo>
                  <a:lnTo>
                    <a:pt x="17" y="23"/>
                  </a:lnTo>
                  <a:lnTo>
                    <a:pt x="18" y="20"/>
                  </a:lnTo>
                  <a:lnTo>
                    <a:pt x="20" y="14"/>
                  </a:lnTo>
                  <a:lnTo>
                    <a:pt x="20" y="10"/>
                  </a:lnTo>
                  <a:lnTo>
                    <a:pt x="18" y="7"/>
                  </a:lnTo>
                  <a:lnTo>
                    <a:pt x="17" y="4"/>
                  </a:lnTo>
                  <a:lnTo>
                    <a:pt x="14" y="3"/>
                  </a:lnTo>
                  <a:lnTo>
                    <a:pt x="11"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72" name="Freeform 168"/>
            <p:cNvSpPr>
              <a:spLocks/>
            </p:cNvSpPr>
            <p:nvPr/>
          </p:nvSpPr>
          <p:spPr bwMode="auto">
            <a:xfrm>
              <a:off x="3336" y="2440"/>
              <a:ext cx="18" cy="25"/>
            </a:xfrm>
            <a:custGeom>
              <a:avLst/>
              <a:gdLst/>
              <a:ahLst/>
              <a:cxnLst>
                <a:cxn ang="0">
                  <a:pos x="8" y="0"/>
                </a:cxn>
                <a:cxn ang="0">
                  <a:pos x="8" y="6"/>
                </a:cxn>
                <a:cxn ang="0">
                  <a:pos x="11" y="3"/>
                </a:cxn>
                <a:cxn ang="0">
                  <a:pos x="13" y="0"/>
                </a:cxn>
                <a:cxn ang="0">
                  <a:pos x="15" y="0"/>
                </a:cxn>
                <a:cxn ang="0">
                  <a:pos x="17" y="0"/>
                </a:cxn>
                <a:cxn ang="0">
                  <a:pos x="17" y="2"/>
                </a:cxn>
                <a:cxn ang="0">
                  <a:pos x="18" y="2"/>
                </a:cxn>
                <a:cxn ang="0">
                  <a:pos x="18" y="3"/>
                </a:cxn>
                <a:cxn ang="0">
                  <a:pos x="18" y="4"/>
                </a:cxn>
                <a:cxn ang="0">
                  <a:pos x="18" y="6"/>
                </a:cxn>
                <a:cxn ang="0">
                  <a:pos x="17" y="6"/>
                </a:cxn>
                <a:cxn ang="0">
                  <a:pos x="15" y="6"/>
                </a:cxn>
                <a:cxn ang="0">
                  <a:pos x="15" y="6"/>
                </a:cxn>
                <a:cxn ang="0">
                  <a:pos x="14" y="6"/>
                </a:cxn>
                <a:cxn ang="0">
                  <a:pos x="13" y="4"/>
                </a:cxn>
                <a:cxn ang="0">
                  <a:pos x="13" y="4"/>
                </a:cxn>
                <a:cxn ang="0">
                  <a:pos x="11" y="4"/>
                </a:cxn>
                <a:cxn ang="0">
                  <a:pos x="11" y="4"/>
                </a:cxn>
                <a:cxn ang="0">
                  <a:pos x="10" y="6"/>
                </a:cxn>
                <a:cxn ang="0">
                  <a:pos x="8" y="9"/>
                </a:cxn>
                <a:cxn ang="0">
                  <a:pos x="8" y="20"/>
                </a:cxn>
                <a:cxn ang="0">
                  <a:pos x="8" y="21"/>
                </a:cxn>
                <a:cxn ang="0">
                  <a:pos x="8" y="23"/>
                </a:cxn>
                <a:cxn ang="0">
                  <a:pos x="10" y="24"/>
                </a:cxn>
                <a:cxn ang="0">
                  <a:pos x="10" y="24"/>
                </a:cxn>
                <a:cxn ang="0">
                  <a:pos x="11" y="25"/>
                </a:cxn>
                <a:cxn ang="0">
                  <a:pos x="13" y="25"/>
                </a:cxn>
                <a:cxn ang="0">
                  <a:pos x="13" y="25"/>
                </a:cxn>
                <a:cxn ang="0">
                  <a:pos x="0" y="25"/>
                </a:cxn>
                <a:cxn ang="0">
                  <a:pos x="0" y="25"/>
                </a:cxn>
                <a:cxn ang="0">
                  <a:pos x="1" y="25"/>
                </a:cxn>
                <a:cxn ang="0">
                  <a:pos x="3" y="24"/>
                </a:cxn>
                <a:cxn ang="0">
                  <a:pos x="3" y="24"/>
                </a:cxn>
                <a:cxn ang="0">
                  <a:pos x="4" y="23"/>
                </a:cxn>
                <a:cxn ang="0">
                  <a:pos x="4" y="21"/>
                </a:cxn>
                <a:cxn ang="0">
                  <a:pos x="4" y="20"/>
                </a:cxn>
                <a:cxn ang="0">
                  <a:pos x="4" y="10"/>
                </a:cxn>
                <a:cxn ang="0">
                  <a:pos x="4" y="7"/>
                </a:cxn>
                <a:cxn ang="0">
                  <a:pos x="4" y="4"/>
                </a:cxn>
                <a:cxn ang="0">
                  <a:pos x="3" y="4"/>
                </a:cxn>
                <a:cxn ang="0">
                  <a:pos x="3" y="3"/>
                </a:cxn>
                <a:cxn ang="0">
                  <a:pos x="3" y="3"/>
                </a:cxn>
                <a:cxn ang="0">
                  <a:pos x="1" y="3"/>
                </a:cxn>
                <a:cxn ang="0">
                  <a:pos x="1" y="3"/>
                </a:cxn>
                <a:cxn ang="0">
                  <a:pos x="0" y="3"/>
                </a:cxn>
                <a:cxn ang="0">
                  <a:pos x="0" y="3"/>
                </a:cxn>
                <a:cxn ang="0">
                  <a:pos x="7" y="0"/>
                </a:cxn>
                <a:cxn ang="0">
                  <a:pos x="8" y="0"/>
                </a:cxn>
              </a:cxnLst>
              <a:rect l="0" t="0" r="r" b="b"/>
              <a:pathLst>
                <a:path w="18" h="25">
                  <a:moveTo>
                    <a:pt x="8" y="0"/>
                  </a:moveTo>
                  <a:lnTo>
                    <a:pt x="8" y="6"/>
                  </a:lnTo>
                  <a:lnTo>
                    <a:pt x="11" y="3"/>
                  </a:lnTo>
                  <a:lnTo>
                    <a:pt x="13" y="0"/>
                  </a:lnTo>
                  <a:lnTo>
                    <a:pt x="15" y="0"/>
                  </a:lnTo>
                  <a:lnTo>
                    <a:pt x="17" y="0"/>
                  </a:lnTo>
                  <a:lnTo>
                    <a:pt x="17" y="2"/>
                  </a:lnTo>
                  <a:lnTo>
                    <a:pt x="18" y="2"/>
                  </a:lnTo>
                  <a:lnTo>
                    <a:pt x="18" y="3"/>
                  </a:lnTo>
                  <a:lnTo>
                    <a:pt x="18" y="4"/>
                  </a:lnTo>
                  <a:lnTo>
                    <a:pt x="18" y="6"/>
                  </a:lnTo>
                  <a:lnTo>
                    <a:pt x="17" y="6"/>
                  </a:lnTo>
                  <a:lnTo>
                    <a:pt x="15" y="6"/>
                  </a:lnTo>
                  <a:lnTo>
                    <a:pt x="15" y="6"/>
                  </a:lnTo>
                  <a:lnTo>
                    <a:pt x="14" y="6"/>
                  </a:lnTo>
                  <a:lnTo>
                    <a:pt x="13" y="4"/>
                  </a:lnTo>
                  <a:lnTo>
                    <a:pt x="13" y="4"/>
                  </a:lnTo>
                  <a:lnTo>
                    <a:pt x="11" y="4"/>
                  </a:lnTo>
                  <a:lnTo>
                    <a:pt x="11" y="4"/>
                  </a:lnTo>
                  <a:lnTo>
                    <a:pt x="10" y="6"/>
                  </a:lnTo>
                  <a:lnTo>
                    <a:pt x="8" y="9"/>
                  </a:lnTo>
                  <a:lnTo>
                    <a:pt x="8" y="20"/>
                  </a:lnTo>
                  <a:lnTo>
                    <a:pt x="8" y="21"/>
                  </a:lnTo>
                  <a:lnTo>
                    <a:pt x="8" y="23"/>
                  </a:lnTo>
                  <a:lnTo>
                    <a:pt x="10" y="24"/>
                  </a:lnTo>
                  <a:lnTo>
                    <a:pt x="10" y="24"/>
                  </a:lnTo>
                  <a:lnTo>
                    <a:pt x="11" y="25"/>
                  </a:lnTo>
                  <a:lnTo>
                    <a:pt x="13" y="25"/>
                  </a:lnTo>
                  <a:lnTo>
                    <a:pt x="13" y="25"/>
                  </a:lnTo>
                  <a:lnTo>
                    <a:pt x="0" y="25"/>
                  </a:lnTo>
                  <a:lnTo>
                    <a:pt x="0" y="25"/>
                  </a:lnTo>
                  <a:lnTo>
                    <a:pt x="1" y="25"/>
                  </a:lnTo>
                  <a:lnTo>
                    <a:pt x="3" y="24"/>
                  </a:lnTo>
                  <a:lnTo>
                    <a:pt x="3" y="24"/>
                  </a:lnTo>
                  <a:lnTo>
                    <a:pt x="4" y="23"/>
                  </a:lnTo>
                  <a:lnTo>
                    <a:pt x="4" y="21"/>
                  </a:lnTo>
                  <a:lnTo>
                    <a:pt x="4" y="20"/>
                  </a:lnTo>
                  <a:lnTo>
                    <a:pt x="4" y="10"/>
                  </a:lnTo>
                  <a:lnTo>
                    <a:pt x="4" y="7"/>
                  </a:lnTo>
                  <a:lnTo>
                    <a:pt x="4" y="4"/>
                  </a:lnTo>
                  <a:lnTo>
                    <a:pt x="3" y="4"/>
                  </a:lnTo>
                  <a:lnTo>
                    <a:pt x="3" y="3"/>
                  </a:lnTo>
                  <a:lnTo>
                    <a:pt x="3" y="3"/>
                  </a:lnTo>
                  <a:lnTo>
                    <a:pt x="1" y="3"/>
                  </a:lnTo>
                  <a:lnTo>
                    <a:pt x="1" y="3"/>
                  </a:lnTo>
                  <a:lnTo>
                    <a:pt x="0" y="3"/>
                  </a:lnTo>
                  <a:lnTo>
                    <a:pt x="0" y="3"/>
                  </a:lnTo>
                  <a:lnTo>
                    <a:pt x="7" y="0"/>
                  </a:lnTo>
                  <a:lnTo>
                    <a:pt x="8"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73" name="Freeform 169"/>
            <p:cNvSpPr>
              <a:spLocks/>
            </p:cNvSpPr>
            <p:nvPr/>
          </p:nvSpPr>
          <p:spPr bwMode="auto">
            <a:xfrm>
              <a:off x="2780" y="2621"/>
              <a:ext cx="34" cy="39"/>
            </a:xfrm>
            <a:custGeom>
              <a:avLst/>
              <a:gdLst/>
              <a:ahLst/>
              <a:cxnLst>
                <a:cxn ang="0">
                  <a:pos x="31" y="0"/>
                </a:cxn>
                <a:cxn ang="0">
                  <a:pos x="33" y="13"/>
                </a:cxn>
                <a:cxn ang="0">
                  <a:pos x="31" y="13"/>
                </a:cxn>
                <a:cxn ang="0">
                  <a:pos x="30" y="9"/>
                </a:cxn>
                <a:cxn ang="0">
                  <a:pos x="27" y="4"/>
                </a:cxn>
                <a:cxn ang="0">
                  <a:pos x="24" y="3"/>
                </a:cxn>
                <a:cxn ang="0">
                  <a:pos x="20" y="3"/>
                </a:cxn>
                <a:cxn ang="0">
                  <a:pos x="16" y="3"/>
                </a:cxn>
                <a:cxn ang="0">
                  <a:pos x="13" y="4"/>
                </a:cxn>
                <a:cxn ang="0">
                  <a:pos x="10" y="7"/>
                </a:cxn>
                <a:cxn ang="0">
                  <a:pos x="9" y="10"/>
                </a:cxn>
                <a:cxn ang="0">
                  <a:pos x="7" y="14"/>
                </a:cxn>
                <a:cxn ang="0">
                  <a:pos x="7" y="20"/>
                </a:cxn>
                <a:cxn ang="0">
                  <a:pos x="7" y="25"/>
                </a:cxn>
                <a:cxn ang="0">
                  <a:pos x="9" y="30"/>
                </a:cxn>
                <a:cxn ang="0">
                  <a:pos x="10" y="32"/>
                </a:cxn>
                <a:cxn ang="0">
                  <a:pos x="13" y="35"/>
                </a:cxn>
                <a:cxn ang="0">
                  <a:pos x="17" y="37"/>
                </a:cxn>
                <a:cxn ang="0">
                  <a:pos x="20" y="37"/>
                </a:cxn>
                <a:cxn ang="0">
                  <a:pos x="24" y="37"/>
                </a:cxn>
                <a:cxn ang="0">
                  <a:pos x="27" y="35"/>
                </a:cxn>
                <a:cxn ang="0">
                  <a:pos x="30" y="32"/>
                </a:cxn>
                <a:cxn ang="0">
                  <a:pos x="33" y="30"/>
                </a:cxn>
                <a:cxn ang="0">
                  <a:pos x="34" y="30"/>
                </a:cxn>
                <a:cxn ang="0">
                  <a:pos x="30" y="34"/>
                </a:cxn>
                <a:cxn ang="0">
                  <a:pos x="27" y="37"/>
                </a:cxn>
                <a:cxn ang="0">
                  <a:pos x="23" y="38"/>
                </a:cxn>
                <a:cxn ang="0">
                  <a:pos x="19" y="39"/>
                </a:cxn>
                <a:cxn ang="0">
                  <a:pos x="13" y="38"/>
                </a:cxn>
                <a:cxn ang="0">
                  <a:pos x="9" y="37"/>
                </a:cxn>
                <a:cxn ang="0">
                  <a:pos x="5" y="32"/>
                </a:cxn>
                <a:cxn ang="0">
                  <a:pos x="2" y="27"/>
                </a:cxn>
                <a:cxn ang="0">
                  <a:pos x="0" y="20"/>
                </a:cxn>
                <a:cxn ang="0">
                  <a:pos x="2" y="16"/>
                </a:cxn>
                <a:cxn ang="0">
                  <a:pos x="3" y="10"/>
                </a:cxn>
                <a:cxn ang="0">
                  <a:pos x="6" y="6"/>
                </a:cxn>
                <a:cxn ang="0">
                  <a:pos x="10" y="3"/>
                </a:cxn>
                <a:cxn ang="0">
                  <a:pos x="14" y="2"/>
                </a:cxn>
                <a:cxn ang="0">
                  <a:pos x="19" y="0"/>
                </a:cxn>
                <a:cxn ang="0">
                  <a:pos x="23" y="2"/>
                </a:cxn>
                <a:cxn ang="0">
                  <a:pos x="27" y="3"/>
                </a:cxn>
                <a:cxn ang="0">
                  <a:pos x="28" y="3"/>
                </a:cxn>
                <a:cxn ang="0">
                  <a:pos x="28" y="3"/>
                </a:cxn>
                <a:cxn ang="0">
                  <a:pos x="30" y="3"/>
                </a:cxn>
                <a:cxn ang="0">
                  <a:pos x="30" y="3"/>
                </a:cxn>
                <a:cxn ang="0">
                  <a:pos x="31" y="2"/>
                </a:cxn>
                <a:cxn ang="0">
                  <a:pos x="31" y="0"/>
                </a:cxn>
                <a:cxn ang="0">
                  <a:pos x="31" y="0"/>
                </a:cxn>
              </a:cxnLst>
              <a:rect l="0" t="0" r="r" b="b"/>
              <a:pathLst>
                <a:path w="34" h="39">
                  <a:moveTo>
                    <a:pt x="31" y="0"/>
                  </a:moveTo>
                  <a:lnTo>
                    <a:pt x="33" y="13"/>
                  </a:lnTo>
                  <a:lnTo>
                    <a:pt x="31" y="13"/>
                  </a:lnTo>
                  <a:lnTo>
                    <a:pt x="30" y="9"/>
                  </a:lnTo>
                  <a:lnTo>
                    <a:pt x="27" y="4"/>
                  </a:lnTo>
                  <a:lnTo>
                    <a:pt x="24" y="3"/>
                  </a:lnTo>
                  <a:lnTo>
                    <a:pt x="20" y="3"/>
                  </a:lnTo>
                  <a:lnTo>
                    <a:pt x="16" y="3"/>
                  </a:lnTo>
                  <a:lnTo>
                    <a:pt x="13" y="4"/>
                  </a:lnTo>
                  <a:lnTo>
                    <a:pt x="10" y="7"/>
                  </a:lnTo>
                  <a:lnTo>
                    <a:pt x="9" y="10"/>
                  </a:lnTo>
                  <a:lnTo>
                    <a:pt x="7" y="14"/>
                  </a:lnTo>
                  <a:lnTo>
                    <a:pt x="7" y="20"/>
                  </a:lnTo>
                  <a:lnTo>
                    <a:pt x="7" y="25"/>
                  </a:lnTo>
                  <a:lnTo>
                    <a:pt x="9" y="30"/>
                  </a:lnTo>
                  <a:lnTo>
                    <a:pt x="10" y="32"/>
                  </a:lnTo>
                  <a:lnTo>
                    <a:pt x="13" y="35"/>
                  </a:lnTo>
                  <a:lnTo>
                    <a:pt x="17" y="37"/>
                  </a:lnTo>
                  <a:lnTo>
                    <a:pt x="20" y="37"/>
                  </a:lnTo>
                  <a:lnTo>
                    <a:pt x="24" y="37"/>
                  </a:lnTo>
                  <a:lnTo>
                    <a:pt x="27" y="35"/>
                  </a:lnTo>
                  <a:lnTo>
                    <a:pt x="30" y="32"/>
                  </a:lnTo>
                  <a:lnTo>
                    <a:pt x="33" y="30"/>
                  </a:lnTo>
                  <a:lnTo>
                    <a:pt x="34" y="30"/>
                  </a:lnTo>
                  <a:lnTo>
                    <a:pt x="30" y="34"/>
                  </a:lnTo>
                  <a:lnTo>
                    <a:pt x="27" y="37"/>
                  </a:lnTo>
                  <a:lnTo>
                    <a:pt x="23" y="38"/>
                  </a:lnTo>
                  <a:lnTo>
                    <a:pt x="19" y="39"/>
                  </a:lnTo>
                  <a:lnTo>
                    <a:pt x="13" y="38"/>
                  </a:lnTo>
                  <a:lnTo>
                    <a:pt x="9" y="37"/>
                  </a:lnTo>
                  <a:lnTo>
                    <a:pt x="5" y="32"/>
                  </a:lnTo>
                  <a:lnTo>
                    <a:pt x="2" y="27"/>
                  </a:lnTo>
                  <a:lnTo>
                    <a:pt x="0" y="20"/>
                  </a:lnTo>
                  <a:lnTo>
                    <a:pt x="2" y="16"/>
                  </a:lnTo>
                  <a:lnTo>
                    <a:pt x="3" y="10"/>
                  </a:lnTo>
                  <a:lnTo>
                    <a:pt x="6" y="6"/>
                  </a:lnTo>
                  <a:lnTo>
                    <a:pt x="10" y="3"/>
                  </a:lnTo>
                  <a:lnTo>
                    <a:pt x="14" y="2"/>
                  </a:lnTo>
                  <a:lnTo>
                    <a:pt x="19" y="0"/>
                  </a:lnTo>
                  <a:lnTo>
                    <a:pt x="23" y="2"/>
                  </a:lnTo>
                  <a:lnTo>
                    <a:pt x="27" y="3"/>
                  </a:lnTo>
                  <a:lnTo>
                    <a:pt x="28" y="3"/>
                  </a:lnTo>
                  <a:lnTo>
                    <a:pt x="28" y="3"/>
                  </a:lnTo>
                  <a:lnTo>
                    <a:pt x="30" y="3"/>
                  </a:lnTo>
                  <a:lnTo>
                    <a:pt x="30" y="3"/>
                  </a:lnTo>
                  <a:lnTo>
                    <a:pt x="31" y="2"/>
                  </a:lnTo>
                  <a:lnTo>
                    <a:pt x="31" y="0"/>
                  </a:lnTo>
                  <a:lnTo>
                    <a:pt x="31"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74" name="Freeform 170"/>
            <p:cNvSpPr>
              <a:spLocks/>
            </p:cNvSpPr>
            <p:nvPr/>
          </p:nvSpPr>
          <p:spPr bwMode="auto">
            <a:xfrm>
              <a:off x="2817" y="2620"/>
              <a:ext cx="27" cy="39"/>
            </a:xfrm>
            <a:custGeom>
              <a:avLst/>
              <a:gdLst/>
              <a:ahLst/>
              <a:cxnLst>
                <a:cxn ang="0">
                  <a:pos x="7" y="19"/>
                </a:cxn>
                <a:cxn ang="0">
                  <a:pos x="13" y="15"/>
                </a:cxn>
                <a:cxn ang="0">
                  <a:pos x="17" y="14"/>
                </a:cxn>
                <a:cxn ang="0">
                  <a:pos x="20" y="15"/>
                </a:cxn>
                <a:cxn ang="0">
                  <a:pos x="22" y="18"/>
                </a:cxn>
                <a:cxn ang="0">
                  <a:pos x="22" y="25"/>
                </a:cxn>
                <a:cxn ang="0">
                  <a:pos x="22" y="36"/>
                </a:cxn>
                <a:cxn ang="0">
                  <a:pos x="24" y="38"/>
                </a:cxn>
                <a:cxn ang="0">
                  <a:pos x="25" y="39"/>
                </a:cxn>
                <a:cxn ang="0">
                  <a:pos x="27" y="39"/>
                </a:cxn>
                <a:cxn ang="0">
                  <a:pos x="14" y="39"/>
                </a:cxn>
                <a:cxn ang="0">
                  <a:pos x="17" y="39"/>
                </a:cxn>
                <a:cxn ang="0">
                  <a:pos x="18" y="38"/>
                </a:cxn>
                <a:cxn ang="0">
                  <a:pos x="18" y="36"/>
                </a:cxn>
                <a:cxn ang="0">
                  <a:pos x="18" y="25"/>
                </a:cxn>
                <a:cxn ang="0">
                  <a:pos x="18" y="19"/>
                </a:cxn>
                <a:cxn ang="0">
                  <a:pos x="17" y="18"/>
                </a:cxn>
                <a:cxn ang="0">
                  <a:pos x="14" y="18"/>
                </a:cxn>
                <a:cxn ang="0">
                  <a:pos x="11" y="18"/>
                </a:cxn>
                <a:cxn ang="0">
                  <a:pos x="7" y="21"/>
                </a:cxn>
                <a:cxn ang="0">
                  <a:pos x="7" y="36"/>
                </a:cxn>
                <a:cxn ang="0">
                  <a:pos x="8" y="38"/>
                </a:cxn>
                <a:cxn ang="0">
                  <a:pos x="10" y="39"/>
                </a:cxn>
                <a:cxn ang="0">
                  <a:pos x="11" y="39"/>
                </a:cxn>
                <a:cxn ang="0">
                  <a:pos x="0" y="39"/>
                </a:cxn>
                <a:cxn ang="0">
                  <a:pos x="1" y="39"/>
                </a:cxn>
                <a:cxn ang="0">
                  <a:pos x="3" y="38"/>
                </a:cxn>
                <a:cxn ang="0">
                  <a:pos x="3" y="33"/>
                </a:cxn>
                <a:cxn ang="0">
                  <a:pos x="3" y="7"/>
                </a:cxn>
                <a:cxn ang="0">
                  <a:pos x="3" y="4"/>
                </a:cxn>
                <a:cxn ang="0">
                  <a:pos x="1" y="4"/>
                </a:cxn>
                <a:cxn ang="0">
                  <a:pos x="0" y="4"/>
                </a:cxn>
                <a:cxn ang="0">
                  <a:pos x="0" y="4"/>
                </a:cxn>
                <a:cxn ang="0">
                  <a:pos x="7" y="0"/>
                </a:cxn>
              </a:cxnLst>
              <a:rect l="0" t="0" r="r" b="b"/>
              <a:pathLst>
                <a:path w="27" h="39">
                  <a:moveTo>
                    <a:pt x="7" y="0"/>
                  </a:moveTo>
                  <a:lnTo>
                    <a:pt x="7" y="19"/>
                  </a:lnTo>
                  <a:lnTo>
                    <a:pt x="10" y="17"/>
                  </a:lnTo>
                  <a:lnTo>
                    <a:pt x="13" y="15"/>
                  </a:lnTo>
                  <a:lnTo>
                    <a:pt x="14" y="14"/>
                  </a:lnTo>
                  <a:lnTo>
                    <a:pt x="17" y="14"/>
                  </a:lnTo>
                  <a:lnTo>
                    <a:pt x="18" y="14"/>
                  </a:lnTo>
                  <a:lnTo>
                    <a:pt x="20" y="15"/>
                  </a:lnTo>
                  <a:lnTo>
                    <a:pt x="21" y="17"/>
                  </a:lnTo>
                  <a:lnTo>
                    <a:pt x="22" y="18"/>
                  </a:lnTo>
                  <a:lnTo>
                    <a:pt x="22" y="21"/>
                  </a:lnTo>
                  <a:lnTo>
                    <a:pt x="22" y="25"/>
                  </a:lnTo>
                  <a:lnTo>
                    <a:pt x="22" y="33"/>
                  </a:lnTo>
                  <a:lnTo>
                    <a:pt x="22" y="36"/>
                  </a:lnTo>
                  <a:lnTo>
                    <a:pt x="24" y="38"/>
                  </a:lnTo>
                  <a:lnTo>
                    <a:pt x="24" y="38"/>
                  </a:lnTo>
                  <a:lnTo>
                    <a:pt x="24" y="39"/>
                  </a:lnTo>
                  <a:lnTo>
                    <a:pt x="25" y="39"/>
                  </a:lnTo>
                  <a:lnTo>
                    <a:pt x="27" y="39"/>
                  </a:lnTo>
                  <a:lnTo>
                    <a:pt x="27" y="39"/>
                  </a:lnTo>
                  <a:lnTo>
                    <a:pt x="14" y="39"/>
                  </a:lnTo>
                  <a:lnTo>
                    <a:pt x="14" y="39"/>
                  </a:lnTo>
                  <a:lnTo>
                    <a:pt x="15" y="39"/>
                  </a:lnTo>
                  <a:lnTo>
                    <a:pt x="17" y="39"/>
                  </a:lnTo>
                  <a:lnTo>
                    <a:pt x="17" y="39"/>
                  </a:lnTo>
                  <a:lnTo>
                    <a:pt x="18" y="38"/>
                  </a:lnTo>
                  <a:lnTo>
                    <a:pt x="18" y="36"/>
                  </a:lnTo>
                  <a:lnTo>
                    <a:pt x="18" y="36"/>
                  </a:lnTo>
                  <a:lnTo>
                    <a:pt x="18" y="33"/>
                  </a:lnTo>
                  <a:lnTo>
                    <a:pt x="18" y="25"/>
                  </a:lnTo>
                  <a:lnTo>
                    <a:pt x="18" y="22"/>
                  </a:lnTo>
                  <a:lnTo>
                    <a:pt x="18" y="19"/>
                  </a:lnTo>
                  <a:lnTo>
                    <a:pt x="17" y="19"/>
                  </a:lnTo>
                  <a:lnTo>
                    <a:pt x="17" y="18"/>
                  </a:lnTo>
                  <a:lnTo>
                    <a:pt x="15" y="18"/>
                  </a:lnTo>
                  <a:lnTo>
                    <a:pt x="14" y="18"/>
                  </a:lnTo>
                  <a:lnTo>
                    <a:pt x="13" y="18"/>
                  </a:lnTo>
                  <a:lnTo>
                    <a:pt x="11" y="18"/>
                  </a:lnTo>
                  <a:lnTo>
                    <a:pt x="10" y="19"/>
                  </a:lnTo>
                  <a:lnTo>
                    <a:pt x="7" y="21"/>
                  </a:lnTo>
                  <a:lnTo>
                    <a:pt x="7" y="33"/>
                  </a:lnTo>
                  <a:lnTo>
                    <a:pt x="7" y="36"/>
                  </a:lnTo>
                  <a:lnTo>
                    <a:pt x="8" y="38"/>
                  </a:lnTo>
                  <a:lnTo>
                    <a:pt x="8" y="38"/>
                  </a:lnTo>
                  <a:lnTo>
                    <a:pt x="8" y="39"/>
                  </a:lnTo>
                  <a:lnTo>
                    <a:pt x="10" y="39"/>
                  </a:lnTo>
                  <a:lnTo>
                    <a:pt x="11" y="39"/>
                  </a:lnTo>
                  <a:lnTo>
                    <a:pt x="11" y="39"/>
                  </a:lnTo>
                  <a:lnTo>
                    <a:pt x="0" y="39"/>
                  </a:lnTo>
                  <a:lnTo>
                    <a:pt x="0" y="39"/>
                  </a:lnTo>
                  <a:lnTo>
                    <a:pt x="1" y="39"/>
                  </a:lnTo>
                  <a:lnTo>
                    <a:pt x="1" y="39"/>
                  </a:lnTo>
                  <a:lnTo>
                    <a:pt x="3" y="38"/>
                  </a:lnTo>
                  <a:lnTo>
                    <a:pt x="3" y="38"/>
                  </a:lnTo>
                  <a:lnTo>
                    <a:pt x="3" y="36"/>
                  </a:lnTo>
                  <a:lnTo>
                    <a:pt x="3" y="33"/>
                  </a:lnTo>
                  <a:lnTo>
                    <a:pt x="3" y="11"/>
                  </a:lnTo>
                  <a:lnTo>
                    <a:pt x="3" y="7"/>
                  </a:lnTo>
                  <a:lnTo>
                    <a:pt x="3" y="5"/>
                  </a:lnTo>
                  <a:lnTo>
                    <a:pt x="3" y="4"/>
                  </a:lnTo>
                  <a:lnTo>
                    <a:pt x="3" y="4"/>
                  </a:lnTo>
                  <a:lnTo>
                    <a:pt x="1" y="4"/>
                  </a:lnTo>
                  <a:lnTo>
                    <a:pt x="1" y="4"/>
                  </a:lnTo>
                  <a:lnTo>
                    <a:pt x="0" y="4"/>
                  </a:lnTo>
                  <a:lnTo>
                    <a:pt x="0" y="4"/>
                  </a:lnTo>
                  <a:lnTo>
                    <a:pt x="0" y="4"/>
                  </a:lnTo>
                  <a:lnTo>
                    <a:pt x="7" y="0"/>
                  </a:lnTo>
                  <a:lnTo>
                    <a:pt x="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75" name="Freeform 171"/>
            <p:cNvSpPr>
              <a:spLocks noEditPoints="1"/>
            </p:cNvSpPr>
            <p:nvPr/>
          </p:nvSpPr>
          <p:spPr bwMode="auto">
            <a:xfrm>
              <a:off x="2845" y="2634"/>
              <a:ext cx="24" cy="26"/>
            </a:xfrm>
            <a:custGeom>
              <a:avLst/>
              <a:gdLst/>
              <a:ahLst/>
              <a:cxnLst>
                <a:cxn ang="0">
                  <a:pos x="11" y="24"/>
                </a:cxn>
                <a:cxn ang="0">
                  <a:pos x="8" y="26"/>
                </a:cxn>
                <a:cxn ang="0">
                  <a:pos x="4" y="26"/>
                </a:cxn>
                <a:cxn ang="0">
                  <a:pos x="1" y="22"/>
                </a:cxn>
                <a:cxn ang="0">
                  <a:pos x="1" y="18"/>
                </a:cxn>
                <a:cxn ang="0">
                  <a:pos x="3" y="15"/>
                </a:cxn>
                <a:cxn ang="0">
                  <a:pos x="8" y="11"/>
                </a:cxn>
                <a:cxn ang="0">
                  <a:pos x="14" y="8"/>
                </a:cxn>
                <a:cxn ang="0">
                  <a:pos x="14" y="3"/>
                </a:cxn>
                <a:cxn ang="0">
                  <a:pos x="10" y="1"/>
                </a:cxn>
                <a:cxn ang="0">
                  <a:pos x="7" y="3"/>
                </a:cxn>
                <a:cxn ang="0">
                  <a:pos x="7" y="5"/>
                </a:cxn>
                <a:cxn ang="0">
                  <a:pos x="6" y="8"/>
                </a:cxn>
                <a:cxn ang="0">
                  <a:pos x="6" y="10"/>
                </a:cxn>
                <a:cxn ang="0">
                  <a:pos x="3" y="10"/>
                </a:cxn>
                <a:cxn ang="0">
                  <a:pos x="1" y="8"/>
                </a:cxn>
                <a:cxn ang="0">
                  <a:pos x="3" y="4"/>
                </a:cxn>
                <a:cxn ang="0">
                  <a:pos x="7" y="0"/>
                </a:cxn>
                <a:cxn ang="0">
                  <a:pos x="14" y="0"/>
                </a:cxn>
                <a:cxn ang="0">
                  <a:pos x="18" y="3"/>
                </a:cxn>
                <a:cxn ang="0">
                  <a:pos x="20" y="5"/>
                </a:cxn>
                <a:cxn ang="0">
                  <a:pos x="20" y="17"/>
                </a:cxn>
                <a:cxn ang="0">
                  <a:pos x="20" y="21"/>
                </a:cxn>
                <a:cxn ang="0">
                  <a:pos x="20" y="22"/>
                </a:cxn>
                <a:cxn ang="0">
                  <a:pos x="21" y="22"/>
                </a:cxn>
                <a:cxn ang="0">
                  <a:pos x="21" y="22"/>
                </a:cxn>
                <a:cxn ang="0">
                  <a:pos x="24" y="21"/>
                </a:cxn>
                <a:cxn ang="0">
                  <a:pos x="21" y="25"/>
                </a:cxn>
                <a:cxn ang="0">
                  <a:pos x="17" y="26"/>
                </a:cxn>
                <a:cxn ang="0">
                  <a:pos x="15" y="24"/>
                </a:cxn>
                <a:cxn ang="0">
                  <a:pos x="14" y="19"/>
                </a:cxn>
                <a:cxn ang="0">
                  <a:pos x="11" y="12"/>
                </a:cxn>
                <a:cxn ang="0">
                  <a:pos x="7" y="14"/>
                </a:cxn>
                <a:cxn ang="0">
                  <a:pos x="6" y="17"/>
                </a:cxn>
                <a:cxn ang="0">
                  <a:pos x="6" y="19"/>
                </a:cxn>
                <a:cxn ang="0">
                  <a:pos x="8" y="22"/>
                </a:cxn>
                <a:cxn ang="0">
                  <a:pos x="11" y="22"/>
                </a:cxn>
              </a:cxnLst>
              <a:rect l="0" t="0" r="r" b="b"/>
              <a:pathLst>
                <a:path w="24" h="26">
                  <a:moveTo>
                    <a:pt x="14" y="22"/>
                  </a:moveTo>
                  <a:lnTo>
                    <a:pt x="11" y="24"/>
                  </a:lnTo>
                  <a:lnTo>
                    <a:pt x="10" y="25"/>
                  </a:lnTo>
                  <a:lnTo>
                    <a:pt x="8" y="26"/>
                  </a:lnTo>
                  <a:lnTo>
                    <a:pt x="7" y="26"/>
                  </a:lnTo>
                  <a:lnTo>
                    <a:pt x="4" y="26"/>
                  </a:lnTo>
                  <a:lnTo>
                    <a:pt x="3" y="25"/>
                  </a:lnTo>
                  <a:lnTo>
                    <a:pt x="1" y="22"/>
                  </a:lnTo>
                  <a:lnTo>
                    <a:pt x="0" y="19"/>
                  </a:lnTo>
                  <a:lnTo>
                    <a:pt x="1" y="18"/>
                  </a:lnTo>
                  <a:lnTo>
                    <a:pt x="1" y="17"/>
                  </a:lnTo>
                  <a:lnTo>
                    <a:pt x="3" y="15"/>
                  </a:lnTo>
                  <a:lnTo>
                    <a:pt x="6" y="14"/>
                  </a:lnTo>
                  <a:lnTo>
                    <a:pt x="8" y="11"/>
                  </a:lnTo>
                  <a:lnTo>
                    <a:pt x="14" y="10"/>
                  </a:lnTo>
                  <a:lnTo>
                    <a:pt x="14" y="8"/>
                  </a:lnTo>
                  <a:lnTo>
                    <a:pt x="14" y="5"/>
                  </a:lnTo>
                  <a:lnTo>
                    <a:pt x="14" y="3"/>
                  </a:lnTo>
                  <a:lnTo>
                    <a:pt x="13" y="3"/>
                  </a:lnTo>
                  <a:lnTo>
                    <a:pt x="10" y="1"/>
                  </a:lnTo>
                  <a:lnTo>
                    <a:pt x="8" y="1"/>
                  </a:lnTo>
                  <a:lnTo>
                    <a:pt x="7" y="3"/>
                  </a:lnTo>
                  <a:lnTo>
                    <a:pt x="7" y="4"/>
                  </a:lnTo>
                  <a:lnTo>
                    <a:pt x="7" y="5"/>
                  </a:lnTo>
                  <a:lnTo>
                    <a:pt x="7" y="7"/>
                  </a:lnTo>
                  <a:lnTo>
                    <a:pt x="6" y="8"/>
                  </a:lnTo>
                  <a:lnTo>
                    <a:pt x="6" y="8"/>
                  </a:lnTo>
                  <a:lnTo>
                    <a:pt x="6" y="10"/>
                  </a:lnTo>
                  <a:lnTo>
                    <a:pt x="4" y="10"/>
                  </a:lnTo>
                  <a:lnTo>
                    <a:pt x="3" y="10"/>
                  </a:lnTo>
                  <a:lnTo>
                    <a:pt x="3" y="8"/>
                  </a:lnTo>
                  <a:lnTo>
                    <a:pt x="1" y="8"/>
                  </a:lnTo>
                  <a:lnTo>
                    <a:pt x="1" y="7"/>
                  </a:lnTo>
                  <a:lnTo>
                    <a:pt x="3" y="4"/>
                  </a:lnTo>
                  <a:lnTo>
                    <a:pt x="4" y="3"/>
                  </a:lnTo>
                  <a:lnTo>
                    <a:pt x="7" y="0"/>
                  </a:lnTo>
                  <a:lnTo>
                    <a:pt x="11" y="0"/>
                  </a:lnTo>
                  <a:lnTo>
                    <a:pt x="14" y="0"/>
                  </a:lnTo>
                  <a:lnTo>
                    <a:pt x="17" y="1"/>
                  </a:lnTo>
                  <a:lnTo>
                    <a:pt x="18" y="3"/>
                  </a:lnTo>
                  <a:lnTo>
                    <a:pt x="18" y="4"/>
                  </a:lnTo>
                  <a:lnTo>
                    <a:pt x="20" y="5"/>
                  </a:lnTo>
                  <a:lnTo>
                    <a:pt x="20" y="8"/>
                  </a:lnTo>
                  <a:lnTo>
                    <a:pt x="20" y="17"/>
                  </a:lnTo>
                  <a:lnTo>
                    <a:pt x="20" y="19"/>
                  </a:lnTo>
                  <a:lnTo>
                    <a:pt x="20" y="21"/>
                  </a:lnTo>
                  <a:lnTo>
                    <a:pt x="20" y="22"/>
                  </a:lnTo>
                  <a:lnTo>
                    <a:pt x="20" y="22"/>
                  </a:lnTo>
                  <a:lnTo>
                    <a:pt x="20" y="22"/>
                  </a:lnTo>
                  <a:lnTo>
                    <a:pt x="21" y="22"/>
                  </a:lnTo>
                  <a:lnTo>
                    <a:pt x="21" y="22"/>
                  </a:lnTo>
                  <a:lnTo>
                    <a:pt x="21" y="22"/>
                  </a:lnTo>
                  <a:lnTo>
                    <a:pt x="22" y="22"/>
                  </a:lnTo>
                  <a:lnTo>
                    <a:pt x="24" y="21"/>
                  </a:lnTo>
                  <a:lnTo>
                    <a:pt x="24" y="22"/>
                  </a:lnTo>
                  <a:lnTo>
                    <a:pt x="21" y="25"/>
                  </a:lnTo>
                  <a:lnTo>
                    <a:pt x="18" y="26"/>
                  </a:lnTo>
                  <a:lnTo>
                    <a:pt x="17" y="26"/>
                  </a:lnTo>
                  <a:lnTo>
                    <a:pt x="15" y="25"/>
                  </a:lnTo>
                  <a:lnTo>
                    <a:pt x="15" y="24"/>
                  </a:lnTo>
                  <a:lnTo>
                    <a:pt x="14" y="22"/>
                  </a:lnTo>
                  <a:close/>
                  <a:moveTo>
                    <a:pt x="14" y="19"/>
                  </a:moveTo>
                  <a:lnTo>
                    <a:pt x="14" y="11"/>
                  </a:lnTo>
                  <a:lnTo>
                    <a:pt x="11" y="12"/>
                  </a:lnTo>
                  <a:lnTo>
                    <a:pt x="10" y="14"/>
                  </a:lnTo>
                  <a:lnTo>
                    <a:pt x="7" y="14"/>
                  </a:lnTo>
                  <a:lnTo>
                    <a:pt x="6" y="15"/>
                  </a:lnTo>
                  <a:lnTo>
                    <a:pt x="6" y="17"/>
                  </a:lnTo>
                  <a:lnTo>
                    <a:pt x="6" y="18"/>
                  </a:lnTo>
                  <a:lnTo>
                    <a:pt x="6" y="19"/>
                  </a:lnTo>
                  <a:lnTo>
                    <a:pt x="7" y="21"/>
                  </a:lnTo>
                  <a:lnTo>
                    <a:pt x="8" y="22"/>
                  </a:lnTo>
                  <a:lnTo>
                    <a:pt x="10" y="22"/>
                  </a:lnTo>
                  <a:lnTo>
                    <a:pt x="11" y="22"/>
                  </a:lnTo>
                  <a:lnTo>
                    <a:pt x="14" y="1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76" name="Freeform 172"/>
            <p:cNvSpPr>
              <a:spLocks/>
            </p:cNvSpPr>
            <p:nvPr/>
          </p:nvSpPr>
          <p:spPr bwMode="auto">
            <a:xfrm>
              <a:off x="2870" y="2634"/>
              <a:ext cx="17" cy="25"/>
            </a:xfrm>
            <a:custGeom>
              <a:avLst/>
              <a:gdLst/>
              <a:ahLst/>
              <a:cxnLst>
                <a:cxn ang="0">
                  <a:pos x="7" y="0"/>
                </a:cxn>
                <a:cxn ang="0">
                  <a:pos x="7" y="7"/>
                </a:cxn>
                <a:cxn ang="0">
                  <a:pos x="10" y="3"/>
                </a:cxn>
                <a:cxn ang="0">
                  <a:pos x="11" y="1"/>
                </a:cxn>
                <a:cxn ang="0">
                  <a:pos x="14" y="0"/>
                </a:cxn>
                <a:cxn ang="0">
                  <a:pos x="16" y="0"/>
                </a:cxn>
                <a:cxn ang="0">
                  <a:pos x="17" y="1"/>
                </a:cxn>
                <a:cxn ang="0">
                  <a:pos x="17" y="3"/>
                </a:cxn>
                <a:cxn ang="0">
                  <a:pos x="17" y="4"/>
                </a:cxn>
                <a:cxn ang="0">
                  <a:pos x="17" y="4"/>
                </a:cxn>
                <a:cxn ang="0">
                  <a:pos x="17" y="5"/>
                </a:cxn>
                <a:cxn ang="0">
                  <a:pos x="16" y="5"/>
                </a:cxn>
                <a:cxn ang="0">
                  <a:pos x="16" y="7"/>
                </a:cxn>
                <a:cxn ang="0">
                  <a:pos x="14" y="5"/>
                </a:cxn>
                <a:cxn ang="0">
                  <a:pos x="13" y="5"/>
                </a:cxn>
                <a:cxn ang="0">
                  <a:pos x="13" y="4"/>
                </a:cxn>
                <a:cxn ang="0">
                  <a:pos x="11" y="4"/>
                </a:cxn>
                <a:cxn ang="0">
                  <a:pos x="11" y="4"/>
                </a:cxn>
                <a:cxn ang="0">
                  <a:pos x="10" y="4"/>
                </a:cxn>
                <a:cxn ang="0">
                  <a:pos x="9" y="7"/>
                </a:cxn>
                <a:cxn ang="0">
                  <a:pos x="7" y="8"/>
                </a:cxn>
                <a:cxn ang="0">
                  <a:pos x="7" y="19"/>
                </a:cxn>
                <a:cxn ang="0">
                  <a:pos x="7" y="22"/>
                </a:cxn>
                <a:cxn ang="0">
                  <a:pos x="9" y="24"/>
                </a:cxn>
                <a:cxn ang="0">
                  <a:pos x="9" y="24"/>
                </a:cxn>
                <a:cxn ang="0">
                  <a:pos x="10" y="25"/>
                </a:cxn>
                <a:cxn ang="0">
                  <a:pos x="11" y="25"/>
                </a:cxn>
                <a:cxn ang="0">
                  <a:pos x="13" y="25"/>
                </a:cxn>
                <a:cxn ang="0">
                  <a:pos x="13" y="25"/>
                </a:cxn>
                <a:cxn ang="0">
                  <a:pos x="0" y="25"/>
                </a:cxn>
                <a:cxn ang="0">
                  <a:pos x="0" y="25"/>
                </a:cxn>
                <a:cxn ang="0">
                  <a:pos x="2" y="25"/>
                </a:cxn>
                <a:cxn ang="0">
                  <a:pos x="2" y="24"/>
                </a:cxn>
                <a:cxn ang="0">
                  <a:pos x="3" y="24"/>
                </a:cxn>
                <a:cxn ang="0">
                  <a:pos x="3" y="22"/>
                </a:cxn>
                <a:cxn ang="0">
                  <a:pos x="3" y="22"/>
                </a:cxn>
                <a:cxn ang="0">
                  <a:pos x="3" y="19"/>
                </a:cxn>
                <a:cxn ang="0">
                  <a:pos x="3" y="11"/>
                </a:cxn>
                <a:cxn ang="0">
                  <a:pos x="3" y="7"/>
                </a:cxn>
                <a:cxn ang="0">
                  <a:pos x="3" y="4"/>
                </a:cxn>
                <a:cxn ang="0">
                  <a:pos x="3" y="4"/>
                </a:cxn>
                <a:cxn ang="0">
                  <a:pos x="3" y="4"/>
                </a:cxn>
                <a:cxn ang="0">
                  <a:pos x="2" y="3"/>
                </a:cxn>
                <a:cxn ang="0">
                  <a:pos x="2" y="3"/>
                </a:cxn>
                <a:cxn ang="0">
                  <a:pos x="0" y="3"/>
                </a:cxn>
                <a:cxn ang="0">
                  <a:pos x="0" y="4"/>
                </a:cxn>
                <a:cxn ang="0">
                  <a:pos x="0" y="3"/>
                </a:cxn>
                <a:cxn ang="0">
                  <a:pos x="7" y="0"/>
                </a:cxn>
                <a:cxn ang="0">
                  <a:pos x="7" y="0"/>
                </a:cxn>
              </a:cxnLst>
              <a:rect l="0" t="0" r="r" b="b"/>
              <a:pathLst>
                <a:path w="17" h="25">
                  <a:moveTo>
                    <a:pt x="7" y="0"/>
                  </a:moveTo>
                  <a:lnTo>
                    <a:pt x="7" y="7"/>
                  </a:lnTo>
                  <a:lnTo>
                    <a:pt x="10" y="3"/>
                  </a:lnTo>
                  <a:lnTo>
                    <a:pt x="11" y="1"/>
                  </a:lnTo>
                  <a:lnTo>
                    <a:pt x="14" y="0"/>
                  </a:lnTo>
                  <a:lnTo>
                    <a:pt x="16" y="0"/>
                  </a:lnTo>
                  <a:lnTo>
                    <a:pt x="17" y="1"/>
                  </a:lnTo>
                  <a:lnTo>
                    <a:pt x="17" y="3"/>
                  </a:lnTo>
                  <a:lnTo>
                    <a:pt x="17" y="4"/>
                  </a:lnTo>
                  <a:lnTo>
                    <a:pt x="17" y="4"/>
                  </a:lnTo>
                  <a:lnTo>
                    <a:pt x="17" y="5"/>
                  </a:lnTo>
                  <a:lnTo>
                    <a:pt x="16" y="5"/>
                  </a:lnTo>
                  <a:lnTo>
                    <a:pt x="16" y="7"/>
                  </a:lnTo>
                  <a:lnTo>
                    <a:pt x="14" y="5"/>
                  </a:lnTo>
                  <a:lnTo>
                    <a:pt x="13" y="5"/>
                  </a:lnTo>
                  <a:lnTo>
                    <a:pt x="13" y="4"/>
                  </a:lnTo>
                  <a:lnTo>
                    <a:pt x="11" y="4"/>
                  </a:lnTo>
                  <a:lnTo>
                    <a:pt x="11" y="4"/>
                  </a:lnTo>
                  <a:lnTo>
                    <a:pt x="10" y="4"/>
                  </a:lnTo>
                  <a:lnTo>
                    <a:pt x="9" y="7"/>
                  </a:lnTo>
                  <a:lnTo>
                    <a:pt x="7" y="8"/>
                  </a:lnTo>
                  <a:lnTo>
                    <a:pt x="7" y="19"/>
                  </a:lnTo>
                  <a:lnTo>
                    <a:pt x="7" y="22"/>
                  </a:lnTo>
                  <a:lnTo>
                    <a:pt x="9" y="24"/>
                  </a:lnTo>
                  <a:lnTo>
                    <a:pt x="9" y="24"/>
                  </a:lnTo>
                  <a:lnTo>
                    <a:pt x="10" y="25"/>
                  </a:lnTo>
                  <a:lnTo>
                    <a:pt x="11" y="25"/>
                  </a:lnTo>
                  <a:lnTo>
                    <a:pt x="13" y="25"/>
                  </a:lnTo>
                  <a:lnTo>
                    <a:pt x="13" y="25"/>
                  </a:lnTo>
                  <a:lnTo>
                    <a:pt x="0" y="25"/>
                  </a:lnTo>
                  <a:lnTo>
                    <a:pt x="0" y="25"/>
                  </a:lnTo>
                  <a:lnTo>
                    <a:pt x="2" y="25"/>
                  </a:lnTo>
                  <a:lnTo>
                    <a:pt x="2" y="24"/>
                  </a:lnTo>
                  <a:lnTo>
                    <a:pt x="3" y="24"/>
                  </a:lnTo>
                  <a:lnTo>
                    <a:pt x="3" y="22"/>
                  </a:lnTo>
                  <a:lnTo>
                    <a:pt x="3" y="22"/>
                  </a:lnTo>
                  <a:lnTo>
                    <a:pt x="3" y="19"/>
                  </a:lnTo>
                  <a:lnTo>
                    <a:pt x="3" y="11"/>
                  </a:lnTo>
                  <a:lnTo>
                    <a:pt x="3" y="7"/>
                  </a:lnTo>
                  <a:lnTo>
                    <a:pt x="3" y="4"/>
                  </a:lnTo>
                  <a:lnTo>
                    <a:pt x="3" y="4"/>
                  </a:lnTo>
                  <a:lnTo>
                    <a:pt x="3" y="4"/>
                  </a:lnTo>
                  <a:lnTo>
                    <a:pt x="2" y="3"/>
                  </a:lnTo>
                  <a:lnTo>
                    <a:pt x="2" y="3"/>
                  </a:lnTo>
                  <a:lnTo>
                    <a:pt x="0" y="3"/>
                  </a:lnTo>
                  <a:lnTo>
                    <a:pt x="0" y="4"/>
                  </a:lnTo>
                  <a:lnTo>
                    <a:pt x="0" y="3"/>
                  </a:lnTo>
                  <a:lnTo>
                    <a:pt x="7" y="0"/>
                  </a:lnTo>
                  <a:lnTo>
                    <a:pt x="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77" name="Freeform 173"/>
            <p:cNvSpPr>
              <a:spLocks/>
            </p:cNvSpPr>
            <p:nvPr/>
          </p:nvSpPr>
          <p:spPr bwMode="auto">
            <a:xfrm>
              <a:off x="2887" y="2627"/>
              <a:ext cx="17" cy="33"/>
            </a:xfrm>
            <a:custGeom>
              <a:avLst/>
              <a:gdLst/>
              <a:ahLst/>
              <a:cxnLst>
                <a:cxn ang="0">
                  <a:pos x="10" y="0"/>
                </a:cxn>
                <a:cxn ang="0">
                  <a:pos x="10" y="7"/>
                </a:cxn>
                <a:cxn ang="0">
                  <a:pos x="15" y="7"/>
                </a:cxn>
                <a:cxn ang="0">
                  <a:pos x="15" y="10"/>
                </a:cxn>
                <a:cxn ang="0">
                  <a:pos x="10" y="10"/>
                </a:cxn>
                <a:cxn ang="0">
                  <a:pos x="10" y="25"/>
                </a:cxn>
                <a:cxn ang="0">
                  <a:pos x="10" y="28"/>
                </a:cxn>
                <a:cxn ang="0">
                  <a:pos x="10" y="29"/>
                </a:cxn>
                <a:cxn ang="0">
                  <a:pos x="11" y="29"/>
                </a:cxn>
                <a:cxn ang="0">
                  <a:pos x="13" y="29"/>
                </a:cxn>
                <a:cxn ang="0">
                  <a:pos x="13" y="29"/>
                </a:cxn>
                <a:cxn ang="0">
                  <a:pos x="14" y="29"/>
                </a:cxn>
                <a:cxn ang="0">
                  <a:pos x="14" y="29"/>
                </a:cxn>
                <a:cxn ang="0">
                  <a:pos x="15" y="28"/>
                </a:cxn>
                <a:cxn ang="0">
                  <a:pos x="17" y="28"/>
                </a:cxn>
                <a:cxn ang="0">
                  <a:pos x="15" y="31"/>
                </a:cxn>
                <a:cxn ang="0">
                  <a:pos x="14" y="32"/>
                </a:cxn>
                <a:cxn ang="0">
                  <a:pos x="11" y="33"/>
                </a:cxn>
                <a:cxn ang="0">
                  <a:pos x="10" y="33"/>
                </a:cxn>
                <a:cxn ang="0">
                  <a:pos x="8" y="33"/>
                </a:cxn>
                <a:cxn ang="0">
                  <a:pos x="7" y="32"/>
                </a:cxn>
                <a:cxn ang="0">
                  <a:pos x="6" y="32"/>
                </a:cxn>
                <a:cxn ang="0">
                  <a:pos x="6" y="31"/>
                </a:cxn>
                <a:cxn ang="0">
                  <a:pos x="4" y="29"/>
                </a:cxn>
                <a:cxn ang="0">
                  <a:pos x="4" y="26"/>
                </a:cxn>
                <a:cxn ang="0">
                  <a:pos x="4" y="10"/>
                </a:cxn>
                <a:cxn ang="0">
                  <a:pos x="0" y="10"/>
                </a:cxn>
                <a:cxn ang="0">
                  <a:pos x="0" y="8"/>
                </a:cxn>
                <a:cxn ang="0">
                  <a:pos x="3" y="8"/>
                </a:cxn>
                <a:cxn ang="0">
                  <a:pos x="4" y="7"/>
                </a:cxn>
                <a:cxn ang="0">
                  <a:pos x="6" y="5"/>
                </a:cxn>
                <a:cxn ang="0">
                  <a:pos x="7" y="3"/>
                </a:cxn>
                <a:cxn ang="0">
                  <a:pos x="7" y="1"/>
                </a:cxn>
                <a:cxn ang="0">
                  <a:pos x="8" y="0"/>
                </a:cxn>
                <a:cxn ang="0">
                  <a:pos x="10" y="0"/>
                </a:cxn>
              </a:cxnLst>
              <a:rect l="0" t="0" r="r" b="b"/>
              <a:pathLst>
                <a:path w="17" h="33">
                  <a:moveTo>
                    <a:pt x="10" y="0"/>
                  </a:moveTo>
                  <a:lnTo>
                    <a:pt x="10" y="7"/>
                  </a:lnTo>
                  <a:lnTo>
                    <a:pt x="15" y="7"/>
                  </a:lnTo>
                  <a:lnTo>
                    <a:pt x="15" y="10"/>
                  </a:lnTo>
                  <a:lnTo>
                    <a:pt x="10" y="10"/>
                  </a:lnTo>
                  <a:lnTo>
                    <a:pt x="10" y="25"/>
                  </a:lnTo>
                  <a:lnTo>
                    <a:pt x="10" y="28"/>
                  </a:lnTo>
                  <a:lnTo>
                    <a:pt x="10" y="29"/>
                  </a:lnTo>
                  <a:lnTo>
                    <a:pt x="11" y="29"/>
                  </a:lnTo>
                  <a:lnTo>
                    <a:pt x="13" y="29"/>
                  </a:lnTo>
                  <a:lnTo>
                    <a:pt x="13" y="29"/>
                  </a:lnTo>
                  <a:lnTo>
                    <a:pt x="14" y="29"/>
                  </a:lnTo>
                  <a:lnTo>
                    <a:pt x="14" y="29"/>
                  </a:lnTo>
                  <a:lnTo>
                    <a:pt x="15" y="28"/>
                  </a:lnTo>
                  <a:lnTo>
                    <a:pt x="17" y="28"/>
                  </a:lnTo>
                  <a:lnTo>
                    <a:pt x="15" y="31"/>
                  </a:lnTo>
                  <a:lnTo>
                    <a:pt x="14" y="32"/>
                  </a:lnTo>
                  <a:lnTo>
                    <a:pt x="11" y="33"/>
                  </a:lnTo>
                  <a:lnTo>
                    <a:pt x="10" y="33"/>
                  </a:lnTo>
                  <a:lnTo>
                    <a:pt x="8" y="33"/>
                  </a:lnTo>
                  <a:lnTo>
                    <a:pt x="7" y="32"/>
                  </a:lnTo>
                  <a:lnTo>
                    <a:pt x="6" y="32"/>
                  </a:lnTo>
                  <a:lnTo>
                    <a:pt x="6" y="31"/>
                  </a:lnTo>
                  <a:lnTo>
                    <a:pt x="4" y="29"/>
                  </a:lnTo>
                  <a:lnTo>
                    <a:pt x="4" y="26"/>
                  </a:lnTo>
                  <a:lnTo>
                    <a:pt x="4" y="10"/>
                  </a:lnTo>
                  <a:lnTo>
                    <a:pt x="0" y="10"/>
                  </a:lnTo>
                  <a:lnTo>
                    <a:pt x="0" y="8"/>
                  </a:lnTo>
                  <a:lnTo>
                    <a:pt x="3" y="8"/>
                  </a:lnTo>
                  <a:lnTo>
                    <a:pt x="4" y="7"/>
                  </a:lnTo>
                  <a:lnTo>
                    <a:pt x="6" y="5"/>
                  </a:lnTo>
                  <a:lnTo>
                    <a:pt x="7" y="3"/>
                  </a:lnTo>
                  <a:lnTo>
                    <a:pt x="7" y="1"/>
                  </a:lnTo>
                  <a:lnTo>
                    <a:pt x="8" y="0"/>
                  </a:lnTo>
                  <a:lnTo>
                    <a:pt x="1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78" name="Freeform 174"/>
            <p:cNvSpPr>
              <a:spLocks/>
            </p:cNvSpPr>
            <p:nvPr/>
          </p:nvSpPr>
          <p:spPr bwMode="auto">
            <a:xfrm>
              <a:off x="2908" y="2621"/>
              <a:ext cx="13" cy="49"/>
            </a:xfrm>
            <a:custGeom>
              <a:avLst/>
              <a:gdLst/>
              <a:ahLst/>
              <a:cxnLst>
                <a:cxn ang="0">
                  <a:pos x="13" y="49"/>
                </a:cxn>
                <a:cxn ang="0">
                  <a:pos x="0" y="49"/>
                </a:cxn>
                <a:cxn ang="0">
                  <a:pos x="0" y="0"/>
                </a:cxn>
                <a:cxn ang="0">
                  <a:pos x="13" y="0"/>
                </a:cxn>
                <a:cxn ang="0">
                  <a:pos x="13" y="3"/>
                </a:cxn>
                <a:cxn ang="0">
                  <a:pos x="4" y="3"/>
                </a:cxn>
                <a:cxn ang="0">
                  <a:pos x="4" y="48"/>
                </a:cxn>
                <a:cxn ang="0">
                  <a:pos x="13" y="48"/>
                </a:cxn>
                <a:cxn ang="0">
                  <a:pos x="13" y="49"/>
                </a:cxn>
              </a:cxnLst>
              <a:rect l="0" t="0" r="r" b="b"/>
              <a:pathLst>
                <a:path w="13" h="49">
                  <a:moveTo>
                    <a:pt x="13" y="49"/>
                  </a:moveTo>
                  <a:lnTo>
                    <a:pt x="0" y="49"/>
                  </a:lnTo>
                  <a:lnTo>
                    <a:pt x="0" y="0"/>
                  </a:lnTo>
                  <a:lnTo>
                    <a:pt x="13" y="0"/>
                  </a:lnTo>
                  <a:lnTo>
                    <a:pt x="13" y="3"/>
                  </a:lnTo>
                  <a:lnTo>
                    <a:pt x="4" y="3"/>
                  </a:lnTo>
                  <a:lnTo>
                    <a:pt x="4" y="48"/>
                  </a:lnTo>
                  <a:lnTo>
                    <a:pt x="13" y="48"/>
                  </a:lnTo>
                  <a:lnTo>
                    <a:pt x="13" y="4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79" name="Freeform 175"/>
            <p:cNvSpPr>
              <a:spLocks/>
            </p:cNvSpPr>
            <p:nvPr/>
          </p:nvSpPr>
          <p:spPr bwMode="auto">
            <a:xfrm>
              <a:off x="2923" y="2621"/>
              <a:ext cx="24" cy="38"/>
            </a:xfrm>
            <a:custGeom>
              <a:avLst/>
              <a:gdLst/>
              <a:ahLst/>
              <a:cxnLst>
                <a:cxn ang="0">
                  <a:pos x="24" y="31"/>
                </a:cxn>
                <a:cxn ang="0">
                  <a:pos x="22" y="38"/>
                </a:cxn>
                <a:cxn ang="0">
                  <a:pos x="0" y="38"/>
                </a:cxn>
                <a:cxn ang="0">
                  <a:pos x="0" y="38"/>
                </a:cxn>
                <a:cxn ang="0">
                  <a:pos x="6" y="32"/>
                </a:cxn>
                <a:cxn ang="0">
                  <a:pos x="10" y="27"/>
                </a:cxn>
                <a:cxn ang="0">
                  <a:pos x="15" y="23"/>
                </a:cxn>
                <a:cxn ang="0">
                  <a:pos x="17" y="18"/>
                </a:cxn>
                <a:cxn ang="0">
                  <a:pos x="17" y="13"/>
                </a:cxn>
                <a:cxn ang="0">
                  <a:pos x="17" y="10"/>
                </a:cxn>
                <a:cxn ang="0">
                  <a:pos x="16" y="7"/>
                </a:cxn>
                <a:cxn ang="0">
                  <a:pos x="13" y="6"/>
                </a:cxn>
                <a:cxn ang="0">
                  <a:pos x="10" y="4"/>
                </a:cxn>
                <a:cxn ang="0">
                  <a:pos x="7" y="6"/>
                </a:cxn>
                <a:cxn ang="0">
                  <a:pos x="5" y="6"/>
                </a:cxn>
                <a:cxn ang="0">
                  <a:pos x="3" y="9"/>
                </a:cxn>
                <a:cxn ang="0">
                  <a:pos x="2" y="11"/>
                </a:cxn>
                <a:cxn ang="0">
                  <a:pos x="0" y="11"/>
                </a:cxn>
                <a:cxn ang="0">
                  <a:pos x="2" y="7"/>
                </a:cxn>
                <a:cxn ang="0">
                  <a:pos x="5" y="3"/>
                </a:cxn>
                <a:cxn ang="0">
                  <a:pos x="7" y="2"/>
                </a:cxn>
                <a:cxn ang="0">
                  <a:pos x="12" y="0"/>
                </a:cxn>
                <a:cxn ang="0">
                  <a:pos x="16" y="2"/>
                </a:cxn>
                <a:cxn ang="0">
                  <a:pos x="19" y="3"/>
                </a:cxn>
                <a:cxn ang="0">
                  <a:pos x="22" y="7"/>
                </a:cxn>
                <a:cxn ang="0">
                  <a:pos x="23" y="10"/>
                </a:cxn>
                <a:cxn ang="0">
                  <a:pos x="22" y="13"/>
                </a:cxn>
                <a:cxn ang="0">
                  <a:pos x="22" y="16"/>
                </a:cxn>
                <a:cxn ang="0">
                  <a:pos x="19" y="21"/>
                </a:cxn>
                <a:cxn ang="0">
                  <a:pos x="15" y="25"/>
                </a:cxn>
                <a:cxn ang="0">
                  <a:pos x="10" y="30"/>
                </a:cxn>
                <a:cxn ang="0">
                  <a:pos x="7" y="32"/>
                </a:cxn>
                <a:cxn ang="0">
                  <a:pos x="6" y="34"/>
                </a:cxn>
                <a:cxn ang="0">
                  <a:pos x="16" y="34"/>
                </a:cxn>
                <a:cxn ang="0">
                  <a:pos x="19" y="34"/>
                </a:cxn>
                <a:cxn ang="0">
                  <a:pos x="20" y="34"/>
                </a:cxn>
                <a:cxn ang="0">
                  <a:pos x="22" y="34"/>
                </a:cxn>
                <a:cxn ang="0">
                  <a:pos x="22" y="34"/>
                </a:cxn>
                <a:cxn ang="0">
                  <a:pos x="23" y="32"/>
                </a:cxn>
                <a:cxn ang="0">
                  <a:pos x="24" y="31"/>
                </a:cxn>
                <a:cxn ang="0">
                  <a:pos x="24" y="31"/>
                </a:cxn>
              </a:cxnLst>
              <a:rect l="0" t="0" r="r" b="b"/>
              <a:pathLst>
                <a:path w="24" h="38">
                  <a:moveTo>
                    <a:pt x="24" y="31"/>
                  </a:moveTo>
                  <a:lnTo>
                    <a:pt x="22" y="38"/>
                  </a:lnTo>
                  <a:lnTo>
                    <a:pt x="0" y="38"/>
                  </a:lnTo>
                  <a:lnTo>
                    <a:pt x="0" y="38"/>
                  </a:lnTo>
                  <a:lnTo>
                    <a:pt x="6" y="32"/>
                  </a:lnTo>
                  <a:lnTo>
                    <a:pt x="10" y="27"/>
                  </a:lnTo>
                  <a:lnTo>
                    <a:pt x="15" y="23"/>
                  </a:lnTo>
                  <a:lnTo>
                    <a:pt x="17" y="18"/>
                  </a:lnTo>
                  <a:lnTo>
                    <a:pt x="17" y="13"/>
                  </a:lnTo>
                  <a:lnTo>
                    <a:pt x="17" y="10"/>
                  </a:lnTo>
                  <a:lnTo>
                    <a:pt x="16" y="7"/>
                  </a:lnTo>
                  <a:lnTo>
                    <a:pt x="13" y="6"/>
                  </a:lnTo>
                  <a:lnTo>
                    <a:pt x="10" y="4"/>
                  </a:lnTo>
                  <a:lnTo>
                    <a:pt x="7" y="6"/>
                  </a:lnTo>
                  <a:lnTo>
                    <a:pt x="5" y="6"/>
                  </a:lnTo>
                  <a:lnTo>
                    <a:pt x="3" y="9"/>
                  </a:lnTo>
                  <a:lnTo>
                    <a:pt x="2" y="11"/>
                  </a:lnTo>
                  <a:lnTo>
                    <a:pt x="0" y="11"/>
                  </a:lnTo>
                  <a:lnTo>
                    <a:pt x="2" y="7"/>
                  </a:lnTo>
                  <a:lnTo>
                    <a:pt x="5" y="3"/>
                  </a:lnTo>
                  <a:lnTo>
                    <a:pt x="7" y="2"/>
                  </a:lnTo>
                  <a:lnTo>
                    <a:pt x="12" y="0"/>
                  </a:lnTo>
                  <a:lnTo>
                    <a:pt x="16" y="2"/>
                  </a:lnTo>
                  <a:lnTo>
                    <a:pt x="19" y="3"/>
                  </a:lnTo>
                  <a:lnTo>
                    <a:pt x="22" y="7"/>
                  </a:lnTo>
                  <a:lnTo>
                    <a:pt x="23" y="10"/>
                  </a:lnTo>
                  <a:lnTo>
                    <a:pt x="22" y="13"/>
                  </a:lnTo>
                  <a:lnTo>
                    <a:pt x="22" y="16"/>
                  </a:lnTo>
                  <a:lnTo>
                    <a:pt x="19" y="21"/>
                  </a:lnTo>
                  <a:lnTo>
                    <a:pt x="15" y="25"/>
                  </a:lnTo>
                  <a:lnTo>
                    <a:pt x="10" y="30"/>
                  </a:lnTo>
                  <a:lnTo>
                    <a:pt x="7" y="32"/>
                  </a:lnTo>
                  <a:lnTo>
                    <a:pt x="6" y="34"/>
                  </a:lnTo>
                  <a:lnTo>
                    <a:pt x="16" y="34"/>
                  </a:lnTo>
                  <a:lnTo>
                    <a:pt x="19" y="34"/>
                  </a:lnTo>
                  <a:lnTo>
                    <a:pt x="20" y="34"/>
                  </a:lnTo>
                  <a:lnTo>
                    <a:pt x="22" y="34"/>
                  </a:lnTo>
                  <a:lnTo>
                    <a:pt x="22" y="34"/>
                  </a:lnTo>
                  <a:lnTo>
                    <a:pt x="23" y="32"/>
                  </a:lnTo>
                  <a:lnTo>
                    <a:pt x="24" y="31"/>
                  </a:lnTo>
                  <a:lnTo>
                    <a:pt x="24" y="3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80" name="Freeform 176"/>
            <p:cNvSpPr>
              <a:spLocks/>
            </p:cNvSpPr>
            <p:nvPr/>
          </p:nvSpPr>
          <p:spPr bwMode="auto">
            <a:xfrm>
              <a:off x="2952" y="2621"/>
              <a:ext cx="12" cy="49"/>
            </a:xfrm>
            <a:custGeom>
              <a:avLst/>
              <a:gdLst/>
              <a:ahLst/>
              <a:cxnLst>
                <a:cxn ang="0">
                  <a:pos x="0" y="0"/>
                </a:cxn>
                <a:cxn ang="0">
                  <a:pos x="12" y="0"/>
                </a:cxn>
                <a:cxn ang="0">
                  <a:pos x="12" y="49"/>
                </a:cxn>
                <a:cxn ang="0">
                  <a:pos x="0" y="49"/>
                </a:cxn>
                <a:cxn ang="0">
                  <a:pos x="0" y="48"/>
                </a:cxn>
                <a:cxn ang="0">
                  <a:pos x="8" y="48"/>
                </a:cxn>
                <a:cxn ang="0">
                  <a:pos x="8" y="3"/>
                </a:cxn>
                <a:cxn ang="0">
                  <a:pos x="0" y="3"/>
                </a:cxn>
                <a:cxn ang="0">
                  <a:pos x="0" y="0"/>
                </a:cxn>
              </a:cxnLst>
              <a:rect l="0" t="0" r="r" b="b"/>
              <a:pathLst>
                <a:path w="12" h="49">
                  <a:moveTo>
                    <a:pt x="0" y="0"/>
                  </a:moveTo>
                  <a:lnTo>
                    <a:pt x="12" y="0"/>
                  </a:lnTo>
                  <a:lnTo>
                    <a:pt x="12" y="49"/>
                  </a:lnTo>
                  <a:lnTo>
                    <a:pt x="0" y="49"/>
                  </a:lnTo>
                  <a:lnTo>
                    <a:pt x="0" y="48"/>
                  </a:lnTo>
                  <a:lnTo>
                    <a:pt x="8" y="48"/>
                  </a:lnTo>
                  <a:lnTo>
                    <a:pt x="8" y="3"/>
                  </a:lnTo>
                  <a:lnTo>
                    <a:pt x="0" y="3"/>
                  </a:lnTo>
                  <a:lnTo>
                    <a:pt x="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81" name="Rectangle 177"/>
            <p:cNvSpPr>
              <a:spLocks noChangeArrowheads="1"/>
            </p:cNvSpPr>
            <p:nvPr/>
          </p:nvSpPr>
          <p:spPr bwMode="auto">
            <a:xfrm>
              <a:off x="2268" y="2681"/>
              <a:ext cx="1210" cy="3"/>
            </a:xfrm>
            <a:prstGeom prst="rect">
              <a:avLst/>
            </a:prstGeom>
            <a:solidFill>
              <a:srgbClr val="000000"/>
            </a:solidFill>
            <a:ln w="0">
              <a:solidFill>
                <a:srgbClr val="000000"/>
              </a:solidFill>
              <a:miter lim="800000"/>
              <a:headEnd/>
              <a:tailEnd/>
            </a:ln>
          </p:spPr>
          <p:txBody>
            <a:bodyPr>
              <a:prstTxWarp prst="textNoShape">
                <a:avLst/>
              </a:prstTxWarp>
            </a:bodyPr>
            <a:lstStyle/>
            <a:p>
              <a:endParaRPr lang="en-US"/>
            </a:p>
          </p:txBody>
        </p:sp>
        <p:sp>
          <p:nvSpPr>
            <p:cNvPr id="1480882" name="Freeform 178"/>
            <p:cNvSpPr>
              <a:spLocks noEditPoints="1"/>
            </p:cNvSpPr>
            <p:nvPr/>
          </p:nvSpPr>
          <p:spPr bwMode="auto">
            <a:xfrm>
              <a:off x="2285" y="2691"/>
              <a:ext cx="40" cy="38"/>
            </a:xfrm>
            <a:custGeom>
              <a:avLst/>
              <a:gdLst/>
              <a:ahLst/>
              <a:cxnLst>
                <a:cxn ang="0">
                  <a:pos x="10" y="2"/>
                </a:cxn>
                <a:cxn ang="0">
                  <a:pos x="10" y="0"/>
                </a:cxn>
                <a:cxn ang="0">
                  <a:pos x="21" y="0"/>
                </a:cxn>
                <a:cxn ang="0">
                  <a:pos x="28" y="0"/>
                </a:cxn>
                <a:cxn ang="0">
                  <a:pos x="33" y="2"/>
                </a:cxn>
                <a:cxn ang="0">
                  <a:pos x="35" y="4"/>
                </a:cxn>
                <a:cxn ang="0">
                  <a:pos x="38" y="7"/>
                </a:cxn>
                <a:cxn ang="0">
                  <a:pos x="40" y="11"/>
                </a:cxn>
                <a:cxn ang="0">
                  <a:pos x="40" y="16"/>
                </a:cxn>
                <a:cxn ang="0">
                  <a:pos x="40" y="20"/>
                </a:cxn>
                <a:cxn ang="0">
                  <a:pos x="40" y="23"/>
                </a:cxn>
                <a:cxn ang="0">
                  <a:pos x="38" y="26"/>
                </a:cxn>
                <a:cxn ang="0">
                  <a:pos x="37" y="28"/>
                </a:cxn>
                <a:cxn ang="0">
                  <a:pos x="34" y="31"/>
                </a:cxn>
                <a:cxn ang="0">
                  <a:pos x="31" y="33"/>
                </a:cxn>
                <a:cxn ang="0">
                  <a:pos x="28" y="35"/>
                </a:cxn>
                <a:cxn ang="0">
                  <a:pos x="24" y="37"/>
                </a:cxn>
                <a:cxn ang="0">
                  <a:pos x="20" y="38"/>
                </a:cxn>
                <a:cxn ang="0">
                  <a:pos x="16" y="38"/>
                </a:cxn>
                <a:cxn ang="0">
                  <a:pos x="0" y="38"/>
                </a:cxn>
                <a:cxn ang="0">
                  <a:pos x="0" y="37"/>
                </a:cxn>
                <a:cxn ang="0">
                  <a:pos x="2" y="37"/>
                </a:cxn>
                <a:cxn ang="0">
                  <a:pos x="3" y="37"/>
                </a:cxn>
                <a:cxn ang="0">
                  <a:pos x="4" y="35"/>
                </a:cxn>
                <a:cxn ang="0">
                  <a:pos x="4" y="35"/>
                </a:cxn>
                <a:cxn ang="0">
                  <a:pos x="6" y="34"/>
                </a:cxn>
                <a:cxn ang="0">
                  <a:pos x="7" y="31"/>
                </a:cxn>
                <a:cxn ang="0">
                  <a:pos x="13" y="9"/>
                </a:cxn>
                <a:cxn ang="0">
                  <a:pos x="14" y="6"/>
                </a:cxn>
                <a:cxn ang="0">
                  <a:pos x="14" y="4"/>
                </a:cxn>
                <a:cxn ang="0">
                  <a:pos x="14" y="3"/>
                </a:cxn>
                <a:cxn ang="0">
                  <a:pos x="13" y="2"/>
                </a:cxn>
                <a:cxn ang="0">
                  <a:pos x="11" y="2"/>
                </a:cxn>
                <a:cxn ang="0">
                  <a:pos x="10" y="2"/>
                </a:cxn>
                <a:cxn ang="0">
                  <a:pos x="10" y="2"/>
                </a:cxn>
                <a:cxn ang="0">
                  <a:pos x="20" y="3"/>
                </a:cxn>
                <a:cxn ang="0">
                  <a:pos x="11" y="31"/>
                </a:cxn>
                <a:cxn ang="0">
                  <a:pos x="10" y="34"/>
                </a:cxn>
                <a:cxn ang="0">
                  <a:pos x="10" y="35"/>
                </a:cxn>
                <a:cxn ang="0">
                  <a:pos x="10" y="35"/>
                </a:cxn>
                <a:cxn ang="0">
                  <a:pos x="11" y="35"/>
                </a:cxn>
                <a:cxn ang="0">
                  <a:pos x="11" y="35"/>
                </a:cxn>
                <a:cxn ang="0">
                  <a:pos x="11" y="35"/>
                </a:cxn>
                <a:cxn ang="0">
                  <a:pos x="13" y="37"/>
                </a:cxn>
                <a:cxn ang="0">
                  <a:pos x="14" y="37"/>
                </a:cxn>
                <a:cxn ang="0">
                  <a:pos x="18" y="35"/>
                </a:cxn>
                <a:cxn ang="0">
                  <a:pos x="21" y="35"/>
                </a:cxn>
                <a:cxn ang="0">
                  <a:pos x="26" y="34"/>
                </a:cxn>
                <a:cxn ang="0">
                  <a:pos x="28" y="33"/>
                </a:cxn>
                <a:cxn ang="0">
                  <a:pos x="31" y="30"/>
                </a:cxn>
                <a:cxn ang="0">
                  <a:pos x="33" y="26"/>
                </a:cxn>
                <a:cxn ang="0">
                  <a:pos x="34" y="21"/>
                </a:cxn>
                <a:cxn ang="0">
                  <a:pos x="35" y="16"/>
                </a:cxn>
                <a:cxn ang="0">
                  <a:pos x="35" y="11"/>
                </a:cxn>
                <a:cxn ang="0">
                  <a:pos x="34" y="7"/>
                </a:cxn>
                <a:cxn ang="0">
                  <a:pos x="33" y="6"/>
                </a:cxn>
                <a:cxn ang="0">
                  <a:pos x="30" y="3"/>
                </a:cxn>
                <a:cxn ang="0">
                  <a:pos x="27" y="3"/>
                </a:cxn>
                <a:cxn ang="0">
                  <a:pos x="23" y="2"/>
                </a:cxn>
                <a:cxn ang="0">
                  <a:pos x="21" y="2"/>
                </a:cxn>
                <a:cxn ang="0">
                  <a:pos x="20" y="3"/>
                </a:cxn>
              </a:cxnLst>
              <a:rect l="0" t="0" r="r" b="b"/>
              <a:pathLst>
                <a:path w="40" h="38">
                  <a:moveTo>
                    <a:pt x="10" y="2"/>
                  </a:moveTo>
                  <a:lnTo>
                    <a:pt x="10" y="0"/>
                  </a:lnTo>
                  <a:lnTo>
                    <a:pt x="21" y="0"/>
                  </a:lnTo>
                  <a:lnTo>
                    <a:pt x="28" y="0"/>
                  </a:lnTo>
                  <a:lnTo>
                    <a:pt x="33" y="2"/>
                  </a:lnTo>
                  <a:lnTo>
                    <a:pt x="35" y="4"/>
                  </a:lnTo>
                  <a:lnTo>
                    <a:pt x="38" y="7"/>
                  </a:lnTo>
                  <a:lnTo>
                    <a:pt x="40" y="11"/>
                  </a:lnTo>
                  <a:lnTo>
                    <a:pt x="40" y="16"/>
                  </a:lnTo>
                  <a:lnTo>
                    <a:pt x="40" y="20"/>
                  </a:lnTo>
                  <a:lnTo>
                    <a:pt x="40" y="23"/>
                  </a:lnTo>
                  <a:lnTo>
                    <a:pt x="38" y="26"/>
                  </a:lnTo>
                  <a:lnTo>
                    <a:pt x="37" y="28"/>
                  </a:lnTo>
                  <a:lnTo>
                    <a:pt x="34" y="31"/>
                  </a:lnTo>
                  <a:lnTo>
                    <a:pt x="31" y="33"/>
                  </a:lnTo>
                  <a:lnTo>
                    <a:pt x="28" y="35"/>
                  </a:lnTo>
                  <a:lnTo>
                    <a:pt x="24" y="37"/>
                  </a:lnTo>
                  <a:lnTo>
                    <a:pt x="20" y="38"/>
                  </a:lnTo>
                  <a:lnTo>
                    <a:pt x="16" y="38"/>
                  </a:lnTo>
                  <a:lnTo>
                    <a:pt x="0" y="38"/>
                  </a:lnTo>
                  <a:lnTo>
                    <a:pt x="0" y="37"/>
                  </a:lnTo>
                  <a:lnTo>
                    <a:pt x="2" y="37"/>
                  </a:lnTo>
                  <a:lnTo>
                    <a:pt x="3" y="37"/>
                  </a:lnTo>
                  <a:lnTo>
                    <a:pt x="4" y="35"/>
                  </a:lnTo>
                  <a:lnTo>
                    <a:pt x="4" y="35"/>
                  </a:lnTo>
                  <a:lnTo>
                    <a:pt x="6" y="34"/>
                  </a:lnTo>
                  <a:lnTo>
                    <a:pt x="7" y="31"/>
                  </a:lnTo>
                  <a:lnTo>
                    <a:pt x="13" y="9"/>
                  </a:lnTo>
                  <a:lnTo>
                    <a:pt x="14" y="6"/>
                  </a:lnTo>
                  <a:lnTo>
                    <a:pt x="14" y="4"/>
                  </a:lnTo>
                  <a:lnTo>
                    <a:pt x="14" y="3"/>
                  </a:lnTo>
                  <a:lnTo>
                    <a:pt x="13" y="2"/>
                  </a:lnTo>
                  <a:lnTo>
                    <a:pt x="11" y="2"/>
                  </a:lnTo>
                  <a:lnTo>
                    <a:pt x="10" y="2"/>
                  </a:lnTo>
                  <a:lnTo>
                    <a:pt x="10" y="2"/>
                  </a:lnTo>
                  <a:close/>
                  <a:moveTo>
                    <a:pt x="20" y="3"/>
                  </a:moveTo>
                  <a:lnTo>
                    <a:pt x="11" y="31"/>
                  </a:lnTo>
                  <a:lnTo>
                    <a:pt x="10" y="34"/>
                  </a:lnTo>
                  <a:lnTo>
                    <a:pt x="10" y="35"/>
                  </a:lnTo>
                  <a:lnTo>
                    <a:pt x="10" y="35"/>
                  </a:lnTo>
                  <a:lnTo>
                    <a:pt x="11" y="35"/>
                  </a:lnTo>
                  <a:lnTo>
                    <a:pt x="11" y="35"/>
                  </a:lnTo>
                  <a:lnTo>
                    <a:pt x="11" y="35"/>
                  </a:lnTo>
                  <a:lnTo>
                    <a:pt x="13" y="37"/>
                  </a:lnTo>
                  <a:lnTo>
                    <a:pt x="14" y="37"/>
                  </a:lnTo>
                  <a:lnTo>
                    <a:pt x="18" y="35"/>
                  </a:lnTo>
                  <a:lnTo>
                    <a:pt x="21" y="35"/>
                  </a:lnTo>
                  <a:lnTo>
                    <a:pt x="26" y="34"/>
                  </a:lnTo>
                  <a:lnTo>
                    <a:pt x="28" y="33"/>
                  </a:lnTo>
                  <a:lnTo>
                    <a:pt x="31" y="30"/>
                  </a:lnTo>
                  <a:lnTo>
                    <a:pt x="33" y="26"/>
                  </a:lnTo>
                  <a:lnTo>
                    <a:pt x="34" y="21"/>
                  </a:lnTo>
                  <a:lnTo>
                    <a:pt x="35" y="16"/>
                  </a:lnTo>
                  <a:lnTo>
                    <a:pt x="35" y="11"/>
                  </a:lnTo>
                  <a:lnTo>
                    <a:pt x="34" y="7"/>
                  </a:lnTo>
                  <a:lnTo>
                    <a:pt x="33" y="6"/>
                  </a:lnTo>
                  <a:lnTo>
                    <a:pt x="30" y="3"/>
                  </a:lnTo>
                  <a:lnTo>
                    <a:pt x="27" y="3"/>
                  </a:lnTo>
                  <a:lnTo>
                    <a:pt x="23" y="2"/>
                  </a:lnTo>
                  <a:lnTo>
                    <a:pt x="21" y="2"/>
                  </a:lnTo>
                  <a:lnTo>
                    <a:pt x="20" y="3"/>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83" name="Freeform 179"/>
            <p:cNvSpPr>
              <a:spLocks noEditPoints="1"/>
            </p:cNvSpPr>
            <p:nvPr/>
          </p:nvSpPr>
          <p:spPr bwMode="auto">
            <a:xfrm>
              <a:off x="2327" y="2704"/>
              <a:ext cx="21" cy="25"/>
            </a:xfrm>
            <a:custGeom>
              <a:avLst/>
              <a:gdLst/>
              <a:ahLst/>
              <a:cxnLst>
                <a:cxn ang="0">
                  <a:pos x="5" y="14"/>
                </a:cxn>
                <a:cxn ang="0">
                  <a:pos x="5" y="15"/>
                </a:cxn>
                <a:cxn ang="0">
                  <a:pos x="5" y="17"/>
                </a:cxn>
                <a:cxn ang="0">
                  <a:pos x="6" y="18"/>
                </a:cxn>
                <a:cxn ang="0">
                  <a:pos x="6" y="21"/>
                </a:cxn>
                <a:cxn ang="0">
                  <a:pos x="9" y="21"/>
                </a:cxn>
                <a:cxn ang="0">
                  <a:pos x="10" y="22"/>
                </a:cxn>
                <a:cxn ang="0">
                  <a:pos x="12" y="22"/>
                </a:cxn>
                <a:cxn ang="0">
                  <a:pos x="14" y="21"/>
                </a:cxn>
                <a:cxn ang="0">
                  <a:pos x="16" y="20"/>
                </a:cxn>
                <a:cxn ang="0">
                  <a:pos x="19" y="18"/>
                </a:cxn>
                <a:cxn ang="0">
                  <a:pos x="20" y="18"/>
                </a:cxn>
                <a:cxn ang="0">
                  <a:pos x="16" y="22"/>
                </a:cxn>
                <a:cxn ang="0">
                  <a:pos x="12" y="25"/>
                </a:cxn>
                <a:cxn ang="0">
                  <a:pos x="7" y="25"/>
                </a:cxn>
                <a:cxn ang="0">
                  <a:pos x="5" y="25"/>
                </a:cxn>
                <a:cxn ang="0">
                  <a:pos x="2" y="22"/>
                </a:cxn>
                <a:cxn ang="0">
                  <a:pos x="0" y="21"/>
                </a:cxn>
                <a:cxn ang="0">
                  <a:pos x="0" y="17"/>
                </a:cxn>
                <a:cxn ang="0">
                  <a:pos x="0" y="13"/>
                </a:cxn>
                <a:cxn ang="0">
                  <a:pos x="2" y="8"/>
                </a:cxn>
                <a:cxn ang="0">
                  <a:pos x="5" y="6"/>
                </a:cxn>
                <a:cxn ang="0">
                  <a:pos x="9" y="3"/>
                </a:cxn>
                <a:cxn ang="0">
                  <a:pos x="12" y="0"/>
                </a:cxn>
                <a:cxn ang="0">
                  <a:pos x="16" y="0"/>
                </a:cxn>
                <a:cxn ang="0">
                  <a:pos x="19" y="0"/>
                </a:cxn>
                <a:cxn ang="0">
                  <a:pos x="20" y="1"/>
                </a:cxn>
                <a:cxn ang="0">
                  <a:pos x="21" y="3"/>
                </a:cxn>
                <a:cxn ang="0">
                  <a:pos x="21" y="4"/>
                </a:cxn>
                <a:cxn ang="0">
                  <a:pos x="21" y="6"/>
                </a:cxn>
                <a:cxn ang="0">
                  <a:pos x="20" y="8"/>
                </a:cxn>
                <a:cxn ang="0">
                  <a:pos x="17" y="11"/>
                </a:cxn>
                <a:cxn ang="0">
                  <a:pos x="13" y="13"/>
                </a:cxn>
                <a:cxn ang="0">
                  <a:pos x="10" y="14"/>
                </a:cxn>
                <a:cxn ang="0">
                  <a:pos x="5" y="14"/>
                </a:cxn>
                <a:cxn ang="0">
                  <a:pos x="5" y="14"/>
                </a:cxn>
                <a:cxn ang="0">
                  <a:pos x="9" y="13"/>
                </a:cxn>
                <a:cxn ang="0">
                  <a:pos x="12" y="11"/>
                </a:cxn>
                <a:cxn ang="0">
                  <a:pos x="14" y="10"/>
                </a:cxn>
                <a:cxn ang="0">
                  <a:pos x="16" y="8"/>
                </a:cxn>
                <a:cxn ang="0">
                  <a:pos x="17" y="6"/>
                </a:cxn>
                <a:cxn ang="0">
                  <a:pos x="17" y="4"/>
                </a:cxn>
                <a:cxn ang="0">
                  <a:pos x="17" y="3"/>
                </a:cxn>
                <a:cxn ang="0">
                  <a:pos x="17" y="1"/>
                </a:cxn>
                <a:cxn ang="0">
                  <a:pos x="16" y="1"/>
                </a:cxn>
                <a:cxn ang="0">
                  <a:pos x="14" y="1"/>
                </a:cxn>
                <a:cxn ang="0">
                  <a:pos x="12" y="1"/>
                </a:cxn>
                <a:cxn ang="0">
                  <a:pos x="9" y="4"/>
                </a:cxn>
                <a:cxn ang="0">
                  <a:pos x="7" y="8"/>
                </a:cxn>
                <a:cxn ang="0">
                  <a:pos x="5" y="14"/>
                </a:cxn>
              </a:cxnLst>
              <a:rect l="0" t="0" r="r" b="b"/>
              <a:pathLst>
                <a:path w="21" h="25">
                  <a:moveTo>
                    <a:pt x="5" y="14"/>
                  </a:moveTo>
                  <a:lnTo>
                    <a:pt x="5" y="15"/>
                  </a:lnTo>
                  <a:lnTo>
                    <a:pt x="5" y="17"/>
                  </a:lnTo>
                  <a:lnTo>
                    <a:pt x="6" y="18"/>
                  </a:lnTo>
                  <a:lnTo>
                    <a:pt x="6" y="21"/>
                  </a:lnTo>
                  <a:lnTo>
                    <a:pt x="9" y="21"/>
                  </a:lnTo>
                  <a:lnTo>
                    <a:pt x="10" y="22"/>
                  </a:lnTo>
                  <a:lnTo>
                    <a:pt x="12" y="22"/>
                  </a:lnTo>
                  <a:lnTo>
                    <a:pt x="14" y="21"/>
                  </a:lnTo>
                  <a:lnTo>
                    <a:pt x="16" y="20"/>
                  </a:lnTo>
                  <a:lnTo>
                    <a:pt x="19" y="18"/>
                  </a:lnTo>
                  <a:lnTo>
                    <a:pt x="20" y="18"/>
                  </a:lnTo>
                  <a:lnTo>
                    <a:pt x="16" y="22"/>
                  </a:lnTo>
                  <a:lnTo>
                    <a:pt x="12" y="25"/>
                  </a:lnTo>
                  <a:lnTo>
                    <a:pt x="7" y="25"/>
                  </a:lnTo>
                  <a:lnTo>
                    <a:pt x="5" y="25"/>
                  </a:lnTo>
                  <a:lnTo>
                    <a:pt x="2" y="22"/>
                  </a:lnTo>
                  <a:lnTo>
                    <a:pt x="0" y="21"/>
                  </a:lnTo>
                  <a:lnTo>
                    <a:pt x="0" y="17"/>
                  </a:lnTo>
                  <a:lnTo>
                    <a:pt x="0" y="13"/>
                  </a:lnTo>
                  <a:lnTo>
                    <a:pt x="2" y="8"/>
                  </a:lnTo>
                  <a:lnTo>
                    <a:pt x="5" y="6"/>
                  </a:lnTo>
                  <a:lnTo>
                    <a:pt x="9" y="3"/>
                  </a:lnTo>
                  <a:lnTo>
                    <a:pt x="12" y="0"/>
                  </a:lnTo>
                  <a:lnTo>
                    <a:pt x="16" y="0"/>
                  </a:lnTo>
                  <a:lnTo>
                    <a:pt x="19" y="0"/>
                  </a:lnTo>
                  <a:lnTo>
                    <a:pt x="20" y="1"/>
                  </a:lnTo>
                  <a:lnTo>
                    <a:pt x="21" y="3"/>
                  </a:lnTo>
                  <a:lnTo>
                    <a:pt x="21" y="4"/>
                  </a:lnTo>
                  <a:lnTo>
                    <a:pt x="21" y="6"/>
                  </a:lnTo>
                  <a:lnTo>
                    <a:pt x="20" y="8"/>
                  </a:lnTo>
                  <a:lnTo>
                    <a:pt x="17" y="11"/>
                  </a:lnTo>
                  <a:lnTo>
                    <a:pt x="13" y="13"/>
                  </a:lnTo>
                  <a:lnTo>
                    <a:pt x="10" y="14"/>
                  </a:lnTo>
                  <a:lnTo>
                    <a:pt x="5" y="14"/>
                  </a:lnTo>
                  <a:close/>
                  <a:moveTo>
                    <a:pt x="5" y="14"/>
                  </a:moveTo>
                  <a:lnTo>
                    <a:pt x="9" y="13"/>
                  </a:lnTo>
                  <a:lnTo>
                    <a:pt x="12" y="11"/>
                  </a:lnTo>
                  <a:lnTo>
                    <a:pt x="14" y="10"/>
                  </a:lnTo>
                  <a:lnTo>
                    <a:pt x="16" y="8"/>
                  </a:lnTo>
                  <a:lnTo>
                    <a:pt x="17" y="6"/>
                  </a:lnTo>
                  <a:lnTo>
                    <a:pt x="17" y="4"/>
                  </a:lnTo>
                  <a:lnTo>
                    <a:pt x="17" y="3"/>
                  </a:lnTo>
                  <a:lnTo>
                    <a:pt x="17" y="1"/>
                  </a:lnTo>
                  <a:lnTo>
                    <a:pt x="16" y="1"/>
                  </a:lnTo>
                  <a:lnTo>
                    <a:pt x="14" y="1"/>
                  </a:lnTo>
                  <a:lnTo>
                    <a:pt x="12" y="1"/>
                  </a:lnTo>
                  <a:lnTo>
                    <a:pt x="9" y="4"/>
                  </a:lnTo>
                  <a:lnTo>
                    <a:pt x="7" y="8"/>
                  </a:lnTo>
                  <a:lnTo>
                    <a:pt x="5"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84" name="Freeform 180"/>
            <p:cNvSpPr>
              <a:spLocks/>
            </p:cNvSpPr>
            <p:nvPr/>
          </p:nvSpPr>
          <p:spPr bwMode="auto">
            <a:xfrm>
              <a:off x="2353" y="2697"/>
              <a:ext cx="15" cy="32"/>
            </a:xfrm>
            <a:custGeom>
              <a:avLst/>
              <a:gdLst/>
              <a:ahLst/>
              <a:cxnLst>
                <a:cxn ang="0">
                  <a:pos x="12" y="0"/>
                </a:cxn>
                <a:cxn ang="0">
                  <a:pos x="11" y="7"/>
                </a:cxn>
                <a:cxn ang="0">
                  <a:pos x="15" y="7"/>
                </a:cxn>
                <a:cxn ang="0">
                  <a:pos x="15" y="8"/>
                </a:cxn>
                <a:cxn ang="0">
                  <a:pos x="9" y="8"/>
                </a:cxn>
                <a:cxn ang="0">
                  <a:pos x="5" y="25"/>
                </a:cxn>
                <a:cxn ang="0">
                  <a:pos x="4" y="28"/>
                </a:cxn>
                <a:cxn ang="0">
                  <a:pos x="4" y="29"/>
                </a:cxn>
                <a:cxn ang="0">
                  <a:pos x="4" y="29"/>
                </a:cxn>
                <a:cxn ang="0">
                  <a:pos x="4" y="29"/>
                </a:cxn>
                <a:cxn ang="0">
                  <a:pos x="5" y="31"/>
                </a:cxn>
                <a:cxn ang="0">
                  <a:pos x="5" y="31"/>
                </a:cxn>
                <a:cxn ang="0">
                  <a:pos x="5" y="29"/>
                </a:cxn>
                <a:cxn ang="0">
                  <a:pos x="7" y="29"/>
                </a:cxn>
                <a:cxn ang="0">
                  <a:pos x="7" y="28"/>
                </a:cxn>
                <a:cxn ang="0">
                  <a:pos x="9" y="27"/>
                </a:cxn>
                <a:cxn ang="0">
                  <a:pos x="9" y="27"/>
                </a:cxn>
                <a:cxn ang="0">
                  <a:pos x="8" y="29"/>
                </a:cxn>
                <a:cxn ang="0">
                  <a:pos x="5" y="32"/>
                </a:cxn>
                <a:cxn ang="0">
                  <a:pos x="4" y="32"/>
                </a:cxn>
                <a:cxn ang="0">
                  <a:pos x="2" y="32"/>
                </a:cxn>
                <a:cxn ang="0">
                  <a:pos x="1" y="32"/>
                </a:cxn>
                <a:cxn ang="0">
                  <a:pos x="1" y="32"/>
                </a:cxn>
                <a:cxn ang="0">
                  <a:pos x="0" y="31"/>
                </a:cxn>
                <a:cxn ang="0">
                  <a:pos x="0" y="29"/>
                </a:cxn>
                <a:cxn ang="0">
                  <a:pos x="0" y="28"/>
                </a:cxn>
                <a:cxn ang="0">
                  <a:pos x="1" y="25"/>
                </a:cxn>
                <a:cxn ang="0">
                  <a:pos x="5" y="8"/>
                </a:cxn>
                <a:cxn ang="0">
                  <a:pos x="1" y="8"/>
                </a:cxn>
                <a:cxn ang="0">
                  <a:pos x="1" y="8"/>
                </a:cxn>
                <a:cxn ang="0">
                  <a:pos x="4" y="7"/>
                </a:cxn>
                <a:cxn ang="0">
                  <a:pos x="7" y="5"/>
                </a:cxn>
                <a:cxn ang="0">
                  <a:pos x="8" y="4"/>
                </a:cxn>
                <a:cxn ang="0">
                  <a:pos x="11" y="0"/>
                </a:cxn>
                <a:cxn ang="0">
                  <a:pos x="12" y="0"/>
                </a:cxn>
              </a:cxnLst>
              <a:rect l="0" t="0" r="r" b="b"/>
              <a:pathLst>
                <a:path w="15" h="32">
                  <a:moveTo>
                    <a:pt x="12" y="0"/>
                  </a:moveTo>
                  <a:lnTo>
                    <a:pt x="11" y="7"/>
                  </a:lnTo>
                  <a:lnTo>
                    <a:pt x="15" y="7"/>
                  </a:lnTo>
                  <a:lnTo>
                    <a:pt x="15" y="8"/>
                  </a:lnTo>
                  <a:lnTo>
                    <a:pt x="9" y="8"/>
                  </a:lnTo>
                  <a:lnTo>
                    <a:pt x="5" y="25"/>
                  </a:lnTo>
                  <a:lnTo>
                    <a:pt x="4" y="28"/>
                  </a:lnTo>
                  <a:lnTo>
                    <a:pt x="4" y="29"/>
                  </a:lnTo>
                  <a:lnTo>
                    <a:pt x="4" y="29"/>
                  </a:lnTo>
                  <a:lnTo>
                    <a:pt x="4" y="29"/>
                  </a:lnTo>
                  <a:lnTo>
                    <a:pt x="5" y="31"/>
                  </a:lnTo>
                  <a:lnTo>
                    <a:pt x="5" y="31"/>
                  </a:lnTo>
                  <a:lnTo>
                    <a:pt x="5" y="29"/>
                  </a:lnTo>
                  <a:lnTo>
                    <a:pt x="7" y="29"/>
                  </a:lnTo>
                  <a:lnTo>
                    <a:pt x="7" y="28"/>
                  </a:lnTo>
                  <a:lnTo>
                    <a:pt x="9" y="27"/>
                  </a:lnTo>
                  <a:lnTo>
                    <a:pt x="9" y="27"/>
                  </a:lnTo>
                  <a:lnTo>
                    <a:pt x="8" y="29"/>
                  </a:lnTo>
                  <a:lnTo>
                    <a:pt x="5" y="32"/>
                  </a:lnTo>
                  <a:lnTo>
                    <a:pt x="4" y="32"/>
                  </a:lnTo>
                  <a:lnTo>
                    <a:pt x="2" y="32"/>
                  </a:lnTo>
                  <a:lnTo>
                    <a:pt x="1" y="32"/>
                  </a:lnTo>
                  <a:lnTo>
                    <a:pt x="1" y="32"/>
                  </a:lnTo>
                  <a:lnTo>
                    <a:pt x="0" y="31"/>
                  </a:lnTo>
                  <a:lnTo>
                    <a:pt x="0" y="29"/>
                  </a:lnTo>
                  <a:lnTo>
                    <a:pt x="0" y="28"/>
                  </a:lnTo>
                  <a:lnTo>
                    <a:pt x="1" y="25"/>
                  </a:lnTo>
                  <a:lnTo>
                    <a:pt x="5" y="8"/>
                  </a:lnTo>
                  <a:lnTo>
                    <a:pt x="1" y="8"/>
                  </a:lnTo>
                  <a:lnTo>
                    <a:pt x="1" y="8"/>
                  </a:lnTo>
                  <a:lnTo>
                    <a:pt x="4" y="7"/>
                  </a:lnTo>
                  <a:lnTo>
                    <a:pt x="7" y="5"/>
                  </a:lnTo>
                  <a:lnTo>
                    <a:pt x="8" y="4"/>
                  </a:lnTo>
                  <a:lnTo>
                    <a:pt x="11" y="0"/>
                  </a:lnTo>
                  <a:lnTo>
                    <a:pt x="12"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885" name="Picture 181"/>
            <p:cNvPicPr>
              <a:picLocks noChangeAspect="1" noChangeArrowheads="1"/>
            </p:cNvPicPr>
            <p:nvPr/>
          </p:nvPicPr>
          <p:blipFill>
            <a:blip r:embed="rId3"/>
            <a:srcRect/>
            <a:stretch>
              <a:fillRect/>
            </a:stretch>
          </p:blipFill>
          <p:spPr bwMode="auto">
            <a:xfrm>
              <a:off x="2395" y="2701"/>
              <a:ext cx="47" cy="30"/>
            </a:xfrm>
            <a:prstGeom prst="rect">
              <a:avLst/>
            </a:prstGeom>
            <a:noFill/>
            <a:ln w="9525">
              <a:noFill/>
              <a:miter lim="800000"/>
              <a:headEnd/>
              <a:tailEnd/>
            </a:ln>
          </p:spPr>
        </p:pic>
        <p:pic>
          <p:nvPicPr>
            <p:cNvPr id="1480886" name="Picture 182"/>
            <p:cNvPicPr>
              <a:picLocks noChangeAspect="1" noChangeArrowheads="1"/>
            </p:cNvPicPr>
            <p:nvPr/>
          </p:nvPicPr>
          <p:blipFill>
            <a:blip r:embed="rId4"/>
            <a:srcRect/>
            <a:stretch>
              <a:fillRect/>
            </a:stretch>
          </p:blipFill>
          <p:spPr bwMode="auto">
            <a:xfrm>
              <a:off x="2395" y="2701"/>
              <a:ext cx="47" cy="30"/>
            </a:xfrm>
            <a:prstGeom prst="rect">
              <a:avLst/>
            </a:prstGeom>
            <a:noFill/>
            <a:ln w="9525">
              <a:noFill/>
              <a:miter lim="800000"/>
              <a:headEnd/>
              <a:tailEnd/>
            </a:ln>
          </p:spPr>
        </p:pic>
        <p:sp>
          <p:nvSpPr>
            <p:cNvPr id="1480887" name="Freeform 183"/>
            <p:cNvSpPr>
              <a:spLocks/>
            </p:cNvSpPr>
            <p:nvPr/>
          </p:nvSpPr>
          <p:spPr bwMode="auto">
            <a:xfrm>
              <a:off x="2475" y="2697"/>
              <a:ext cx="15" cy="32"/>
            </a:xfrm>
            <a:custGeom>
              <a:avLst/>
              <a:gdLst/>
              <a:ahLst/>
              <a:cxnLst>
                <a:cxn ang="0">
                  <a:pos x="12" y="0"/>
                </a:cxn>
                <a:cxn ang="0">
                  <a:pos x="9" y="7"/>
                </a:cxn>
                <a:cxn ang="0">
                  <a:pos x="15" y="7"/>
                </a:cxn>
                <a:cxn ang="0">
                  <a:pos x="15" y="8"/>
                </a:cxn>
                <a:cxn ang="0">
                  <a:pos x="9" y="8"/>
                </a:cxn>
                <a:cxn ang="0">
                  <a:pos x="5" y="25"/>
                </a:cxn>
                <a:cxn ang="0">
                  <a:pos x="4" y="28"/>
                </a:cxn>
                <a:cxn ang="0">
                  <a:pos x="4" y="29"/>
                </a:cxn>
                <a:cxn ang="0">
                  <a:pos x="4" y="29"/>
                </a:cxn>
                <a:cxn ang="0">
                  <a:pos x="4" y="29"/>
                </a:cxn>
                <a:cxn ang="0">
                  <a:pos x="4" y="31"/>
                </a:cxn>
                <a:cxn ang="0">
                  <a:pos x="4" y="31"/>
                </a:cxn>
                <a:cxn ang="0">
                  <a:pos x="5" y="29"/>
                </a:cxn>
                <a:cxn ang="0">
                  <a:pos x="5" y="29"/>
                </a:cxn>
                <a:cxn ang="0">
                  <a:pos x="7" y="28"/>
                </a:cxn>
                <a:cxn ang="0">
                  <a:pos x="8" y="27"/>
                </a:cxn>
                <a:cxn ang="0">
                  <a:pos x="9" y="27"/>
                </a:cxn>
                <a:cxn ang="0">
                  <a:pos x="7" y="29"/>
                </a:cxn>
                <a:cxn ang="0">
                  <a:pos x="5" y="32"/>
                </a:cxn>
                <a:cxn ang="0">
                  <a:pos x="4" y="32"/>
                </a:cxn>
                <a:cxn ang="0">
                  <a:pos x="2" y="32"/>
                </a:cxn>
                <a:cxn ang="0">
                  <a:pos x="1" y="32"/>
                </a:cxn>
                <a:cxn ang="0">
                  <a:pos x="0" y="32"/>
                </a:cxn>
                <a:cxn ang="0">
                  <a:pos x="0" y="31"/>
                </a:cxn>
                <a:cxn ang="0">
                  <a:pos x="0" y="29"/>
                </a:cxn>
                <a:cxn ang="0">
                  <a:pos x="0" y="28"/>
                </a:cxn>
                <a:cxn ang="0">
                  <a:pos x="0" y="25"/>
                </a:cxn>
                <a:cxn ang="0">
                  <a:pos x="5" y="8"/>
                </a:cxn>
                <a:cxn ang="0">
                  <a:pos x="1" y="8"/>
                </a:cxn>
                <a:cxn ang="0">
                  <a:pos x="1" y="8"/>
                </a:cxn>
                <a:cxn ang="0">
                  <a:pos x="4" y="7"/>
                </a:cxn>
                <a:cxn ang="0">
                  <a:pos x="7" y="5"/>
                </a:cxn>
                <a:cxn ang="0">
                  <a:pos x="8" y="4"/>
                </a:cxn>
                <a:cxn ang="0">
                  <a:pos x="11" y="0"/>
                </a:cxn>
                <a:cxn ang="0">
                  <a:pos x="12" y="0"/>
                </a:cxn>
              </a:cxnLst>
              <a:rect l="0" t="0" r="r" b="b"/>
              <a:pathLst>
                <a:path w="15" h="32">
                  <a:moveTo>
                    <a:pt x="12" y="0"/>
                  </a:moveTo>
                  <a:lnTo>
                    <a:pt x="9" y="7"/>
                  </a:lnTo>
                  <a:lnTo>
                    <a:pt x="15" y="7"/>
                  </a:lnTo>
                  <a:lnTo>
                    <a:pt x="15" y="8"/>
                  </a:lnTo>
                  <a:lnTo>
                    <a:pt x="9" y="8"/>
                  </a:lnTo>
                  <a:lnTo>
                    <a:pt x="5" y="25"/>
                  </a:lnTo>
                  <a:lnTo>
                    <a:pt x="4" y="28"/>
                  </a:lnTo>
                  <a:lnTo>
                    <a:pt x="4" y="29"/>
                  </a:lnTo>
                  <a:lnTo>
                    <a:pt x="4" y="29"/>
                  </a:lnTo>
                  <a:lnTo>
                    <a:pt x="4" y="29"/>
                  </a:lnTo>
                  <a:lnTo>
                    <a:pt x="4" y="31"/>
                  </a:lnTo>
                  <a:lnTo>
                    <a:pt x="4" y="31"/>
                  </a:lnTo>
                  <a:lnTo>
                    <a:pt x="5" y="29"/>
                  </a:lnTo>
                  <a:lnTo>
                    <a:pt x="5" y="29"/>
                  </a:lnTo>
                  <a:lnTo>
                    <a:pt x="7" y="28"/>
                  </a:lnTo>
                  <a:lnTo>
                    <a:pt x="8" y="27"/>
                  </a:lnTo>
                  <a:lnTo>
                    <a:pt x="9" y="27"/>
                  </a:lnTo>
                  <a:lnTo>
                    <a:pt x="7" y="29"/>
                  </a:lnTo>
                  <a:lnTo>
                    <a:pt x="5" y="32"/>
                  </a:lnTo>
                  <a:lnTo>
                    <a:pt x="4" y="32"/>
                  </a:lnTo>
                  <a:lnTo>
                    <a:pt x="2" y="32"/>
                  </a:lnTo>
                  <a:lnTo>
                    <a:pt x="1" y="32"/>
                  </a:lnTo>
                  <a:lnTo>
                    <a:pt x="0" y="32"/>
                  </a:lnTo>
                  <a:lnTo>
                    <a:pt x="0" y="31"/>
                  </a:lnTo>
                  <a:lnTo>
                    <a:pt x="0" y="29"/>
                  </a:lnTo>
                  <a:lnTo>
                    <a:pt x="0" y="28"/>
                  </a:lnTo>
                  <a:lnTo>
                    <a:pt x="0" y="25"/>
                  </a:lnTo>
                  <a:lnTo>
                    <a:pt x="5" y="8"/>
                  </a:lnTo>
                  <a:lnTo>
                    <a:pt x="1" y="8"/>
                  </a:lnTo>
                  <a:lnTo>
                    <a:pt x="1" y="8"/>
                  </a:lnTo>
                  <a:lnTo>
                    <a:pt x="4" y="7"/>
                  </a:lnTo>
                  <a:lnTo>
                    <a:pt x="7" y="5"/>
                  </a:lnTo>
                  <a:lnTo>
                    <a:pt x="8" y="4"/>
                  </a:lnTo>
                  <a:lnTo>
                    <a:pt x="11" y="0"/>
                  </a:lnTo>
                  <a:lnTo>
                    <a:pt x="12"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88" name="Freeform 184"/>
            <p:cNvSpPr>
              <a:spLocks/>
            </p:cNvSpPr>
            <p:nvPr/>
          </p:nvSpPr>
          <p:spPr bwMode="auto">
            <a:xfrm>
              <a:off x="2490" y="2690"/>
              <a:ext cx="25" cy="39"/>
            </a:xfrm>
            <a:custGeom>
              <a:avLst/>
              <a:gdLst/>
              <a:ahLst/>
              <a:cxnLst>
                <a:cxn ang="0">
                  <a:pos x="7" y="27"/>
                </a:cxn>
                <a:cxn ang="0">
                  <a:pos x="14" y="18"/>
                </a:cxn>
                <a:cxn ang="0">
                  <a:pos x="18" y="14"/>
                </a:cxn>
                <a:cxn ang="0">
                  <a:pos x="22" y="14"/>
                </a:cxn>
                <a:cxn ang="0">
                  <a:pos x="24" y="17"/>
                </a:cxn>
                <a:cxn ang="0">
                  <a:pos x="25" y="20"/>
                </a:cxn>
                <a:cxn ang="0">
                  <a:pos x="20" y="34"/>
                </a:cxn>
                <a:cxn ang="0">
                  <a:pos x="20" y="36"/>
                </a:cxn>
                <a:cxn ang="0">
                  <a:pos x="20" y="36"/>
                </a:cxn>
                <a:cxn ang="0">
                  <a:pos x="20" y="36"/>
                </a:cxn>
                <a:cxn ang="0">
                  <a:pos x="21" y="36"/>
                </a:cxn>
                <a:cxn ang="0">
                  <a:pos x="24" y="34"/>
                </a:cxn>
                <a:cxn ang="0">
                  <a:pos x="24" y="35"/>
                </a:cxn>
                <a:cxn ang="0">
                  <a:pos x="21" y="38"/>
                </a:cxn>
                <a:cxn ang="0">
                  <a:pos x="18" y="39"/>
                </a:cxn>
                <a:cxn ang="0">
                  <a:pos x="17" y="39"/>
                </a:cxn>
                <a:cxn ang="0">
                  <a:pos x="15" y="38"/>
                </a:cxn>
                <a:cxn ang="0">
                  <a:pos x="15" y="35"/>
                </a:cxn>
                <a:cxn ang="0">
                  <a:pos x="20" y="22"/>
                </a:cxn>
                <a:cxn ang="0">
                  <a:pos x="20" y="18"/>
                </a:cxn>
                <a:cxn ang="0">
                  <a:pos x="20" y="18"/>
                </a:cxn>
                <a:cxn ang="0">
                  <a:pos x="18" y="17"/>
                </a:cxn>
                <a:cxn ang="0">
                  <a:pos x="17" y="18"/>
                </a:cxn>
                <a:cxn ang="0">
                  <a:pos x="13" y="22"/>
                </a:cxn>
                <a:cxn ang="0">
                  <a:pos x="10" y="25"/>
                </a:cxn>
                <a:cxn ang="0">
                  <a:pos x="6" y="31"/>
                </a:cxn>
                <a:cxn ang="0">
                  <a:pos x="4" y="39"/>
                </a:cxn>
                <a:cxn ang="0">
                  <a:pos x="8" y="7"/>
                </a:cxn>
                <a:cxn ang="0">
                  <a:pos x="10" y="3"/>
                </a:cxn>
                <a:cxn ang="0">
                  <a:pos x="8" y="3"/>
                </a:cxn>
                <a:cxn ang="0">
                  <a:pos x="7" y="1"/>
                </a:cxn>
                <a:cxn ang="0">
                  <a:pos x="6" y="3"/>
                </a:cxn>
                <a:cxn ang="0">
                  <a:pos x="14" y="0"/>
                </a:cxn>
              </a:cxnLst>
              <a:rect l="0" t="0" r="r" b="b"/>
              <a:pathLst>
                <a:path w="25" h="39">
                  <a:moveTo>
                    <a:pt x="14" y="0"/>
                  </a:moveTo>
                  <a:lnTo>
                    <a:pt x="7" y="27"/>
                  </a:lnTo>
                  <a:lnTo>
                    <a:pt x="11" y="21"/>
                  </a:lnTo>
                  <a:lnTo>
                    <a:pt x="14" y="18"/>
                  </a:lnTo>
                  <a:lnTo>
                    <a:pt x="15" y="17"/>
                  </a:lnTo>
                  <a:lnTo>
                    <a:pt x="18" y="14"/>
                  </a:lnTo>
                  <a:lnTo>
                    <a:pt x="21" y="14"/>
                  </a:lnTo>
                  <a:lnTo>
                    <a:pt x="22" y="14"/>
                  </a:lnTo>
                  <a:lnTo>
                    <a:pt x="24" y="15"/>
                  </a:lnTo>
                  <a:lnTo>
                    <a:pt x="24" y="17"/>
                  </a:lnTo>
                  <a:lnTo>
                    <a:pt x="25" y="18"/>
                  </a:lnTo>
                  <a:lnTo>
                    <a:pt x="25" y="20"/>
                  </a:lnTo>
                  <a:lnTo>
                    <a:pt x="24" y="22"/>
                  </a:lnTo>
                  <a:lnTo>
                    <a:pt x="20" y="34"/>
                  </a:lnTo>
                  <a:lnTo>
                    <a:pt x="20" y="35"/>
                  </a:lnTo>
                  <a:lnTo>
                    <a:pt x="20" y="36"/>
                  </a:lnTo>
                  <a:lnTo>
                    <a:pt x="20" y="36"/>
                  </a:lnTo>
                  <a:lnTo>
                    <a:pt x="20" y="36"/>
                  </a:lnTo>
                  <a:lnTo>
                    <a:pt x="20" y="36"/>
                  </a:lnTo>
                  <a:lnTo>
                    <a:pt x="20" y="36"/>
                  </a:lnTo>
                  <a:lnTo>
                    <a:pt x="21" y="36"/>
                  </a:lnTo>
                  <a:lnTo>
                    <a:pt x="21" y="36"/>
                  </a:lnTo>
                  <a:lnTo>
                    <a:pt x="22" y="35"/>
                  </a:lnTo>
                  <a:lnTo>
                    <a:pt x="24" y="34"/>
                  </a:lnTo>
                  <a:lnTo>
                    <a:pt x="24" y="34"/>
                  </a:lnTo>
                  <a:lnTo>
                    <a:pt x="24" y="35"/>
                  </a:lnTo>
                  <a:lnTo>
                    <a:pt x="22" y="36"/>
                  </a:lnTo>
                  <a:lnTo>
                    <a:pt x="21" y="38"/>
                  </a:lnTo>
                  <a:lnTo>
                    <a:pt x="20" y="39"/>
                  </a:lnTo>
                  <a:lnTo>
                    <a:pt x="18" y="39"/>
                  </a:lnTo>
                  <a:lnTo>
                    <a:pt x="17" y="39"/>
                  </a:lnTo>
                  <a:lnTo>
                    <a:pt x="17" y="39"/>
                  </a:lnTo>
                  <a:lnTo>
                    <a:pt x="15" y="39"/>
                  </a:lnTo>
                  <a:lnTo>
                    <a:pt x="15" y="38"/>
                  </a:lnTo>
                  <a:lnTo>
                    <a:pt x="15" y="38"/>
                  </a:lnTo>
                  <a:lnTo>
                    <a:pt x="15" y="35"/>
                  </a:lnTo>
                  <a:lnTo>
                    <a:pt x="15" y="32"/>
                  </a:lnTo>
                  <a:lnTo>
                    <a:pt x="20" y="22"/>
                  </a:lnTo>
                  <a:lnTo>
                    <a:pt x="20" y="20"/>
                  </a:lnTo>
                  <a:lnTo>
                    <a:pt x="20" y="18"/>
                  </a:lnTo>
                  <a:lnTo>
                    <a:pt x="20" y="18"/>
                  </a:lnTo>
                  <a:lnTo>
                    <a:pt x="20" y="18"/>
                  </a:lnTo>
                  <a:lnTo>
                    <a:pt x="20" y="17"/>
                  </a:lnTo>
                  <a:lnTo>
                    <a:pt x="18" y="17"/>
                  </a:lnTo>
                  <a:lnTo>
                    <a:pt x="18" y="18"/>
                  </a:lnTo>
                  <a:lnTo>
                    <a:pt x="17" y="18"/>
                  </a:lnTo>
                  <a:lnTo>
                    <a:pt x="14" y="20"/>
                  </a:lnTo>
                  <a:lnTo>
                    <a:pt x="13" y="22"/>
                  </a:lnTo>
                  <a:lnTo>
                    <a:pt x="11" y="24"/>
                  </a:lnTo>
                  <a:lnTo>
                    <a:pt x="10" y="25"/>
                  </a:lnTo>
                  <a:lnTo>
                    <a:pt x="7" y="29"/>
                  </a:lnTo>
                  <a:lnTo>
                    <a:pt x="6" y="31"/>
                  </a:lnTo>
                  <a:lnTo>
                    <a:pt x="6" y="34"/>
                  </a:lnTo>
                  <a:lnTo>
                    <a:pt x="4" y="39"/>
                  </a:lnTo>
                  <a:lnTo>
                    <a:pt x="0" y="39"/>
                  </a:lnTo>
                  <a:lnTo>
                    <a:pt x="8" y="7"/>
                  </a:lnTo>
                  <a:lnTo>
                    <a:pt x="10" y="4"/>
                  </a:lnTo>
                  <a:lnTo>
                    <a:pt x="10" y="3"/>
                  </a:lnTo>
                  <a:lnTo>
                    <a:pt x="8" y="3"/>
                  </a:lnTo>
                  <a:lnTo>
                    <a:pt x="8" y="3"/>
                  </a:lnTo>
                  <a:lnTo>
                    <a:pt x="7" y="1"/>
                  </a:lnTo>
                  <a:lnTo>
                    <a:pt x="7" y="1"/>
                  </a:lnTo>
                  <a:lnTo>
                    <a:pt x="6" y="3"/>
                  </a:lnTo>
                  <a:lnTo>
                    <a:pt x="6" y="3"/>
                  </a:lnTo>
                  <a:lnTo>
                    <a:pt x="6" y="1"/>
                  </a:lnTo>
                  <a:lnTo>
                    <a:pt x="14"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89" name="Freeform 185"/>
            <p:cNvSpPr>
              <a:spLocks noEditPoints="1"/>
            </p:cNvSpPr>
            <p:nvPr/>
          </p:nvSpPr>
          <p:spPr bwMode="auto">
            <a:xfrm>
              <a:off x="2518" y="2704"/>
              <a:ext cx="25" cy="25"/>
            </a:xfrm>
            <a:custGeom>
              <a:avLst/>
              <a:gdLst/>
              <a:ahLst/>
              <a:cxnLst>
                <a:cxn ang="0">
                  <a:pos x="21" y="20"/>
                </a:cxn>
                <a:cxn ang="0">
                  <a:pos x="20" y="22"/>
                </a:cxn>
                <a:cxn ang="0">
                  <a:pos x="20" y="22"/>
                </a:cxn>
                <a:cxn ang="0">
                  <a:pos x="20" y="22"/>
                </a:cxn>
                <a:cxn ang="0">
                  <a:pos x="21" y="22"/>
                </a:cxn>
                <a:cxn ang="0">
                  <a:pos x="23" y="21"/>
                </a:cxn>
                <a:cxn ang="0">
                  <a:pos x="24" y="20"/>
                </a:cxn>
                <a:cxn ang="0">
                  <a:pos x="21" y="24"/>
                </a:cxn>
                <a:cxn ang="0">
                  <a:pos x="17" y="25"/>
                </a:cxn>
                <a:cxn ang="0">
                  <a:pos x="16" y="25"/>
                </a:cxn>
                <a:cxn ang="0">
                  <a:pos x="16" y="24"/>
                </a:cxn>
                <a:cxn ang="0">
                  <a:pos x="16" y="20"/>
                </a:cxn>
                <a:cxn ang="0">
                  <a:pos x="13" y="21"/>
                </a:cxn>
                <a:cxn ang="0">
                  <a:pos x="7" y="25"/>
                </a:cxn>
                <a:cxn ang="0">
                  <a:pos x="3" y="25"/>
                </a:cxn>
                <a:cxn ang="0">
                  <a:pos x="0" y="22"/>
                </a:cxn>
                <a:cxn ang="0">
                  <a:pos x="0" y="15"/>
                </a:cxn>
                <a:cxn ang="0">
                  <a:pos x="6" y="6"/>
                </a:cxn>
                <a:cxn ang="0">
                  <a:pos x="13" y="0"/>
                </a:cxn>
                <a:cxn ang="0">
                  <a:pos x="17" y="0"/>
                </a:cxn>
                <a:cxn ang="0">
                  <a:pos x="20" y="3"/>
                </a:cxn>
                <a:cxn ang="0">
                  <a:pos x="21" y="1"/>
                </a:cxn>
                <a:cxn ang="0">
                  <a:pos x="16" y="1"/>
                </a:cxn>
                <a:cxn ang="0">
                  <a:pos x="11" y="3"/>
                </a:cxn>
                <a:cxn ang="0">
                  <a:pos x="7" y="10"/>
                </a:cxn>
                <a:cxn ang="0">
                  <a:pos x="4" y="18"/>
                </a:cxn>
                <a:cxn ang="0">
                  <a:pos x="6" y="21"/>
                </a:cxn>
                <a:cxn ang="0">
                  <a:pos x="7" y="22"/>
                </a:cxn>
                <a:cxn ang="0">
                  <a:pos x="14" y="18"/>
                </a:cxn>
                <a:cxn ang="0">
                  <a:pos x="20" y="6"/>
                </a:cxn>
                <a:cxn ang="0">
                  <a:pos x="18" y="3"/>
                </a:cxn>
                <a:cxn ang="0">
                  <a:pos x="16" y="1"/>
                </a:cxn>
              </a:cxnLst>
              <a:rect l="0" t="0" r="r" b="b"/>
              <a:pathLst>
                <a:path w="25" h="25">
                  <a:moveTo>
                    <a:pt x="25" y="0"/>
                  </a:moveTo>
                  <a:lnTo>
                    <a:pt x="21" y="20"/>
                  </a:lnTo>
                  <a:lnTo>
                    <a:pt x="20" y="21"/>
                  </a:lnTo>
                  <a:lnTo>
                    <a:pt x="20" y="22"/>
                  </a:lnTo>
                  <a:lnTo>
                    <a:pt x="20" y="22"/>
                  </a:lnTo>
                  <a:lnTo>
                    <a:pt x="20" y="22"/>
                  </a:lnTo>
                  <a:lnTo>
                    <a:pt x="20" y="22"/>
                  </a:lnTo>
                  <a:lnTo>
                    <a:pt x="20" y="22"/>
                  </a:lnTo>
                  <a:lnTo>
                    <a:pt x="20" y="22"/>
                  </a:lnTo>
                  <a:lnTo>
                    <a:pt x="21" y="22"/>
                  </a:lnTo>
                  <a:lnTo>
                    <a:pt x="21" y="22"/>
                  </a:lnTo>
                  <a:lnTo>
                    <a:pt x="23" y="21"/>
                  </a:lnTo>
                  <a:lnTo>
                    <a:pt x="23" y="20"/>
                  </a:lnTo>
                  <a:lnTo>
                    <a:pt x="24" y="20"/>
                  </a:lnTo>
                  <a:lnTo>
                    <a:pt x="23" y="22"/>
                  </a:lnTo>
                  <a:lnTo>
                    <a:pt x="21" y="24"/>
                  </a:lnTo>
                  <a:lnTo>
                    <a:pt x="20" y="25"/>
                  </a:lnTo>
                  <a:lnTo>
                    <a:pt x="17" y="25"/>
                  </a:lnTo>
                  <a:lnTo>
                    <a:pt x="17" y="25"/>
                  </a:lnTo>
                  <a:lnTo>
                    <a:pt x="16" y="25"/>
                  </a:lnTo>
                  <a:lnTo>
                    <a:pt x="16" y="24"/>
                  </a:lnTo>
                  <a:lnTo>
                    <a:pt x="16" y="24"/>
                  </a:lnTo>
                  <a:lnTo>
                    <a:pt x="16" y="22"/>
                  </a:lnTo>
                  <a:lnTo>
                    <a:pt x="16" y="20"/>
                  </a:lnTo>
                  <a:lnTo>
                    <a:pt x="17" y="18"/>
                  </a:lnTo>
                  <a:lnTo>
                    <a:pt x="13" y="21"/>
                  </a:lnTo>
                  <a:lnTo>
                    <a:pt x="10" y="24"/>
                  </a:lnTo>
                  <a:lnTo>
                    <a:pt x="7" y="25"/>
                  </a:lnTo>
                  <a:lnTo>
                    <a:pt x="4" y="25"/>
                  </a:lnTo>
                  <a:lnTo>
                    <a:pt x="3" y="25"/>
                  </a:lnTo>
                  <a:lnTo>
                    <a:pt x="2" y="24"/>
                  </a:lnTo>
                  <a:lnTo>
                    <a:pt x="0" y="22"/>
                  </a:lnTo>
                  <a:lnTo>
                    <a:pt x="0" y="20"/>
                  </a:lnTo>
                  <a:lnTo>
                    <a:pt x="0" y="15"/>
                  </a:lnTo>
                  <a:lnTo>
                    <a:pt x="3" y="10"/>
                  </a:lnTo>
                  <a:lnTo>
                    <a:pt x="6" y="6"/>
                  </a:lnTo>
                  <a:lnTo>
                    <a:pt x="10" y="3"/>
                  </a:lnTo>
                  <a:lnTo>
                    <a:pt x="13" y="0"/>
                  </a:lnTo>
                  <a:lnTo>
                    <a:pt x="16" y="0"/>
                  </a:lnTo>
                  <a:lnTo>
                    <a:pt x="17" y="0"/>
                  </a:lnTo>
                  <a:lnTo>
                    <a:pt x="18" y="1"/>
                  </a:lnTo>
                  <a:lnTo>
                    <a:pt x="20" y="3"/>
                  </a:lnTo>
                  <a:lnTo>
                    <a:pt x="21" y="4"/>
                  </a:lnTo>
                  <a:lnTo>
                    <a:pt x="21" y="1"/>
                  </a:lnTo>
                  <a:lnTo>
                    <a:pt x="25" y="0"/>
                  </a:lnTo>
                  <a:close/>
                  <a:moveTo>
                    <a:pt x="16" y="1"/>
                  </a:moveTo>
                  <a:lnTo>
                    <a:pt x="14" y="1"/>
                  </a:lnTo>
                  <a:lnTo>
                    <a:pt x="11" y="3"/>
                  </a:lnTo>
                  <a:lnTo>
                    <a:pt x="9" y="6"/>
                  </a:lnTo>
                  <a:lnTo>
                    <a:pt x="7" y="10"/>
                  </a:lnTo>
                  <a:lnTo>
                    <a:pt x="4" y="14"/>
                  </a:lnTo>
                  <a:lnTo>
                    <a:pt x="4" y="18"/>
                  </a:lnTo>
                  <a:lnTo>
                    <a:pt x="4" y="20"/>
                  </a:lnTo>
                  <a:lnTo>
                    <a:pt x="6" y="21"/>
                  </a:lnTo>
                  <a:lnTo>
                    <a:pt x="7" y="22"/>
                  </a:lnTo>
                  <a:lnTo>
                    <a:pt x="7" y="22"/>
                  </a:lnTo>
                  <a:lnTo>
                    <a:pt x="11" y="21"/>
                  </a:lnTo>
                  <a:lnTo>
                    <a:pt x="14" y="18"/>
                  </a:lnTo>
                  <a:lnTo>
                    <a:pt x="18" y="13"/>
                  </a:lnTo>
                  <a:lnTo>
                    <a:pt x="20" y="6"/>
                  </a:lnTo>
                  <a:lnTo>
                    <a:pt x="18" y="4"/>
                  </a:lnTo>
                  <a:lnTo>
                    <a:pt x="18" y="3"/>
                  </a:lnTo>
                  <a:lnTo>
                    <a:pt x="17" y="1"/>
                  </a:lnTo>
                  <a:lnTo>
                    <a:pt x="16" y="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90" name="Freeform 186"/>
            <p:cNvSpPr>
              <a:spLocks/>
            </p:cNvSpPr>
            <p:nvPr/>
          </p:nvSpPr>
          <p:spPr bwMode="auto">
            <a:xfrm>
              <a:off x="2546" y="2697"/>
              <a:ext cx="16" cy="32"/>
            </a:xfrm>
            <a:custGeom>
              <a:avLst/>
              <a:gdLst/>
              <a:ahLst/>
              <a:cxnLst>
                <a:cxn ang="0">
                  <a:pos x="13" y="0"/>
                </a:cxn>
                <a:cxn ang="0">
                  <a:pos x="10" y="7"/>
                </a:cxn>
                <a:cxn ang="0">
                  <a:pos x="16" y="7"/>
                </a:cxn>
                <a:cxn ang="0">
                  <a:pos x="16" y="8"/>
                </a:cxn>
                <a:cxn ang="0">
                  <a:pos x="10" y="8"/>
                </a:cxn>
                <a:cxn ang="0">
                  <a:pos x="6" y="25"/>
                </a:cxn>
                <a:cxn ang="0">
                  <a:pos x="4" y="28"/>
                </a:cxn>
                <a:cxn ang="0">
                  <a:pos x="4" y="29"/>
                </a:cxn>
                <a:cxn ang="0">
                  <a:pos x="4" y="29"/>
                </a:cxn>
                <a:cxn ang="0">
                  <a:pos x="4" y="29"/>
                </a:cxn>
                <a:cxn ang="0">
                  <a:pos x="4" y="31"/>
                </a:cxn>
                <a:cxn ang="0">
                  <a:pos x="6" y="31"/>
                </a:cxn>
                <a:cxn ang="0">
                  <a:pos x="6" y="29"/>
                </a:cxn>
                <a:cxn ang="0">
                  <a:pos x="7" y="29"/>
                </a:cxn>
                <a:cxn ang="0">
                  <a:pos x="7" y="28"/>
                </a:cxn>
                <a:cxn ang="0">
                  <a:pos x="9" y="27"/>
                </a:cxn>
                <a:cxn ang="0">
                  <a:pos x="10" y="27"/>
                </a:cxn>
                <a:cxn ang="0">
                  <a:pos x="7" y="29"/>
                </a:cxn>
                <a:cxn ang="0">
                  <a:pos x="6" y="32"/>
                </a:cxn>
                <a:cxn ang="0">
                  <a:pos x="4" y="32"/>
                </a:cxn>
                <a:cxn ang="0">
                  <a:pos x="3" y="32"/>
                </a:cxn>
                <a:cxn ang="0">
                  <a:pos x="2" y="32"/>
                </a:cxn>
                <a:cxn ang="0">
                  <a:pos x="0" y="32"/>
                </a:cxn>
                <a:cxn ang="0">
                  <a:pos x="0" y="31"/>
                </a:cxn>
                <a:cxn ang="0">
                  <a:pos x="0" y="29"/>
                </a:cxn>
                <a:cxn ang="0">
                  <a:pos x="0" y="28"/>
                </a:cxn>
                <a:cxn ang="0">
                  <a:pos x="2" y="25"/>
                </a:cxn>
                <a:cxn ang="0">
                  <a:pos x="6" y="8"/>
                </a:cxn>
                <a:cxn ang="0">
                  <a:pos x="2" y="8"/>
                </a:cxn>
                <a:cxn ang="0">
                  <a:pos x="2" y="8"/>
                </a:cxn>
                <a:cxn ang="0">
                  <a:pos x="4" y="7"/>
                </a:cxn>
                <a:cxn ang="0">
                  <a:pos x="7" y="5"/>
                </a:cxn>
                <a:cxn ang="0">
                  <a:pos x="9" y="4"/>
                </a:cxn>
                <a:cxn ang="0">
                  <a:pos x="11" y="0"/>
                </a:cxn>
                <a:cxn ang="0">
                  <a:pos x="13" y="0"/>
                </a:cxn>
              </a:cxnLst>
              <a:rect l="0" t="0" r="r" b="b"/>
              <a:pathLst>
                <a:path w="16" h="32">
                  <a:moveTo>
                    <a:pt x="13" y="0"/>
                  </a:moveTo>
                  <a:lnTo>
                    <a:pt x="10" y="7"/>
                  </a:lnTo>
                  <a:lnTo>
                    <a:pt x="16" y="7"/>
                  </a:lnTo>
                  <a:lnTo>
                    <a:pt x="16" y="8"/>
                  </a:lnTo>
                  <a:lnTo>
                    <a:pt x="10" y="8"/>
                  </a:lnTo>
                  <a:lnTo>
                    <a:pt x="6" y="25"/>
                  </a:lnTo>
                  <a:lnTo>
                    <a:pt x="4" y="28"/>
                  </a:lnTo>
                  <a:lnTo>
                    <a:pt x="4" y="29"/>
                  </a:lnTo>
                  <a:lnTo>
                    <a:pt x="4" y="29"/>
                  </a:lnTo>
                  <a:lnTo>
                    <a:pt x="4" y="29"/>
                  </a:lnTo>
                  <a:lnTo>
                    <a:pt x="4" y="31"/>
                  </a:lnTo>
                  <a:lnTo>
                    <a:pt x="6" y="31"/>
                  </a:lnTo>
                  <a:lnTo>
                    <a:pt x="6" y="29"/>
                  </a:lnTo>
                  <a:lnTo>
                    <a:pt x="7" y="29"/>
                  </a:lnTo>
                  <a:lnTo>
                    <a:pt x="7" y="28"/>
                  </a:lnTo>
                  <a:lnTo>
                    <a:pt x="9" y="27"/>
                  </a:lnTo>
                  <a:lnTo>
                    <a:pt x="10" y="27"/>
                  </a:lnTo>
                  <a:lnTo>
                    <a:pt x="7" y="29"/>
                  </a:lnTo>
                  <a:lnTo>
                    <a:pt x="6" y="32"/>
                  </a:lnTo>
                  <a:lnTo>
                    <a:pt x="4" y="32"/>
                  </a:lnTo>
                  <a:lnTo>
                    <a:pt x="3" y="32"/>
                  </a:lnTo>
                  <a:lnTo>
                    <a:pt x="2" y="32"/>
                  </a:lnTo>
                  <a:lnTo>
                    <a:pt x="0" y="32"/>
                  </a:lnTo>
                  <a:lnTo>
                    <a:pt x="0" y="31"/>
                  </a:lnTo>
                  <a:lnTo>
                    <a:pt x="0" y="29"/>
                  </a:lnTo>
                  <a:lnTo>
                    <a:pt x="0" y="28"/>
                  </a:lnTo>
                  <a:lnTo>
                    <a:pt x="2" y="25"/>
                  </a:lnTo>
                  <a:lnTo>
                    <a:pt x="6" y="8"/>
                  </a:lnTo>
                  <a:lnTo>
                    <a:pt x="2" y="8"/>
                  </a:lnTo>
                  <a:lnTo>
                    <a:pt x="2" y="8"/>
                  </a:lnTo>
                  <a:lnTo>
                    <a:pt x="4" y="7"/>
                  </a:lnTo>
                  <a:lnTo>
                    <a:pt x="7" y="5"/>
                  </a:lnTo>
                  <a:lnTo>
                    <a:pt x="9" y="4"/>
                  </a:lnTo>
                  <a:lnTo>
                    <a:pt x="11" y="0"/>
                  </a:lnTo>
                  <a:lnTo>
                    <a:pt x="13"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891" name="Picture 187"/>
            <p:cNvPicPr>
              <a:picLocks noChangeAspect="1" noChangeArrowheads="1"/>
            </p:cNvPicPr>
            <p:nvPr/>
          </p:nvPicPr>
          <p:blipFill>
            <a:blip r:embed="rId5"/>
            <a:srcRect/>
            <a:stretch>
              <a:fillRect/>
            </a:stretch>
          </p:blipFill>
          <p:spPr bwMode="auto">
            <a:xfrm>
              <a:off x="2562" y="2708"/>
              <a:ext cx="18" cy="18"/>
            </a:xfrm>
            <a:prstGeom prst="rect">
              <a:avLst/>
            </a:prstGeom>
            <a:noFill/>
            <a:ln w="9525">
              <a:noFill/>
              <a:miter lim="800000"/>
              <a:headEnd/>
              <a:tailEnd/>
            </a:ln>
          </p:spPr>
        </p:pic>
        <p:pic>
          <p:nvPicPr>
            <p:cNvPr id="1480892" name="Picture 188"/>
            <p:cNvPicPr>
              <a:picLocks noChangeAspect="1" noChangeArrowheads="1"/>
            </p:cNvPicPr>
            <p:nvPr/>
          </p:nvPicPr>
          <p:blipFill>
            <a:blip r:embed="rId6"/>
            <a:srcRect/>
            <a:stretch>
              <a:fillRect/>
            </a:stretch>
          </p:blipFill>
          <p:spPr bwMode="auto">
            <a:xfrm>
              <a:off x="2562" y="2708"/>
              <a:ext cx="18" cy="18"/>
            </a:xfrm>
            <a:prstGeom prst="rect">
              <a:avLst/>
            </a:prstGeom>
            <a:noFill/>
            <a:ln w="9525">
              <a:noFill/>
              <a:miter lim="800000"/>
              <a:headEnd/>
              <a:tailEnd/>
            </a:ln>
          </p:spPr>
        </p:pic>
        <p:sp>
          <p:nvSpPr>
            <p:cNvPr id="1480893" name="Freeform 189"/>
            <p:cNvSpPr>
              <a:spLocks/>
            </p:cNvSpPr>
            <p:nvPr/>
          </p:nvSpPr>
          <p:spPr bwMode="auto">
            <a:xfrm>
              <a:off x="3089" y="2691"/>
              <a:ext cx="11" cy="49"/>
            </a:xfrm>
            <a:custGeom>
              <a:avLst/>
              <a:gdLst/>
              <a:ahLst/>
              <a:cxnLst>
                <a:cxn ang="0">
                  <a:pos x="11" y="49"/>
                </a:cxn>
                <a:cxn ang="0">
                  <a:pos x="0" y="49"/>
                </a:cxn>
                <a:cxn ang="0">
                  <a:pos x="0" y="0"/>
                </a:cxn>
                <a:cxn ang="0">
                  <a:pos x="11" y="0"/>
                </a:cxn>
                <a:cxn ang="0">
                  <a:pos x="11" y="2"/>
                </a:cxn>
                <a:cxn ang="0">
                  <a:pos x="4" y="2"/>
                </a:cxn>
                <a:cxn ang="0">
                  <a:pos x="4" y="48"/>
                </a:cxn>
                <a:cxn ang="0">
                  <a:pos x="11" y="48"/>
                </a:cxn>
                <a:cxn ang="0">
                  <a:pos x="11" y="49"/>
                </a:cxn>
              </a:cxnLst>
              <a:rect l="0" t="0" r="r" b="b"/>
              <a:pathLst>
                <a:path w="11" h="49">
                  <a:moveTo>
                    <a:pt x="11" y="49"/>
                  </a:moveTo>
                  <a:lnTo>
                    <a:pt x="0" y="49"/>
                  </a:lnTo>
                  <a:lnTo>
                    <a:pt x="0" y="0"/>
                  </a:lnTo>
                  <a:lnTo>
                    <a:pt x="11" y="0"/>
                  </a:lnTo>
                  <a:lnTo>
                    <a:pt x="11" y="2"/>
                  </a:lnTo>
                  <a:lnTo>
                    <a:pt x="4" y="2"/>
                  </a:lnTo>
                  <a:lnTo>
                    <a:pt x="4" y="48"/>
                  </a:lnTo>
                  <a:lnTo>
                    <a:pt x="11" y="48"/>
                  </a:lnTo>
                  <a:lnTo>
                    <a:pt x="11" y="4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94" name="Freeform 190"/>
            <p:cNvSpPr>
              <a:spLocks/>
            </p:cNvSpPr>
            <p:nvPr/>
          </p:nvSpPr>
          <p:spPr bwMode="auto">
            <a:xfrm>
              <a:off x="3109" y="2691"/>
              <a:ext cx="15" cy="38"/>
            </a:xfrm>
            <a:custGeom>
              <a:avLst/>
              <a:gdLst/>
              <a:ahLst/>
              <a:cxnLst>
                <a:cxn ang="0">
                  <a:pos x="0" y="4"/>
                </a:cxn>
                <a:cxn ang="0">
                  <a:pos x="9" y="0"/>
                </a:cxn>
                <a:cxn ang="0">
                  <a:pos x="9" y="0"/>
                </a:cxn>
                <a:cxn ang="0">
                  <a:pos x="9" y="31"/>
                </a:cxn>
                <a:cxn ang="0">
                  <a:pos x="9" y="34"/>
                </a:cxn>
                <a:cxn ang="0">
                  <a:pos x="11" y="35"/>
                </a:cxn>
                <a:cxn ang="0">
                  <a:pos x="11" y="37"/>
                </a:cxn>
                <a:cxn ang="0">
                  <a:pos x="11" y="37"/>
                </a:cxn>
                <a:cxn ang="0">
                  <a:pos x="12" y="37"/>
                </a:cxn>
                <a:cxn ang="0">
                  <a:pos x="15" y="37"/>
                </a:cxn>
                <a:cxn ang="0">
                  <a:pos x="15" y="38"/>
                </a:cxn>
                <a:cxn ang="0">
                  <a:pos x="1" y="38"/>
                </a:cxn>
                <a:cxn ang="0">
                  <a:pos x="1" y="37"/>
                </a:cxn>
                <a:cxn ang="0">
                  <a:pos x="2" y="37"/>
                </a:cxn>
                <a:cxn ang="0">
                  <a:pos x="4" y="37"/>
                </a:cxn>
                <a:cxn ang="0">
                  <a:pos x="5" y="37"/>
                </a:cxn>
                <a:cxn ang="0">
                  <a:pos x="5" y="35"/>
                </a:cxn>
                <a:cxn ang="0">
                  <a:pos x="5" y="34"/>
                </a:cxn>
                <a:cxn ang="0">
                  <a:pos x="5" y="31"/>
                </a:cxn>
                <a:cxn ang="0">
                  <a:pos x="5" y="10"/>
                </a:cxn>
                <a:cxn ang="0">
                  <a:pos x="5" y="7"/>
                </a:cxn>
                <a:cxn ang="0">
                  <a:pos x="5" y="6"/>
                </a:cxn>
                <a:cxn ang="0">
                  <a:pos x="5" y="4"/>
                </a:cxn>
                <a:cxn ang="0">
                  <a:pos x="4" y="4"/>
                </a:cxn>
                <a:cxn ang="0">
                  <a:pos x="4" y="4"/>
                </a:cxn>
                <a:cxn ang="0">
                  <a:pos x="4" y="3"/>
                </a:cxn>
                <a:cxn ang="0">
                  <a:pos x="2" y="4"/>
                </a:cxn>
                <a:cxn ang="0">
                  <a:pos x="1" y="4"/>
                </a:cxn>
                <a:cxn ang="0">
                  <a:pos x="0" y="4"/>
                </a:cxn>
              </a:cxnLst>
              <a:rect l="0" t="0" r="r" b="b"/>
              <a:pathLst>
                <a:path w="15" h="38">
                  <a:moveTo>
                    <a:pt x="0" y="4"/>
                  </a:moveTo>
                  <a:lnTo>
                    <a:pt x="9" y="0"/>
                  </a:lnTo>
                  <a:lnTo>
                    <a:pt x="9" y="0"/>
                  </a:lnTo>
                  <a:lnTo>
                    <a:pt x="9" y="31"/>
                  </a:lnTo>
                  <a:lnTo>
                    <a:pt x="9" y="34"/>
                  </a:lnTo>
                  <a:lnTo>
                    <a:pt x="11" y="35"/>
                  </a:lnTo>
                  <a:lnTo>
                    <a:pt x="11" y="37"/>
                  </a:lnTo>
                  <a:lnTo>
                    <a:pt x="11" y="37"/>
                  </a:lnTo>
                  <a:lnTo>
                    <a:pt x="12" y="37"/>
                  </a:lnTo>
                  <a:lnTo>
                    <a:pt x="15" y="37"/>
                  </a:lnTo>
                  <a:lnTo>
                    <a:pt x="15" y="38"/>
                  </a:lnTo>
                  <a:lnTo>
                    <a:pt x="1" y="38"/>
                  </a:lnTo>
                  <a:lnTo>
                    <a:pt x="1" y="37"/>
                  </a:lnTo>
                  <a:lnTo>
                    <a:pt x="2" y="37"/>
                  </a:lnTo>
                  <a:lnTo>
                    <a:pt x="4" y="37"/>
                  </a:lnTo>
                  <a:lnTo>
                    <a:pt x="5" y="37"/>
                  </a:lnTo>
                  <a:lnTo>
                    <a:pt x="5" y="35"/>
                  </a:lnTo>
                  <a:lnTo>
                    <a:pt x="5" y="34"/>
                  </a:lnTo>
                  <a:lnTo>
                    <a:pt x="5" y="31"/>
                  </a:lnTo>
                  <a:lnTo>
                    <a:pt x="5" y="10"/>
                  </a:lnTo>
                  <a:lnTo>
                    <a:pt x="5" y="7"/>
                  </a:lnTo>
                  <a:lnTo>
                    <a:pt x="5" y="6"/>
                  </a:lnTo>
                  <a:lnTo>
                    <a:pt x="5" y="4"/>
                  </a:lnTo>
                  <a:lnTo>
                    <a:pt x="4" y="4"/>
                  </a:lnTo>
                  <a:lnTo>
                    <a:pt x="4" y="4"/>
                  </a:lnTo>
                  <a:lnTo>
                    <a:pt x="4" y="3"/>
                  </a:lnTo>
                  <a:lnTo>
                    <a:pt x="2" y="4"/>
                  </a:lnTo>
                  <a:lnTo>
                    <a:pt x="1" y="4"/>
                  </a:lnTo>
                  <a:lnTo>
                    <a:pt x="0" y="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95" name="Freeform 191"/>
            <p:cNvSpPr>
              <a:spLocks/>
            </p:cNvSpPr>
            <p:nvPr/>
          </p:nvSpPr>
          <p:spPr bwMode="auto">
            <a:xfrm>
              <a:off x="3134" y="2724"/>
              <a:ext cx="8" cy="14"/>
            </a:xfrm>
            <a:custGeom>
              <a:avLst/>
              <a:gdLst/>
              <a:ahLst/>
              <a:cxnLst>
                <a:cxn ang="0">
                  <a:pos x="0" y="14"/>
                </a:cxn>
                <a:cxn ang="0">
                  <a:pos x="0" y="12"/>
                </a:cxn>
                <a:cxn ang="0">
                  <a:pos x="3" y="11"/>
                </a:cxn>
                <a:cxn ang="0">
                  <a:pos x="4" y="9"/>
                </a:cxn>
                <a:cxn ang="0">
                  <a:pos x="5" y="8"/>
                </a:cxn>
                <a:cxn ang="0">
                  <a:pos x="5" y="5"/>
                </a:cxn>
                <a:cxn ang="0">
                  <a:pos x="5" y="5"/>
                </a:cxn>
                <a:cxn ang="0">
                  <a:pos x="5" y="5"/>
                </a:cxn>
                <a:cxn ang="0">
                  <a:pos x="5" y="5"/>
                </a:cxn>
                <a:cxn ang="0">
                  <a:pos x="5" y="5"/>
                </a:cxn>
                <a:cxn ang="0">
                  <a:pos x="5" y="5"/>
                </a:cxn>
                <a:cxn ang="0">
                  <a:pos x="4" y="5"/>
                </a:cxn>
                <a:cxn ang="0">
                  <a:pos x="3" y="5"/>
                </a:cxn>
                <a:cxn ang="0">
                  <a:pos x="3" y="5"/>
                </a:cxn>
                <a:cxn ang="0">
                  <a:pos x="1" y="5"/>
                </a:cxn>
                <a:cxn ang="0">
                  <a:pos x="0" y="5"/>
                </a:cxn>
                <a:cxn ang="0">
                  <a:pos x="0" y="4"/>
                </a:cxn>
                <a:cxn ang="0">
                  <a:pos x="0" y="2"/>
                </a:cxn>
                <a:cxn ang="0">
                  <a:pos x="0" y="1"/>
                </a:cxn>
                <a:cxn ang="0">
                  <a:pos x="1" y="0"/>
                </a:cxn>
                <a:cxn ang="0">
                  <a:pos x="1" y="0"/>
                </a:cxn>
                <a:cxn ang="0">
                  <a:pos x="3" y="0"/>
                </a:cxn>
                <a:cxn ang="0">
                  <a:pos x="5" y="0"/>
                </a:cxn>
                <a:cxn ang="0">
                  <a:pos x="7" y="1"/>
                </a:cxn>
                <a:cxn ang="0">
                  <a:pos x="7" y="2"/>
                </a:cxn>
                <a:cxn ang="0">
                  <a:pos x="8" y="5"/>
                </a:cxn>
                <a:cxn ang="0">
                  <a:pos x="7" y="8"/>
                </a:cxn>
                <a:cxn ang="0">
                  <a:pos x="5" y="9"/>
                </a:cxn>
                <a:cxn ang="0">
                  <a:pos x="3" y="12"/>
                </a:cxn>
                <a:cxn ang="0">
                  <a:pos x="0" y="14"/>
                </a:cxn>
              </a:cxnLst>
              <a:rect l="0" t="0" r="r" b="b"/>
              <a:pathLst>
                <a:path w="8" h="14">
                  <a:moveTo>
                    <a:pt x="0" y="14"/>
                  </a:moveTo>
                  <a:lnTo>
                    <a:pt x="0" y="12"/>
                  </a:lnTo>
                  <a:lnTo>
                    <a:pt x="3" y="11"/>
                  </a:lnTo>
                  <a:lnTo>
                    <a:pt x="4" y="9"/>
                  </a:lnTo>
                  <a:lnTo>
                    <a:pt x="5" y="8"/>
                  </a:lnTo>
                  <a:lnTo>
                    <a:pt x="5" y="5"/>
                  </a:lnTo>
                  <a:lnTo>
                    <a:pt x="5" y="5"/>
                  </a:lnTo>
                  <a:lnTo>
                    <a:pt x="5" y="5"/>
                  </a:lnTo>
                  <a:lnTo>
                    <a:pt x="5" y="5"/>
                  </a:lnTo>
                  <a:lnTo>
                    <a:pt x="5" y="5"/>
                  </a:lnTo>
                  <a:lnTo>
                    <a:pt x="5" y="5"/>
                  </a:lnTo>
                  <a:lnTo>
                    <a:pt x="4" y="5"/>
                  </a:lnTo>
                  <a:lnTo>
                    <a:pt x="3" y="5"/>
                  </a:lnTo>
                  <a:lnTo>
                    <a:pt x="3" y="5"/>
                  </a:lnTo>
                  <a:lnTo>
                    <a:pt x="1" y="5"/>
                  </a:lnTo>
                  <a:lnTo>
                    <a:pt x="0" y="5"/>
                  </a:lnTo>
                  <a:lnTo>
                    <a:pt x="0" y="4"/>
                  </a:lnTo>
                  <a:lnTo>
                    <a:pt x="0" y="2"/>
                  </a:lnTo>
                  <a:lnTo>
                    <a:pt x="0" y="1"/>
                  </a:lnTo>
                  <a:lnTo>
                    <a:pt x="1" y="0"/>
                  </a:lnTo>
                  <a:lnTo>
                    <a:pt x="1" y="0"/>
                  </a:lnTo>
                  <a:lnTo>
                    <a:pt x="3" y="0"/>
                  </a:lnTo>
                  <a:lnTo>
                    <a:pt x="5" y="0"/>
                  </a:lnTo>
                  <a:lnTo>
                    <a:pt x="7" y="1"/>
                  </a:lnTo>
                  <a:lnTo>
                    <a:pt x="7" y="2"/>
                  </a:lnTo>
                  <a:lnTo>
                    <a:pt x="8" y="5"/>
                  </a:lnTo>
                  <a:lnTo>
                    <a:pt x="7" y="8"/>
                  </a:lnTo>
                  <a:lnTo>
                    <a:pt x="5" y="9"/>
                  </a:lnTo>
                  <a:lnTo>
                    <a:pt x="3" y="12"/>
                  </a:lnTo>
                  <a:lnTo>
                    <a:pt x="0"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96" name="Freeform 192"/>
            <p:cNvSpPr>
              <a:spLocks/>
            </p:cNvSpPr>
            <p:nvPr/>
          </p:nvSpPr>
          <p:spPr bwMode="auto">
            <a:xfrm>
              <a:off x="3147" y="2691"/>
              <a:ext cx="23" cy="38"/>
            </a:xfrm>
            <a:custGeom>
              <a:avLst/>
              <a:gdLst/>
              <a:ahLst/>
              <a:cxnLst>
                <a:cxn ang="0">
                  <a:pos x="23" y="31"/>
                </a:cxn>
                <a:cxn ang="0">
                  <a:pos x="21" y="38"/>
                </a:cxn>
                <a:cxn ang="0">
                  <a:pos x="0" y="38"/>
                </a:cxn>
                <a:cxn ang="0">
                  <a:pos x="0" y="37"/>
                </a:cxn>
                <a:cxn ang="0">
                  <a:pos x="5" y="31"/>
                </a:cxn>
                <a:cxn ang="0">
                  <a:pos x="9" y="27"/>
                </a:cxn>
                <a:cxn ang="0">
                  <a:pos x="12" y="23"/>
                </a:cxn>
                <a:cxn ang="0">
                  <a:pos x="15" y="17"/>
                </a:cxn>
                <a:cxn ang="0">
                  <a:pos x="16" y="13"/>
                </a:cxn>
                <a:cxn ang="0">
                  <a:pos x="16" y="9"/>
                </a:cxn>
                <a:cxn ang="0">
                  <a:pos x="14" y="6"/>
                </a:cxn>
                <a:cxn ang="0">
                  <a:pos x="12" y="4"/>
                </a:cxn>
                <a:cxn ang="0">
                  <a:pos x="9" y="4"/>
                </a:cxn>
                <a:cxn ang="0">
                  <a:pos x="7" y="4"/>
                </a:cxn>
                <a:cxn ang="0">
                  <a:pos x="4" y="6"/>
                </a:cxn>
                <a:cxn ang="0">
                  <a:pos x="2" y="7"/>
                </a:cxn>
                <a:cxn ang="0">
                  <a:pos x="1" y="10"/>
                </a:cxn>
                <a:cxn ang="0">
                  <a:pos x="0" y="10"/>
                </a:cxn>
                <a:cxn ang="0">
                  <a:pos x="1" y="6"/>
                </a:cxn>
                <a:cxn ang="0">
                  <a:pos x="4" y="3"/>
                </a:cxn>
                <a:cxn ang="0">
                  <a:pos x="7" y="0"/>
                </a:cxn>
                <a:cxn ang="0">
                  <a:pos x="11" y="0"/>
                </a:cxn>
                <a:cxn ang="0">
                  <a:pos x="15" y="0"/>
                </a:cxn>
                <a:cxn ang="0">
                  <a:pos x="18" y="3"/>
                </a:cxn>
                <a:cxn ang="0">
                  <a:pos x="21" y="6"/>
                </a:cxn>
                <a:cxn ang="0">
                  <a:pos x="21" y="10"/>
                </a:cxn>
                <a:cxn ang="0">
                  <a:pos x="21" y="13"/>
                </a:cxn>
                <a:cxn ang="0">
                  <a:pos x="19" y="16"/>
                </a:cxn>
                <a:cxn ang="0">
                  <a:pos x="18" y="20"/>
                </a:cxn>
                <a:cxn ang="0">
                  <a:pos x="14" y="24"/>
                </a:cxn>
                <a:cxn ang="0">
                  <a:pos x="9" y="28"/>
                </a:cxn>
                <a:cxn ang="0">
                  <a:pos x="7" y="33"/>
                </a:cxn>
                <a:cxn ang="0">
                  <a:pos x="4" y="34"/>
                </a:cxn>
                <a:cxn ang="0">
                  <a:pos x="14" y="34"/>
                </a:cxn>
                <a:cxn ang="0">
                  <a:pos x="16" y="34"/>
                </a:cxn>
                <a:cxn ang="0">
                  <a:pos x="18" y="34"/>
                </a:cxn>
                <a:cxn ang="0">
                  <a:pos x="19" y="34"/>
                </a:cxn>
                <a:cxn ang="0">
                  <a:pos x="21" y="33"/>
                </a:cxn>
                <a:cxn ang="0">
                  <a:pos x="22" y="33"/>
                </a:cxn>
                <a:cxn ang="0">
                  <a:pos x="22" y="31"/>
                </a:cxn>
                <a:cxn ang="0">
                  <a:pos x="23" y="31"/>
                </a:cxn>
              </a:cxnLst>
              <a:rect l="0" t="0" r="r" b="b"/>
              <a:pathLst>
                <a:path w="23" h="38">
                  <a:moveTo>
                    <a:pt x="23" y="31"/>
                  </a:moveTo>
                  <a:lnTo>
                    <a:pt x="21" y="38"/>
                  </a:lnTo>
                  <a:lnTo>
                    <a:pt x="0" y="38"/>
                  </a:lnTo>
                  <a:lnTo>
                    <a:pt x="0" y="37"/>
                  </a:lnTo>
                  <a:lnTo>
                    <a:pt x="5" y="31"/>
                  </a:lnTo>
                  <a:lnTo>
                    <a:pt x="9" y="27"/>
                  </a:lnTo>
                  <a:lnTo>
                    <a:pt x="12" y="23"/>
                  </a:lnTo>
                  <a:lnTo>
                    <a:pt x="15" y="17"/>
                  </a:lnTo>
                  <a:lnTo>
                    <a:pt x="16" y="13"/>
                  </a:lnTo>
                  <a:lnTo>
                    <a:pt x="16" y="9"/>
                  </a:lnTo>
                  <a:lnTo>
                    <a:pt x="14" y="6"/>
                  </a:lnTo>
                  <a:lnTo>
                    <a:pt x="12" y="4"/>
                  </a:lnTo>
                  <a:lnTo>
                    <a:pt x="9" y="4"/>
                  </a:lnTo>
                  <a:lnTo>
                    <a:pt x="7" y="4"/>
                  </a:lnTo>
                  <a:lnTo>
                    <a:pt x="4" y="6"/>
                  </a:lnTo>
                  <a:lnTo>
                    <a:pt x="2" y="7"/>
                  </a:lnTo>
                  <a:lnTo>
                    <a:pt x="1" y="10"/>
                  </a:lnTo>
                  <a:lnTo>
                    <a:pt x="0" y="10"/>
                  </a:lnTo>
                  <a:lnTo>
                    <a:pt x="1" y="6"/>
                  </a:lnTo>
                  <a:lnTo>
                    <a:pt x="4" y="3"/>
                  </a:lnTo>
                  <a:lnTo>
                    <a:pt x="7" y="0"/>
                  </a:lnTo>
                  <a:lnTo>
                    <a:pt x="11" y="0"/>
                  </a:lnTo>
                  <a:lnTo>
                    <a:pt x="15" y="0"/>
                  </a:lnTo>
                  <a:lnTo>
                    <a:pt x="18" y="3"/>
                  </a:lnTo>
                  <a:lnTo>
                    <a:pt x="21" y="6"/>
                  </a:lnTo>
                  <a:lnTo>
                    <a:pt x="21" y="10"/>
                  </a:lnTo>
                  <a:lnTo>
                    <a:pt x="21" y="13"/>
                  </a:lnTo>
                  <a:lnTo>
                    <a:pt x="19" y="16"/>
                  </a:lnTo>
                  <a:lnTo>
                    <a:pt x="18" y="20"/>
                  </a:lnTo>
                  <a:lnTo>
                    <a:pt x="14" y="24"/>
                  </a:lnTo>
                  <a:lnTo>
                    <a:pt x="9" y="28"/>
                  </a:lnTo>
                  <a:lnTo>
                    <a:pt x="7" y="33"/>
                  </a:lnTo>
                  <a:lnTo>
                    <a:pt x="4" y="34"/>
                  </a:lnTo>
                  <a:lnTo>
                    <a:pt x="14" y="34"/>
                  </a:lnTo>
                  <a:lnTo>
                    <a:pt x="16" y="34"/>
                  </a:lnTo>
                  <a:lnTo>
                    <a:pt x="18" y="34"/>
                  </a:lnTo>
                  <a:lnTo>
                    <a:pt x="19" y="34"/>
                  </a:lnTo>
                  <a:lnTo>
                    <a:pt x="21" y="33"/>
                  </a:lnTo>
                  <a:lnTo>
                    <a:pt x="22" y="33"/>
                  </a:lnTo>
                  <a:lnTo>
                    <a:pt x="22" y="31"/>
                  </a:lnTo>
                  <a:lnTo>
                    <a:pt x="23" y="3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97" name="Freeform 193"/>
            <p:cNvSpPr>
              <a:spLocks/>
            </p:cNvSpPr>
            <p:nvPr/>
          </p:nvSpPr>
          <p:spPr bwMode="auto">
            <a:xfrm>
              <a:off x="3175" y="2691"/>
              <a:ext cx="12" cy="49"/>
            </a:xfrm>
            <a:custGeom>
              <a:avLst/>
              <a:gdLst/>
              <a:ahLst/>
              <a:cxnLst>
                <a:cxn ang="0">
                  <a:pos x="0" y="0"/>
                </a:cxn>
                <a:cxn ang="0">
                  <a:pos x="12" y="0"/>
                </a:cxn>
                <a:cxn ang="0">
                  <a:pos x="12" y="49"/>
                </a:cxn>
                <a:cxn ang="0">
                  <a:pos x="0" y="49"/>
                </a:cxn>
                <a:cxn ang="0">
                  <a:pos x="0" y="48"/>
                </a:cxn>
                <a:cxn ang="0">
                  <a:pos x="7" y="48"/>
                </a:cxn>
                <a:cxn ang="0">
                  <a:pos x="7" y="2"/>
                </a:cxn>
                <a:cxn ang="0">
                  <a:pos x="0" y="2"/>
                </a:cxn>
                <a:cxn ang="0">
                  <a:pos x="0" y="0"/>
                </a:cxn>
              </a:cxnLst>
              <a:rect l="0" t="0" r="r" b="b"/>
              <a:pathLst>
                <a:path w="12" h="49">
                  <a:moveTo>
                    <a:pt x="0" y="0"/>
                  </a:moveTo>
                  <a:lnTo>
                    <a:pt x="12" y="0"/>
                  </a:lnTo>
                  <a:lnTo>
                    <a:pt x="12" y="49"/>
                  </a:lnTo>
                  <a:lnTo>
                    <a:pt x="0" y="49"/>
                  </a:lnTo>
                  <a:lnTo>
                    <a:pt x="0" y="48"/>
                  </a:lnTo>
                  <a:lnTo>
                    <a:pt x="7" y="48"/>
                  </a:lnTo>
                  <a:lnTo>
                    <a:pt x="7" y="2"/>
                  </a:lnTo>
                  <a:lnTo>
                    <a:pt x="0" y="2"/>
                  </a:lnTo>
                  <a:lnTo>
                    <a:pt x="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98" name="Freeform 194"/>
            <p:cNvSpPr>
              <a:spLocks/>
            </p:cNvSpPr>
            <p:nvPr/>
          </p:nvSpPr>
          <p:spPr bwMode="auto">
            <a:xfrm>
              <a:off x="3283" y="2691"/>
              <a:ext cx="25" cy="38"/>
            </a:xfrm>
            <a:custGeom>
              <a:avLst/>
              <a:gdLst/>
              <a:ahLst/>
              <a:cxnLst>
                <a:cxn ang="0">
                  <a:pos x="22" y="13"/>
                </a:cxn>
                <a:cxn ang="0">
                  <a:pos x="21" y="9"/>
                </a:cxn>
                <a:cxn ang="0">
                  <a:pos x="18" y="4"/>
                </a:cxn>
                <a:cxn ang="0">
                  <a:pos x="14" y="2"/>
                </a:cxn>
                <a:cxn ang="0">
                  <a:pos x="9" y="2"/>
                </a:cxn>
                <a:cxn ang="0">
                  <a:pos x="5" y="6"/>
                </a:cxn>
                <a:cxn ang="0">
                  <a:pos x="5" y="9"/>
                </a:cxn>
                <a:cxn ang="0">
                  <a:pos x="8" y="11"/>
                </a:cxn>
                <a:cxn ang="0">
                  <a:pos x="14" y="16"/>
                </a:cxn>
                <a:cxn ang="0">
                  <a:pos x="21" y="20"/>
                </a:cxn>
                <a:cxn ang="0">
                  <a:pos x="23" y="24"/>
                </a:cxn>
                <a:cxn ang="0">
                  <a:pos x="25" y="28"/>
                </a:cxn>
                <a:cxn ang="0">
                  <a:pos x="22" y="35"/>
                </a:cxn>
                <a:cxn ang="0">
                  <a:pos x="14" y="38"/>
                </a:cxn>
                <a:cxn ang="0">
                  <a:pos x="9" y="38"/>
                </a:cxn>
                <a:cxn ang="0">
                  <a:pos x="7" y="37"/>
                </a:cxn>
                <a:cxn ang="0">
                  <a:pos x="2" y="37"/>
                </a:cxn>
                <a:cxn ang="0">
                  <a:pos x="2" y="37"/>
                </a:cxn>
                <a:cxn ang="0">
                  <a:pos x="1" y="38"/>
                </a:cxn>
                <a:cxn ang="0">
                  <a:pos x="1" y="26"/>
                </a:cxn>
                <a:cxn ang="0">
                  <a:pos x="2" y="30"/>
                </a:cxn>
                <a:cxn ang="0">
                  <a:pos x="5" y="34"/>
                </a:cxn>
                <a:cxn ang="0">
                  <a:pos x="9" y="37"/>
                </a:cxn>
                <a:cxn ang="0">
                  <a:pos x="15" y="37"/>
                </a:cxn>
                <a:cxn ang="0">
                  <a:pos x="19" y="33"/>
                </a:cxn>
                <a:cxn ang="0">
                  <a:pos x="19" y="30"/>
                </a:cxn>
                <a:cxn ang="0">
                  <a:pos x="18" y="27"/>
                </a:cxn>
                <a:cxn ang="0">
                  <a:pos x="15" y="24"/>
                </a:cxn>
                <a:cxn ang="0">
                  <a:pos x="7" y="20"/>
                </a:cxn>
                <a:cxn ang="0">
                  <a:pos x="2" y="16"/>
                </a:cxn>
                <a:cxn ang="0">
                  <a:pos x="1" y="11"/>
                </a:cxn>
                <a:cxn ang="0">
                  <a:pos x="1" y="6"/>
                </a:cxn>
                <a:cxn ang="0">
                  <a:pos x="7" y="0"/>
                </a:cxn>
                <a:cxn ang="0">
                  <a:pos x="15" y="0"/>
                </a:cxn>
                <a:cxn ang="0">
                  <a:pos x="19" y="2"/>
                </a:cxn>
                <a:cxn ang="0">
                  <a:pos x="21" y="2"/>
                </a:cxn>
                <a:cxn ang="0">
                  <a:pos x="22" y="2"/>
                </a:cxn>
                <a:cxn ang="0">
                  <a:pos x="22" y="0"/>
                </a:cxn>
              </a:cxnLst>
              <a:rect l="0" t="0" r="r" b="b"/>
              <a:pathLst>
                <a:path w="25" h="38">
                  <a:moveTo>
                    <a:pt x="22" y="0"/>
                  </a:moveTo>
                  <a:lnTo>
                    <a:pt x="22" y="13"/>
                  </a:lnTo>
                  <a:lnTo>
                    <a:pt x="22" y="13"/>
                  </a:lnTo>
                  <a:lnTo>
                    <a:pt x="21" y="9"/>
                  </a:lnTo>
                  <a:lnTo>
                    <a:pt x="21" y="7"/>
                  </a:lnTo>
                  <a:lnTo>
                    <a:pt x="18" y="4"/>
                  </a:lnTo>
                  <a:lnTo>
                    <a:pt x="16" y="3"/>
                  </a:lnTo>
                  <a:lnTo>
                    <a:pt x="14" y="2"/>
                  </a:lnTo>
                  <a:lnTo>
                    <a:pt x="11" y="2"/>
                  </a:lnTo>
                  <a:lnTo>
                    <a:pt x="9" y="2"/>
                  </a:lnTo>
                  <a:lnTo>
                    <a:pt x="7" y="3"/>
                  </a:lnTo>
                  <a:lnTo>
                    <a:pt x="5" y="6"/>
                  </a:lnTo>
                  <a:lnTo>
                    <a:pt x="5" y="7"/>
                  </a:lnTo>
                  <a:lnTo>
                    <a:pt x="5" y="9"/>
                  </a:lnTo>
                  <a:lnTo>
                    <a:pt x="7" y="10"/>
                  </a:lnTo>
                  <a:lnTo>
                    <a:pt x="8" y="11"/>
                  </a:lnTo>
                  <a:lnTo>
                    <a:pt x="11" y="14"/>
                  </a:lnTo>
                  <a:lnTo>
                    <a:pt x="14" y="16"/>
                  </a:lnTo>
                  <a:lnTo>
                    <a:pt x="18" y="19"/>
                  </a:lnTo>
                  <a:lnTo>
                    <a:pt x="21" y="20"/>
                  </a:lnTo>
                  <a:lnTo>
                    <a:pt x="22" y="23"/>
                  </a:lnTo>
                  <a:lnTo>
                    <a:pt x="23" y="24"/>
                  </a:lnTo>
                  <a:lnTo>
                    <a:pt x="25" y="26"/>
                  </a:lnTo>
                  <a:lnTo>
                    <a:pt x="25" y="28"/>
                  </a:lnTo>
                  <a:lnTo>
                    <a:pt x="23" y="33"/>
                  </a:lnTo>
                  <a:lnTo>
                    <a:pt x="22" y="35"/>
                  </a:lnTo>
                  <a:lnTo>
                    <a:pt x="18" y="38"/>
                  </a:lnTo>
                  <a:lnTo>
                    <a:pt x="14" y="38"/>
                  </a:lnTo>
                  <a:lnTo>
                    <a:pt x="11" y="38"/>
                  </a:lnTo>
                  <a:lnTo>
                    <a:pt x="9" y="38"/>
                  </a:lnTo>
                  <a:lnTo>
                    <a:pt x="8" y="38"/>
                  </a:lnTo>
                  <a:lnTo>
                    <a:pt x="7" y="37"/>
                  </a:lnTo>
                  <a:lnTo>
                    <a:pt x="4" y="37"/>
                  </a:lnTo>
                  <a:lnTo>
                    <a:pt x="2" y="37"/>
                  </a:lnTo>
                  <a:lnTo>
                    <a:pt x="2" y="37"/>
                  </a:lnTo>
                  <a:lnTo>
                    <a:pt x="2" y="37"/>
                  </a:lnTo>
                  <a:lnTo>
                    <a:pt x="1" y="37"/>
                  </a:lnTo>
                  <a:lnTo>
                    <a:pt x="1" y="38"/>
                  </a:lnTo>
                  <a:lnTo>
                    <a:pt x="1" y="38"/>
                  </a:lnTo>
                  <a:lnTo>
                    <a:pt x="1" y="26"/>
                  </a:lnTo>
                  <a:lnTo>
                    <a:pt x="1" y="26"/>
                  </a:lnTo>
                  <a:lnTo>
                    <a:pt x="2" y="30"/>
                  </a:lnTo>
                  <a:lnTo>
                    <a:pt x="4" y="33"/>
                  </a:lnTo>
                  <a:lnTo>
                    <a:pt x="5" y="34"/>
                  </a:lnTo>
                  <a:lnTo>
                    <a:pt x="7" y="35"/>
                  </a:lnTo>
                  <a:lnTo>
                    <a:pt x="9" y="37"/>
                  </a:lnTo>
                  <a:lnTo>
                    <a:pt x="12" y="37"/>
                  </a:lnTo>
                  <a:lnTo>
                    <a:pt x="15" y="37"/>
                  </a:lnTo>
                  <a:lnTo>
                    <a:pt x="18" y="35"/>
                  </a:lnTo>
                  <a:lnTo>
                    <a:pt x="19" y="33"/>
                  </a:lnTo>
                  <a:lnTo>
                    <a:pt x="21" y="31"/>
                  </a:lnTo>
                  <a:lnTo>
                    <a:pt x="19" y="30"/>
                  </a:lnTo>
                  <a:lnTo>
                    <a:pt x="19" y="28"/>
                  </a:lnTo>
                  <a:lnTo>
                    <a:pt x="18" y="27"/>
                  </a:lnTo>
                  <a:lnTo>
                    <a:pt x="16" y="26"/>
                  </a:lnTo>
                  <a:lnTo>
                    <a:pt x="15" y="24"/>
                  </a:lnTo>
                  <a:lnTo>
                    <a:pt x="11" y="21"/>
                  </a:lnTo>
                  <a:lnTo>
                    <a:pt x="7" y="20"/>
                  </a:lnTo>
                  <a:lnTo>
                    <a:pt x="4" y="17"/>
                  </a:lnTo>
                  <a:lnTo>
                    <a:pt x="2" y="16"/>
                  </a:lnTo>
                  <a:lnTo>
                    <a:pt x="1" y="14"/>
                  </a:lnTo>
                  <a:lnTo>
                    <a:pt x="1" y="11"/>
                  </a:lnTo>
                  <a:lnTo>
                    <a:pt x="0" y="10"/>
                  </a:lnTo>
                  <a:lnTo>
                    <a:pt x="1" y="6"/>
                  </a:lnTo>
                  <a:lnTo>
                    <a:pt x="4" y="3"/>
                  </a:lnTo>
                  <a:lnTo>
                    <a:pt x="7" y="0"/>
                  </a:lnTo>
                  <a:lnTo>
                    <a:pt x="11" y="0"/>
                  </a:lnTo>
                  <a:lnTo>
                    <a:pt x="15" y="0"/>
                  </a:lnTo>
                  <a:lnTo>
                    <a:pt x="18" y="2"/>
                  </a:lnTo>
                  <a:lnTo>
                    <a:pt x="19" y="2"/>
                  </a:lnTo>
                  <a:lnTo>
                    <a:pt x="19" y="2"/>
                  </a:lnTo>
                  <a:lnTo>
                    <a:pt x="21" y="2"/>
                  </a:lnTo>
                  <a:lnTo>
                    <a:pt x="21" y="2"/>
                  </a:lnTo>
                  <a:lnTo>
                    <a:pt x="22" y="2"/>
                  </a:lnTo>
                  <a:lnTo>
                    <a:pt x="22" y="0"/>
                  </a:lnTo>
                  <a:lnTo>
                    <a:pt x="22"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899" name="Freeform 195"/>
            <p:cNvSpPr>
              <a:spLocks/>
            </p:cNvSpPr>
            <p:nvPr/>
          </p:nvSpPr>
          <p:spPr bwMode="auto">
            <a:xfrm>
              <a:off x="3312" y="2704"/>
              <a:ext cx="21" cy="25"/>
            </a:xfrm>
            <a:custGeom>
              <a:avLst/>
              <a:gdLst/>
              <a:ahLst/>
              <a:cxnLst>
                <a:cxn ang="0">
                  <a:pos x="21" y="15"/>
                </a:cxn>
                <a:cxn ang="0">
                  <a:pos x="20" y="20"/>
                </a:cxn>
                <a:cxn ang="0">
                  <a:pos x="17" y="22"/>
                </a:cxn>
                <a:cxn ang="0">
                  <a:pos x="14" y="25"/>
                </a:cxn>
                <a:cxn ang="0">
                  <a:pos x="11" y="25"/>
                </a:cxn>
                <a:cxn ang="0">
                  <a:pos x="7" y="25"/>
                </a:cxn>
                <a:cxn ang="0">
                  <a:pos x="4" y="22"/>
                </a:cxn>
                <a:cxn ang="0">
                  <a:pos x="1" y="20"/>
                </a:cxn>
                <a:cxn ang="0">
                  <a:pos x="1" y="17"/>
                </a:cxn>
                <a:cxn ang="0">
                  <a:pos x="0" y="13"/>
                </a:cxn>
                <a:cxn ang="0">
                  <a:pos x="1" y="8"/>
                </a:cxn>
                <a:cxn ang="0">
                  <a:pos x="1" y="6"/>
                </a:cxn>
                <a:cxn ang="0">
                  <a:pos x="4" y="3"/>
                </a:cxn>
                <a:cxn ang="0">
                  <a:pos x="7" y="0"/>
                </a:cxn>
                <a:cxn ang="0">
                  <a:pos x="13" y="0"/>
                </a:cxn>
                <a:cxn ang="0">
                  <a:pos x="15" y="0"/>
                </a:cxn>
                <a:cxn ang="0">
                  <a:pos x="18" y="1"/>
                </a:cxn>
                <a:cxn ang="0">
                  <a:pos x="20" y="3"/>
                </a:cxn>
                <a:cxn ang="0">
                  <a:pos x="20" y="6"/>
                </a:cxn>
                <a:cxn ang="0">
                  <a:pos x="20" y="6"/>
                </a:cxn>
                <a:cxn ang="0">
                  <a:pos x="20" y="7"/>
                </a:cxn>
                <a:cxn ang="0">
                  <a:pos x="18" y="7"/>
                </a:cxn>
                <a:cxn ang="0">
                  <a:pos x="18" y="7"/>
                </a:cxn>
                <a:cxn ang="0">
                  <a:pos x="17" y="7"/>
                </a:cxn>
                <a:cxn ang="0">
                  <a:pos x="15" y="7"/>
                </a:cxn>
                <a:cxn ang="0">
                  <a:pos x="15" y="6"/>
                </a:cxn>
                <a:cxn ang="0">
                  <a:pos x="15" y="4"/>
                </a:cxn>
                <a:cxn ang="0">
                  <a:pos x="14" y="3"/>
                </a:cxn>
                <a:cxn ang="0">
                  <a:pos x="14" y="1"/>
                </a:cxn>
                <a:cxn ang="0">
                  <a:pos x="13" y="1"/>
                </a:cxn>
                <a:cxn ang="0">
                  <a:pos x="11" y="1"/>
                </a:cxn>
                <a:cxn ang="0">
                  <a:pos x="8" y="1"/>
                </a:cxn>
                <a:cxn ang="0">
                  <a:pos x="7" y="3"/>
                </a:cxn>
                <a:cxn ang="0">
                  <a:pos x="6" y="6"/>
                </a:cxn>
                <a:cxn ang="0">
                  <a:pos x="6" y="10"/>
                </a:cxn>
                <a:cxn ang="0">
                  <a:pos x="6" y="14"/>
                </a:cxn>
                <a:cxn ang="0">
                  <a:pos x="7" y="18"/>
                </a:cxn>
                <a:cxn ang="0">
                  <a:pos x="10" y="20"/>
                </a:cxn>
                <a:cxn ang="0">
                  <a:pos x="13" y="21"/>
                </a:cxn>
                <a:cxn ang="0">
                  <a:pos x="15" y="21"/>
                </a:cxn>
                <a:cxn ang="0">
                  <a:pos x="18" y="20"/>
                </a:cxn>
                <a:cxn ang="0">
                  <a:pos x="20" y="17"/>
                </a:cxn>
                <a:cxn ang="0">
                  <a:pos x="21" y="14"/>
                </a:cxn>
                <a:cxn ang="0">
                  <a:pos x="21" y="15"/>
                </a:cxn>
              </a:cxnLst>
              <a:rect l="0" t="0" r="r" b="b"/>
              <a:pathLst>
                <a:path w="21" h="25">
                  <a:moveTo>
                    <a:pt x="21" y="15"/>
                  </a:moveTo>
                  <a:lnTo>
                    <a:pt x="20" y="20"/>
                  </a:lnTo>
                  <a:lnTo>
                    <a:pt x="17" y="22"/>
                  </a:lnTo>
                  <a:lnTo>
                    <a:pt x="14" y="25"/>
                  </a:lnTo>
                  <a:lnTo>
                    <a:pt x="11" y="25"/>
                  </a:lnTo>
                  <a:lnTo>
                    <a:pt x="7" y="25"/>
                  </a:lnTo>
                  <a:lnTo>
                    <a:pt x="4" y="22"/>
                  </a:lnTo>
                  <a:lnTo>
                    <a:pt x="1" y="20"/>
                  </a:lnTo>
                  <a:lnTo>
                    <a:pt x="1" y="17"/>
                  </a:lnTo>
                  <a:lnTo>
                    <a:pt x="0" y="13"/>
                  </a:lnTo>
                  <a:lnTo>
                    <a:pt x="1" y="8"/>
                  </a:lnTo>
                  <a:lnTo>
                    <a:pt x="1" y="6"/>
                  </a:lnTo>
                  <a:lnTo>
                    <a:pt x="4" y="3"/>
                  </a:lnTo>
                  <a:lnTo>
                    <a:pt x="7" y="0"/>
                  </a:lnTo>
                  <a:lnTo>
                    <a:pt x="13" y="0"/>
                  </a:lnTo>
                  <a:lnTo>
                    <a:pt x="15" y="0"/>
                  </a:lnTo>
                  <a:lnTo>
                    <a:pt x="18" y="1"/>
                  </a:lnTo>
                  <a:lnTo>
                    <a:pt x="20" y="3"/>
                  </a:lnTo>
                  <a:lnTo>
                    <a:pt x="20" y="6"/>
                  </a:lnTo>
                  <a:lnTo>
                    <a:pt x="20" y="6"/>
                  </a:lnTo>
                  <a:lnTo>
                    <a:pt x="20" y="7"/>
                  </a:lnTo>
                  <a:lnTo>
                    <a:pt x="18" y="7"/>
                  </a:lnTo>
                  <a:lnTo>
                    <a:pt x="18" y="7"/>
                  </a:lnTo>
                  <a:lnTo>
                    <a:pt x="17" y="7"/>
                  </a:lnTo>
                  <a:lnTo>
                    <a:pt x="15" y="7"/>
                  </a:lnTo>
                  <a:lnTo>
                    <a:pt x="15" y="6"/>
                  </a:lnTo>
                  <a:lnTo>
                    <a:pt x="15" y="4"/>
                  </a:lnTo>
                  <a:lnTo>
                    <a:pt x="14" y="3"/>
                  </a:lnTo>
                  <a:lnTo>
                    <a:pt x="14" y="1"/>
                  </a:lnTo>
                  <a:lnTo>
                    <a:pt x="13" y="1"/>
                  </a:lnTo>
                  <a:lnTo>
                    <a:pt x="11" y="1"/>
                  </a:lnTo>
                  <a:lnTo>
                    <a:pt x="8" y="1"/>
                  </a:lnTo>
                  <a:lnTo>
                    <a:pt x="7" y="3"/>
                  </a:lnTo>
                  <a:lnTo>
                    <a:pt x="6" y="6"/>
                  </a:lnTo>
                  <a:lnTo>
                    <a:pt x="6" y="10"/>
                  </a:lnTo>
                  <a:lnTo>
                    <a:pt x="6" y="14"/>
                  </a:lnTo>
                  <a:lnTo>
                    <a:pt x="7" y="18"/>
                  </a:lnTo>
                  <a:lnTo>
                    <a:pt x="10" y="20"/>
                  </a:lnTo>
                  <a:lnTo>
                    <a:pt x="13" y="21"/>
                  </a:lnTo>
                  <a:lnTo>
                    <a:pt x="15" y="21"/>
                  </a:lnTo>
                  <a:lnTo>
                    <a:pt x="18" y="20"/>
                  </a:lnTo>
                  <a:lnTo>
                    <a:pt x="20" y="17"/>
                  </a:lnTo>
                  <a:lnTo>
                    <a:pt x="21" y="14"/>
                  </a:lnTo>
                  <a:lnTo>
                    <a:pt x="21" y="15"/>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00" name="Freeform 196"/>
            <p:cNvSpPr>
              <a:spLocks noEditPoints="1"/>
            </p:cNvSpPr>
            <p:nvPr/>
          </p:nvSpPr>
          <p:spPr bwMode="auto">
            <a:xfrm>
              <a:off x="3337" y="2704"/>
              <a:ext cx="23" cy="25"/>
            </a:xfrm>
            <a:custGeom>
              <a:avLst/>
              <a:gdLst/>
              <a:ahLst/>
              <a:cxnLst>
                <a:cxn ang="0">
                  <a:pos x="12" y="24"/>
                </a:cxn>
                <a:cxn ang="0">
                  <a:pos x="9" y="25"/>
                </a:cxn>
                <a:cxn ang="0">
                  <a:pos x="4" y="25"/>
                </a:cxn>
                <a:cxn ang="0">
                  <a:pos x="0" y="22"/>
                </a:cxn>
                <a:cxn ang="0">
                  <a:pos x="0" y="17"/>
                </a:cxn>
                <a:cxn ang="0">
                  <a:pos x="3" y="14"/>
                </a:cxn>
                <a:cxn ang="0">
                  <a:pos x="9" y="11"/>
                </a:cxn>
                <a:cxn ang="0">
                  <a:pos x="14" y="7"/>
                </a:cxn>
                <a:cxn ang="0">
                  <a:pos x="13" y="3"/>
                </a:cxn>
                <a:cxn ang="0">
                  <a:pos x="10" y="1"/>
                </a:cxn>
                <a:cxn ang="0">
                  <a:pos x="7" y="1"/>
                </a:cxn>
                <a:cxn ang="0">
                  <a:pos x="6" y="4"/>
                </a:cxn>
                <a:cxn ang="0">
                  <a:pos x="6" y="7"/>
                </a:cxn>
                <a:cxn ang="0">
                  <a:pos x="4" y="8"/>
                </a:cxn>
                <a:cxn ang="0">
                  <a:pos x="3" y="8"/>
                </a:cxn>
                <a:cxn ang="0">
                  <a:pos x="2" y="7"/>
                </a:cxn>
                <a:cxn ang="0">
                  <a:pos x="2" y="4"/>
                </a:cxn>
                <a:cxn ang="0">
                  <a:pos x="7" y="0"/>
                </a:cxn>
                <a:cxn ang="0">
                  <a:pos x="14" y="0"/>
                </a:cxn>
                <a:cxn ang="0">
                  <a:pos x="17" y="1"/>
                </a:cxn>
                <a:cxn ang="0">
                  <a:pos x="19" y="4"/>
                </a:cxn>
                <a:cxn ang="0">
                  <a:pos x="20" y="17"/>
                </a:cxn>
                <a:cxn ang="0">
                  <a:pos x="20" y="21"/>
                </a:cxn>
                <a:cxn ang="0">
                  <a:pos x="20" y="22"/>
                </a:cxn>
                <a:cxn ang="0">
                  <a:pos x="20" y="22"/>
                </a:cxn>
                <a:cxn ang="0">
                  <a:pos x="21" y="22"/>
                </a:cxn>
                <a:cxn ang="0">
                  <a:pos x="23" y="21"/>
                </a:cxn>
                <a:cxn ang="0">
                  <a:pos x="20" y="25"/>
                </a:cxn>
                <a:cxn ang="0">
                  <a:pos x="16" y="25"/>
                </a:cxn>
                <a:cxn ang="0">
                  <a:pos x="14" y="24"/>
                </a:cxn>
                <a:cxn ang="0">
                  <a:pos x="14" y="20"/>
                </a:cxn>
                <a:cxn ang="0">
                  <a:pos x="12" y="11"/>
                </a:cxn>
                <a:cxn ang="0">
                  <a:pos x="7" y="14"/>
                </a:cxn>
                <a:cxn ang="0">
                  <a:pos x="6" y="17"/>
                </a:cxn>
                <a:cxn ang="0">
                  <a:pos x="6" y="20"/>
                </a:cxn>
                <a:cxn ang="0">
                  <a:pos x="7" y="22"/>
                </a:cxn>
                <a:cxn ang="0">
                  <a:pos x="12" y="21"/>
                </a:cxn>
              </a:cxnLst>
              <a:rect l="0" t="0" r="r" b="b"/>
              <a:pathLst>
                <a:path w="23" h="25">
                  <a:moveTo>
                    <a:pt x="14" y="21"/>
                  </a:moveTo>
                  <a:lnTo>
                    <a:pt x="12" y="24"/>
                  </a:lnTo>
                  <a:lnTo>
                    <a:pt x="10" y="25"/>
                  </a:lnTo>
                  <a:lnTo>
                    <a:pt x="9" y="25"/>
                  </a:lnTo>
                  <a:lnTo>
                    <a:pt x="6" y="25"/>
                  </a:lnTo>
                  <a:lnTo>
                    <a:pt x="4" y="25"/>
                  </a:lnTo>
                  <a:lnTo>
                    <a:pt x="2" y="24"/>
                  </a:lnTo>
                  <a:lnTo>
                    <a:pt x="0" y="22"/>
                  </a:lnTo>
                  <a:lnTo>
                    <a:pt x="0" y="20"/>
                  </a:lnTo>
                  <a:lnTo>
                    <a:pt x="0" y="17"/>
                  </a:lnTo>
                  <a:lnTo>
                    <a:pt x="2" y="15"/>
                  </a:lnTo>
                  <a:lnTo>
                    <a:pt x="3" y="14"/>
                  </a:lnTo>
                  <a:lnTo>
                    <a:pt x="6" y="13"/>
                  </a:lnTo>
                  <a:lnTo>
                    <a:pt x="9" y="11"/>
                  </a:lnTo>
                  <a:lnTo>
                    <a:pt x="14" y="8"/>
                  </a:lnTo>
                  <a:lnTo>
                    <a:pt x="14" y="7"/>
                  </a:lnTo>
                  <a:lnTo>
                    <a:pt x="14" y="4"/>
                  </a:lnTo>
                  <a:lnTo>
                    <a:pt x="13" y="3"/>
                  </a:lnTo>
                  <a:lnTo>
                    <a:pt x="12" y="1"/>
                  </a:lnTo>
                  <a:lnTo>
                    <a:pt x="10" y="1"/>
                  </a:lnTo>
                  <a:lnTo>
                    <a:pt x="9" y="1"/>
                  </a:lnTo>
                  <a:lnTo>
                    <a:pt x="7" y="1"/>
                  </a:lnTo>
                  <a:lnTo>
                    <a:pt x="6" y="3"/>
                  </a:lnTo>
                  <a:lnTo>
                    <a:pt x="6" y="4"/>
                  </a:lnTo>
                  <a:lnTo>
                    <a:pt x="6" y="6"/>
                  </a:lnTo>
                  <a:lnTo>
                    <a:pt x="6" y="7"/>
                  </a:lnTo>
                  <a:lnTo>
                    <a:pt x="6" y="8"/>
                  </a:lnTo>
                  <a:lnTo>
                    <a:pt x="4" y="8"/>
                  </a:lnTo>
                  <a:lnTo>
                    <a:pt x="4" y="8"/>
                  </a:lnTo>
                  <a:lnTo>
                    <a:pt x="3" y="8"/>
                  </a:lnTo>
                  <a:lnTo>
                    <a:pt x="2" y="8"/>
                  </a:lnTo>
                  <a:lnTo>
                    <a:pt x="2" y="7"/>
                  </a:lnTo>
                  <a:lnTo>
                    <a:pt x="2" y="6"/>
                  </a:lnTo>
                  <a:lnTo>
                    <a:pt x="2" y="4"/>
                  </a:lnTo>
                  <a:lnTo>
                    <a:pt x="4" y="1"/>
                  </a:lnTo>
                  <a:lnTo>
                    <a:pt x="7" y="0"/>
                  </a:lnTo>
                  <a:lnTo>
                    <a:pt x="12" y="0"/>
                  </a:lnTo>
                  <a:lnTo>
                    <a:pt x="14" y="0"/>
                  </a:lnTo>
                  <a:lnTo>
                    <a:pt x="16" y="0"/>
                  </a:lnTo>
                  <a:lnTo>
                    <a:pt x="17" y="1"/>
                  </a:lnTo>
                  <a:lnTo>
                    <a:pt x="19" y="3"/>
                  </a:lnTo>
                  <a:lnTo>
                    <a:pt x="19" y="4"/>
                  </a:lnTo>
                  <a:lnTo>
                    <a:pt x="20" y="8"/>
                  </a:lnTo>
                  <a:lnTo>
                    <a:pt x="20" y="17"/>
                  </a:lnTo>
                  <a:lnTo>
                    <a:pt x="20" y="20"/>
                  </a:lnTo>
                  <a:lnTo>
                    <a:pt x="20" y="21"/>
                  </a:lnTo>
                  <a:lnTo>
                    <a:pt x="20" y="21"/>
                  </a:lnTo>
                  <a:lnTo>
                    <a:pt x="20" y="22"/>
                  </a:lnTo>
                  <a:lnTo>
                    <a:pt x="20" y="22"/>
                  </a:lnTo>
                  <a:lnTo>
                    <a:pt x="20" y="22"/>
                  </a:lnTo>
                  <a:lnTo>
                    <a:pt x="21" y="22"/>
                  </a:lnTo>
                  <a:lnTo>
                    <a:pt x="21" y="22"/>
                  </a:lnTo>
                  <a:lnTo>
                    <a:pt x="21" y="21"/>
                  </a:lnTo>
                  <a:lnTo>
                    <a:pt x="23" y="21"/>
                  </a:lnTo>
                  <a:lnTo>
                    <a:pt x="23" y="21"/>
                  </a:lnTo>
                  <a:lnTo>
                    <a:pt x="20" y="25"/>
                  </a:lnTo>
                  <a:lnTo>
                    <a:pt x="17" y="25"/>
                  </a:lnTo>
                  <a:lnTo>
                    <a:pt x="16" y="25"/>
                  </a:lnTo>
                  <a:lnTo>
                    <a:pt x="16" y="25"/>
                  </a:lnTo>
                  <a:lnTo>
                    <a:pt x="14" y="24"/>
                  </a:lnTo>
                  <a:lnTo>
                    <a:pt x="14" y="21"/>
                  </a:lnTo>
                  <a:close/>
                  <a:moveTo>
                    <a:pt x="14" y="20"/>
                  </a:moveTo>
                  <a:lnTo>
                    <a:pt x="14" y="10"/>
                  </a:lnTo>
                  <a:lnTo>
                    <a:pt x="12" y="11"/>
                  </a:lnTo>
                  <a:lnTo>
                    <a:pt x="9" y="13"/>
                  </a:lnTo>
                  <a:lnTo>
                    <a:pt x="7" y="14"/>
                  </a:lnTo>
                  <a:lnTo>
                    <a:pt x="6" y="15"/>
                  </a:lnTo>
                  <a:lnTo>
                    <a:pt x="6" y="17"/>
                  </a:lnTo>
                  <a:lnTo>
                    <a:pt x="6" y="18"/>
                  </a:lnTo>
                  <a:lnTo>
                    <a:pt x="6" y="20"/>
                  </a:lnTo>
                  <a:lnTo>
                    <a:pt x="6" y="21"/>
                  </a:lnTo>
                  <a:lnTo>
                    <a:pt x="7" y="22"/>
                  </a:lnTo>
                  <a:lnTo>
                    <a:pt x="9" y="22"/>
                  </a:lnTo>
                  <a:lnTo>
                    <a:pt x="12" y="21"/>
                  </a:lnTo>
                  <a:lnTo>
                    <a:pt x="14" y="2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01" name="Freeform 197"/>
            <p:cNvSpPr>
              <a:spLocks/>
            </p:cNvSpPr>
            <p:nvPr/>
          </p:nvSpPr>
          <p:spPr bwMode="auto">
            <a:xfrm>
              <a:off x="3361" y="2704"/>
              <a:ext cx="27" cy="25"/>
            </a:xfrm>
            <a:custGeom>
              <a:avLst/>
              <a:gdLst/>
              <a:ahLst/>
              <a:cxnLst>
                <a:cxn ang="0">
                  <a:pos x="9" y="4"/>
                </a:cxn>
                <a:cxn ang="0">
                  <a:pos x="11" y="1"/>
                </a:cxn>
                <a:cxn ang="0">
                  <a:pos x="14" y="0"/>
                </a:cxn>
                <a:cxn ang="0">
                  <a:pos x="17" y="0"/>
                </a:cxn>
                <a:cxn ang="0">
                  <a:pos x="20" y="0"/>
                </a:cxn>
                <a:cxn ang="0">
                  <a:pos x="21" y="0"/>
                </a:cxn>
                <a:cxn ang="0">
                  <a:pos x="23" y="1"/>
                </a:cxn>
                <a:cxn ang="0">
                  <a:pos x="23" y="4"/>
                </a:cxn>
                <a:cxn ang="0">
                  <a:pos x="24" y="6"/>
                </a:cxn>
                <a:cxn ang="0">
                  <a:pos x="24" y="8"/>
                </a:cxn>
                <a:cxn ang="0">
                  <a:pos x="24" y="20"/>
                </a:cxn>
                <a:cxn ang="0">
                  <a:pos x="24" y="21"/>
                </a:cxn>
                <a:cxn ang="0">
                  <a:pos x="24" y="22"/>
                </a:cxn>
                <a:cxn ang="0">
                  <a:pos x="24" y="24"/>
                </a:cxn>
                <a:cxn ang="0">
                  <a:pos x="25" y="24"/>
                </a:cxn>
                <a:cxn ang="0">
                  <a:pos x="25" y="24"/>
                </a:cxn>
                <a:cxn ang="0">
                  <a:pos x="27" y="24"/>
                </a:cxn>
                <a:cxn ang="0">
                  <a:pos x="27" y="25"/>
                </a:cxn>
                <a:cxn ang="0">
                  <a:pos x="16" y="25"/>
                </a:cxn>
                <a:cxn ang="0">
                  <a:pos x="16" y="24"/>
                </a:cxn>
                <a:cxn ang="0">
                  <a:pos x="16" y="24"/>
                </a:cxn>
                <a:cxn ang="0">
                  <a:pos x="17" y="24"/>
                </a:cxn>
                <a:cxn ang="0">
                  <a:pos x="18" y="24"/>
                </a:cxn>
                <a:cxn ang="0">
                  <a:pos x="18" y="22"/>
                </a:cxn>
                <a:cxn ang="0">
                  <a:pos x="20" y="22"/>
                </a:cxn>
                <a:cxn ang="0">
                  <a:pos x="20" y="21"/>
                </a:cxn>
                <a:cxn ang="0">
                  <a:pos x="20" y="20"/>
                </a:cxn>
                <a:cxn ang="0">
                  <a:pos x="20" y="10"/>
                </a:cxn>
                <a:cxn ang="0">
                  <a:pos x="18" y="6"/>
                </a:cxn>
                <a:cxn ang="0">
                  <a:pos x="18" y="4"/>
                </a:cxn>
                <a:cxn ang="0">
                  <a:pos x="17" y="3"/>
                </a:cxn>
                <a:cxn ang="0">
                  <a:pos x="16" y="3"/>
                </a:cxn>
                <a:cxn ang="0">
                  <a:pos x="11" y="4"/>
                </a:cxn>
                <a:cxn ang="0">
                  <a:pos x="9" y="7"/>
                </a:cxn>
                <a:cxn ang="0">
                  <a:pos x="9" y="20"/>
                </a:cxn>
                <a:cxn ang="0">
                  <a:pos x="9" y="21"/>
                </a:cxn>
                <a:cxn ang="0">
                  <a:pos x="9" y="22"/>
                </a:cxn>
                <a:cxn ang="0">
                  <a:pos x="10" y="24"/>
                </a:cxn>
                <a:cxn ang="0">
                  <a:pos x="10" y="24"/>
                </a:cxn>
                <a:cxn ang="0">
                  <a:pos x="11" y="24"/>
                </a:cxn>
                <a:cxn ang="0">
                  <a:pos x="13" y="24"/>
                </a:cxn>
                <a:cxn ang="0">
                  <a:pos x="13" y="25"/>
                </a:cxn>
                <a:cxn ang="0">
                  <a:pos x="0" y="25"/>
                </a:cxn>
                <a:cxn ang="0">
                  <a:pos x="0" y="24"/>
                </a:cxn>
                <a:cxn ang="0">
                  <a:pos x="2" y="24"/>
                </a:cxn>
                <a:cxn ang="0">
                  <a:pos x="3" y="24"/>
                </a:cxn>
                <a:cxn ang="0">
                  <a:pos x="3" y="24"/>
                </a:cxn>
                <a:cxn ang="0">
                  <a:pos x="4" y="22"/>
                </a:cxn>
                <a:cxn ang="0">
                  <a:pos x="4" y="20"/>
                </a:cxn>
                <a:cxn ang="0">
                  <a:pos x="4" y="10"/>
                </a:cxn>
                <a:cxn ang="0">
                  <a:pos x="4" y="6"/>
                </a:cxn>
                <a:cxn ang="0">
                  <a:pos x="4" y="4"/>
                </a:cxn>
                <a:cxn ang="0">
                  <a:pos x="3" y="3"/>
                </a:cxn>
                <a:cxn ang="0">
                  <a:pos x="3" y="3"/>
                </a:cxn>
                <a:cxn ang="0">
                  <a:pos x="3" y="3"/>
                </a:cxn>
                <a:cxn ang="0">
                  <a:pos x="3" y="3"/>
                </a:cxn>
                <a:cxn ang="0">
                  <a:pos x="2" y="3"/>
                </a:cxn>
                <a:cxn ang="0">
                  <a:pos x="0" y="3"/>
                </a:cxn>
                <a:cxn ang="0">
                  <a:pos x="0" y="3"/>
                </a:cxn>
                <a:cxn ang="0">
                  <a:pos x="7" y="0"/>
                </a:cxn>
                <a:cxn ang="0">
                  <a:pos x="9" y="0"/>
                </a:cxn>
                <a:cxn ang="0">
                  <a:pos x="9" y="4"/>
                </a:cxn>
              </a:cxnLst>
              <a:rect l="0" t="0" r="r" b="b"/>
              <a:pathLst>
                <a:path w="27" h="25">
                  <a:moveTo>
                    <a:pt x="9" y="4"/>
                  </a:moveTo>
                  <a:lnTo>
                    <a:pt x="11" y="1"/>
                  </a:lnTo>
                  <a:lnTo>
                    <a:pt x="14" y="0"/>
                  </a:lnTo>
                  <a:lnTo>
                    <a:pt x="17" y="0"/>
                  </a:lnTo>
                  <a:lnTo>
                    <a:pt x="20" y="0"/>
                  </a:lnTo>
                  <a:lnTo>
                    <a:pt x="21" y="0"/>
                  </a:lnTo>
                  <a:lnTo>
                    <a:pt x="23" y="1"/>
                  </a:lnTo>
                  <a:lnTo>
                    <a:pt x="23" y="4"/>
                  </a:lnTo>
                  <a:lnTo>
                    <a:pt x="24" y="6"/>
                  </a:lnTo>
                  <a:lnTo>
                    <a:pt x="24" y="8"/>
                  </a:lnTo>
                  <a:lnTo>
                    <a:pt x="24" y="20"/>
                  </a:lnTo>
                  <a:lnTo>
                    <a:pt x="24" y="21"/>
                  </a:lnTo>
                  <a:lnTo>
                    <a:pt x="24" y="22"/>
                  </a:lnTo>
                  <a:lnTo>
                    <a:pt x="24" y="24"/>
                  </a:lnTo>
                  <a:lnTo>
                    <a:pt x="25" y="24"/>
                  </a:lnTo>
                  <a:lnTo>
                    <a:pt x="25" y="24"/>
                  </a:lnTo>
                  <a:lnTo>
                    <a:pt x="27" y="24"/>
                  </a:lnTo>
                  <a:lnTo>
                    <a:pt x="27" y="25"/>
                  </a:lnTo>
                  <a:lnTo>
                    <a:pt x="16" y="25"/>
                  </a:lnTo>
                  <a:lnTo>
                    <a:pt x="16" y="24"/>
                  </a:lnTo>
                  <a:lnTo>
                    <a:pt x="16" y="24"/>
                  </a:lnTo>
                  <a:lnTo>
                    <a:pt x="17" y="24"/>
                  </a:lnTo>
                  <a:lnTo>
                    <a:pt x="18" y="24"/>
                  </a:lnTo>
                  <a:lnTo>
                    <a:pt x="18" y="22"/>
                  </a:lnTo>
                  <a:lnTo>
                    <a:pt x="20" y="22"/>
                  </a:lnTo>
                  <a:lnTo>
                    <a:pt x="20" y="21"/>
                  </a:lnTo>
                  <a:lnTo>
                    <a:pt x="20" y="20"/>
                  </a:lnTo>
                  <a:lnTo>
                    <a:pt x="20" y="10"/>
                  </a:lnTo>
                  <a:lnTo>
                    <a:pt x="18" y="6"/>
                  </a:lnTo>
                  <a:lnTo>
                    <a:pt x="18" y="4"/>
                  </a:lnTo>
                  <a:lnTo>
                    <a:pt x="17" y="3"/>
                  </a:lnTo>
                  <a:lnTo>
                    <a:pt x="16" y="3"/>
                  </a:lnTo>
                  <a:lnTo>
                    <a:pt x="11" y="4"/>
                  </a:lnTo>
                  <a:lnTo>
                    <a:pt x="9" y="7"/>
                  </a:lnTo>
                  <a:lnTo>
                    <a:pt x="9" y="20"/>
                  </a:lnTo>
                  <a:lnTo>
                    <a:pt x="9" y="21"/>
                  </a:lnTo>
                  <a:lnTo>
                    <a:pt x="9" y="22"/>
                  </a:lnTo>
                  <a:lnTo>
                    <a:pt x="10" y="24"/>
                  </a:lnTo>
                  <a:lnTo>
                    <a:pt x="10" y="24"/>
                  </a:lnTo>
                  <a:lnTo>
                    <a:pt x="11" y="24"/>
                  </a:lnTo>
                  <a:lnTo>
                    <a:pt x="13" y="24"/>
                  </a:lnTo>
                  <a:lnTo>
                    <a:pt x="13" y="25"/>
                  </a:lnTo>
                  <a:lnTo>
                    <a:pt x="0" y="25"/>
                  </a:lnTo>
                  <a:lnTo>
                    <a:pt x="0" y="24"/>
                  </a:lnTo>
                  <a:lnTo>
                    <a:pt x="2" y="24"/>
                  </a:lnTo>
                  <a:lnTo>
                    <a:pt x="3" y="24"/>
                  </a:lnTo>
                  <a:lnTo>
                    <a:pt x="3" y="24"/>
                  </a:lnTo>
                  <a:lnTo>
                    <a:pt x="4" y="22"/>
                  </a:lnTo>
                  <a:lnTo>
                    <a:pt x="4" y="20"/>
                  </a:lnTo>
                  <a:lnTo>
                    <a:pt x="4" y="10"/>
                  </a:lnTo>
                  <a:lnTo>
                    <a:pt x="4" y="6"/>
                  </a:lnTo>
                  <a:lnTo>
                    <a:pt x="4" y="4"/>
                  </a:lnTo>
                  <a:lnTo>
                    <a:pt x="3" y="3"/>
                  </a:lnTo>
                  <a:lnTo>
                    <a:pt x="3" y="3"/>
                  </a:lnTo>
                  <a:lnTo>
                    <a:pt x="3" y="3"/>
                  </a:lnTo>
                  <a:lnTo>
                    <a:pt x="3" y="3"/>
                  </a:lnTo>
                  <a:lnTo>
                    <a:pt x="2" y="3"/>
                  </a:lnTo>
                  <a:lnTo>
                    <a:pt x="0" y="3"/>
                  </a:lnTo>
                  <a:lnTo>
                    <a:pt x="0" y="3"/>
                  </a:lnTo>
                  <a:lnTo>
                    <a:pt x="7" y="0"/>
                  </a:lnTo>
                  <a:lnTo>
                    <a:pt x="9" y="0"/>
                  </a:lnTo>
                  <a:lnTo>
                    <a:pt x="9" y="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02" name="Freeform 198"/>
            <p:cNvSpPr>
              <a:spLocks/>
            </p:cNvSpPr>
            <p:nvPr/>
          </p:nvSpPr>
          <p:spPr bwMode="auto">
            <a:xfrm>
              <a:off x="3389" y="2704"/>
              <a:ext cx="27" cy="25"/>
            </a:xfrm>
            <a:custGeom>
              <a:avLst/>
              <a:gdLst/>
              <a:ahLst/>
              <a:cxnLst>
                <a:cxn ang="0">
                  <a:pos x="9" y="4"/>
                </a:cxn>
                <a:cxn ang="0">
                  <a:pos x="11" y="1"/>
                </a:cxn>
                <a:cxn ang="0">
                  <a:pos x="14" y="0"/>
                </a:cxn>
                <a:cxn ang="0">
                  <a:pos x="17" y="0"/>
                </a:cxn>
                <a:cxn ang="0">
                  <a:pos x="20" y="0"/>
                </a:cxn>
                <a:cxn ang="0">
                  <a:pos x="21" y="0"/>
                </a:cxn>
                <a:cxn ang="0">
                  <a:pos x="23" y="1"/>
                </a:cxn>
                <a:cxn ang="0">
                  <a:pos x="23" y="4"/>
                </a:cxn>
                <a:cxn ang="0">
                  <a:pos x="24" y="6"/>
                </a:cxn>
                <a:cxn ang="0">
                  <a:pos x="24" y="8"/>
                </a:cxn>
                <a:cxn ang="0">
                  <a:pos x="24" y="20"/>
                </a:cxn>
                <a:cxn ang="0">
                  <a:pos x="24" y="21"/>
                </a:cxn>
                <a:cxn ang="0">
                  <a:pos x="24" y="22"/>
                </a:cxn>
                <a:cxn ang="0">
                  <a:pos x="24" y="24"/>
                </a:cxn>
                <a:cxn ang="0">
                  <a:pos x="25" y="24"/>
                </a:cxn>
                <a:cxn ang="0">
                  <a:pos x="25" y="24"/>
                </a:cxn>
                <a:cxn ang="0">
                  <a:pos x="27" y="24"/>
                </a:cxn>
                <a:cxn ang="0">
                  <a:pos x="27" y="25"/>
                </a:cxn>
                <a:cxn ang="0">
                  <a:pos x="16" y="25"/>
                </a:cxn>
                <a:cxn ang="0">
                  <a:pos x="16" y="24"/>
                </a:cxn>
                <a:cxn ang="0">
                  <a:pos x="16" y="24"/>
                </a:cxn>
                <a:cxn ang="0">
                  <a:pos x="17" y="24"/>
                </a:cxn>
                <a:cxn ang="0">
                  <a:pos x="18" y="24"/>
                </a:cxn>
                <a:cxn ang="0">
                  <a:pos x="18" y="22"/>
                </a:cxn>
                <a:cxn ang="0">
                  <a:pos x="20" y="22"/>
                </a:cxn>
                <a:cxn ang="0">
                  <a:pos x="20" y="21"/>
                </a:cxn>
                <a:cxn ang="0">
                  <a:pos x="20" y="20"/>
                </a:cxn>
                <a:cxn ang="0">
                  <a:pos x="20" y="10"/>
                </a:cxn>
                <a:cxn ang="0">
                  <a:pos x="18" y="6"/>
                </a:cxn>
                <a:cxn ang="0">
                  <a:pos x="18" y="4"/>
                </a:cxn>
                <a:cxn ang="0">
                  <a:pos x="17" y="3"/>
                </a:cxn>
                <a:cxn ang="0">
                  <a:pos x="16" y="3"/>
                </a:cxn>
                <a:cxn ang="0">
                  <a:pos x="11" y="4"/>
                </a:cxn>
                <a:cxn ang="0">
                  <a:pos x="9" y="7"/>
                </a:cxn>
                <a:cxn ang="0">
                  <a:pos x="9" y="20"/>
                </a:cxn>
                <a:cxn ang="0">
                  <a:pos x="9" y="21"/>
                </a:cxn>
                <a:cxn ang="0">
                  <a:pos x="9" y="22"/>
                </a:cxn>
                <a:cxn ang="0">
                  <a:pos x="10" y="24"/>
                </a:cxn>
                <a:cxn ang="0">
                  <a:pos x="10" y="24"/>
                </a:cxn>
                <a:cxn ang="0">
                  <a:pos x="11" y="24"/>
                </a:cxn>
                <a:cxn ang="0">
                  <a:pos x="13" y="24"/>
                </a:cxn>
                <a:cxn ang="0">
                  <a:pos x="13" y="25"/>
                </a:cxn>
                <a:cxn ang="0">
                  <a:pos x="0" y="25"/>
                </a:cxn>
                <a:cxn ang="0">
                  <a:pos x="0" y="24"/>
                </a:cxn>
                <a:cxn ang="0">
                  <a:pos x="2" y="24"/>
                </a:cxn>
                <a:cxn ang="0">
                  <a:pos x="3" y="24"/>
                </a:cxn>
                <a:cxn ang="0">
                  <a:pos x="3" y="24"/>
                </a:cxn>
                <a:cxn ang="0">
                  <a:pos x="4" y="22"/>
                </a:cxn>
                <a:cxn ang="0">
                  <a:pos x="4" y="20"/>
                </a:cxn>
                <a:cxn ang="0">
                  <a:pos x="4" y="10"/>
                </a:cxn>
                <a:cxn ang="0">
                  <a:pos x="4" y="6"/>
                </a:cxn>
                <a:cxn ang="0">
                  <a:pos x="4" y="4"/>
                </a:cxn>
                <a:cxn ang="0">
                  <a:pos x="3" y="3"/>
                </a:cxn>
                <a:cxn ang="0">
                  <a:pos x="3" y="3"/>
                </a:cxn>
                <a:cxn ang="0">
                  <a:pos x="3" y="3"/>
                </a:cxn>
                <a:cxn ang="0">
                  <a:pos x="3" y="3"/>
                </a:cxn>
                <a:cxn ang="0">
                  <a:pos x="2" y="3"/>
                </a:cxn>
                <a:cxn ang="0">
                  <a:pos x="0" y="3"/>
                </a:cxn>
                <a:cxn ang="0">
                  <a:pos x="0" y="3"/>
                </a:cxn>
                <a:cxn ang="0">
                  <a:pos x="7" y="0"/>
                </a:cxn>
                <a:cxn ang="0">
                  <a:pos x="9" y="0"/>
                </a:cxn>
                <a:cxn ang="0">
                  <a:pos x="9" y="4"/>
                </a:cxn>
              </a:cxnLst>
              <a:rect l="0" t="0" r="r" b="b"/>
              <a:pathLst>
                <a:path w="27" h="25">
                  <a:moveTo>
                    <a:pt x="9" y="4"/>
                  </a:moveTo>
                  <a:lnTo>
                    <a:pt x="11" y="1"/>
                  </a:lnTo>
                  <a:lnTo>
                    <a:pt x="14" y="0"/>
                  </a:lnTo>
                  <a:lnTo>
                    <a:pt x="17" y="0"/>
                  </a:lnTo>
                  <a:lnTo>
                    <a:pt x="20" y="0"/>
                  </a:lnTo>
                  <a:lnTo>
                    <a:pt x="21" y="0"/>
                  </a:lnTo>
                  <a:lnTo>
                    <a:pt x="23" y="1"/>
                  </a:lnTo>
                  <a:lnTo>
                    <a:pt x="23" y="4"/>
                  </a:lnTo>
                  <a:lnTo>
                    <a:pt x="24" y="6"/>
                  </a:lnTo>
                  <a:lnTo>
                    <a:pt x="24" y="8"/>
                  </a:lnTo>
                  <a:lnTo>
                    <a:pt x="24" y="20"/>
                  </a:lnTo>
                  <a:lnTo>
                    <a:pt x="24" y="21"/>
                  </a:lnTo>
                  <a:lnTo>
                    <a:pt x="24" y="22"/>
                  </a:lnTo>
                  <a:lnTo>
                    <a:pt x="24" y="24"/>
                  </a:lnTo>
                  <a:lnTo>
                    <a:pt x="25" y="24"/>
                  </a:lnTo>
                  <a:lnTo>
                    <a:pt x="25" y="24"/>
                  </a:lnTo>
                  <a:lnTo>
                    <a:pt x="27" y="24"/>
                  </a:lnTo>
                  <a:lnTo>
                    <a:pt x="27" y="25"/>
                  </a:lnTo>
                  <a:lnTo>
                    <a:pt x="16" y="25"/>
                  </a:lnTo>
                  <a:lnTo>
                    <a:pt x="16" y="24"/>
                  </a:lnTo>
                  <a:lnTo>
                    <a:pt x="16" y="24"/>
                  </a:lnTo>
                  <a:lnTo>
                    <a:pt x="17" y="24"/>
                  </a:lnTo>
                  <a:lnTo>
                    <a:pt x="18" y="24"/>
                  </a:lnTo>
                  <a:lnTo>
                    <a:pt x="18" y="22"/>
                  </a:lnTo>
                  <a:lnTo>
                    <a:pt x="20" y="22"/>
                  </a:lnTo>
                  <a:lnTo>
                    <a:pt x="20" y="21"/>
                  </a:lnTo>
                  <a:lnTo>
                    <a:pt x="20" y="20"/>
                  </a:lnTo>
                  <a:lnTo>
                    <a:pt x="20" y="10"/>
                  </a:lnTo>
                  <a:lnTo>
                    <a:pt x="18" y="6"/>
                  </a:lnTo>
                  <a:lnTo>
                    <a:pt x="18" y="4"/>
                  </a:lnTo>
                  <a:lnTo>
                    <a:pt x="17" y="3"/>
                  </a:lnTo>
                  <a:lnTo>
                    <a:pt x="16" y="3"/>
                  </a:lnTo>
                  <a:lnTo>
                    <a:pt x="11" y="4"/>
                  </a:lnTo>
                  <a:lnTo>
                    <a:pt x="9" y="7"/>
                  </a:lnTo>
                  <a:lnTo>
                    <a:pt x="9" y="20"/>
                  </a:lnTo>
                  <a:lnTo>
                    <a:pt x="9" y="21"/>
                  </a:lnTo>
                  <a:lnTo>
                    <a:pt x="9" y="22"/>
                  </a:lnTo>
                  <a:lnTo>
                    <a:pt x="10" y="24"/>
                  </a:lnTo>
                  <a:lnTo>
                    <a:pt x="10" y="24"/>
                  </a:lnTo>
                  <a:lnTo>
                    <a:pt x="11" y="24"/>
                  </a:lnTo>
                  <a:lnTo>
                    <a:pt x="13" y="24"/>
                  </a:lnTo>
                  <a:lnTo>
                    <a:pt x="13" y="25"/>
                  </a:lnTo>
                  <a:lnTo>
                    <a:pt x="0" y="25"/>
                  </a:lnTo>
                  <a:lnTo>
                    <a:pt x="0" y="24"/>
                  </a:lnTo>
                  <a:lnTo>
                    <a:pt x="2" y="24"/>
                  </a:lnTo>
                  <a:lnTo>
                    <a:pt x="3" y="24"/>
                  </a:lnTo>
                  <a:lnTo>
                    <a:pt x="3" y="24"/>
                  </a:lnTo>
                  <a:lnTo>
                    <a:pt x="4" y="22"/>
                  </a:lnTo>
                  <a:lnTo>
                    <a:pt x="4" y="20"/>
                  </a:lnTo>
                  <a:lnTo>
                    <a:pt x="4" y="10"/>
                  </a:lnTo>
                  <a:lnTo>
                    <a:pt x="4" y="6"/>
                  </a:lnTo>
                  <a:lnTo>
                    <a:pt x="4" y="4"/>
                  </a:lnTo>
                  <a:lnTo>
                    <a:pt x="3" y="3"/>
                  </a:lnTo>
                  <a:lnTo>
                    <a:pt x="3" y="3"/>
                  </a:lnTo>
                  <a:lnTo>
                    <a:pt x="3" y="3"/>
                  </a:lnTo>
                  <a:lnTo>
                    <a:pt x="3" y="3"/>
                  </a:lnTo>
                  <a:lnTo>
                    <a:pt x="2" y="3"/>
                  </a:lnTo>
                  <a:lnTo>
                    <a:pt x="0" y="3"/>
                  </a:lnTo>
                  <a:lnTo>
                    <a:pt x="0" y="3"/>
                  </a:lnTo>
                  <a:lnTo>
                    <a:pt x="7" y="0"/>
                  </a:lnTo>
                  <a:lnTo>
                    <a:pt x="9" y="0"/>
                  </a:lnTo>
                  <a:lnTo>
                    <a:pt x="9" y="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03" name="Freeform 199"/>
            <p:cNvSpPr>
              <a:spLocks noEditPoints="1"/>
            </p:cNvSpPr>
            <p:nvPr/>
          </p:nvSpPr>
          <p:spPr bwMode="auto">
            <a:xfrm>
              <a:off x="3419" y="2704"/>
              <a:ext cx="21" cy="25"/>
            </a:xfrm>
            <a:custGeom>
              <a:avLst/>
              <a:gdLst/>
              <a:ahLst/>
              <a:cxnLst>
                <a:cxn ang="0">
                  <a:pos x="4" y="10"/>
                </a:cxn>
                <a:cxn ang="0">
                  <a:pos x="4" y="14"/>
                </a:cxn>
                <a:cxn ang="0">
                  <a:pos x="7" y="18"/>
                </a:cxn>
                <a:cxn ang="0">
                  <a:pos x="9" y="20"/>
                </a:cxn>
                <a:cxn ang="0">
                  <a:pos x="12" y="21"/>
                </a:cxn>
                <a:cxn ang="0">
                  <a:pos x="15" y="21"/>
                </a:cxn>
                <a:cxn ang="0">
                  <a:pos x="18" y="20"/>
                </a:cxn>
                <a:cxn ang="0">
                  <a:pos x="19" y="18"/>
                </a:cxn>
                <a:cxn ang="0">
                  <a:pos x="21" y="15"/>
                </a:cxn>
                <a:cxn ang="0">
                  <a:pos x="21" y="15"/>
                </a:cxn>
                <a:cxn ang="0">
                  <a:pos x="19" y="20"/>
                </a:cxn>
                <a:cxn ang="0">
                  <a:pos x="18" y="22"/>
                </a:cxn>
                <a:cxn ang="0">
                  <a:pos x="15" y="25"/>
                </a:cxn>
                <a:cxn ang="0">
                  <a:pos x="11" y="25"/>
                </a:cxn>
                <a:cxn ang="0">
                  <a:pos x="7" y="25"/>
                </a:cxn>
                <a:cxn ang="0">
                  <a:pos x="2" y="22"/>
                </a:cxn>
                <a:cxn ang="0">
                  <a:pos x="1" y="18"/>
                </a:cxn>
                <a:cxn ang="0">
                  <a:pos x="0" y="13"/>
                </a:cxn>
                <a:cxn ang="0">
                  <a:pos x="0" y="8"/>
                </a:cxn>
                <a:cxn ang="0">
                  <a:pos x="1" y="6"/>
                </a:cxn>
                <a:cxn ang="0">
                  <a:pos x="2" y="3"/>
                </a:cxn>
                <a:cxn ang="0">
                  <a:pos x="7" y="0"/>
                </a:cxn>
                <a:cxn ang="0">
                  <a:pos x="11" y="0"/>
                </a:cxn>
                <a:cxn ang="0">
                  <a:pos x="15" y="0"/>
                </a:cxn>
                <a:cxn ang="0">
                  <a:pos x="18" y="1"/>
                </a:cxn>
                <a:cxn ang="0">
                  <a:pos x="21" y="6"/>
                </a:cxn>
                <a:cxn ang="0">
                  <a:pos x="21" y="10"/>
                </a:cxn>
                <a:cxn ang="0">
                  <a:pos x="4" y="10"/>
                </a:cxn>
                <a:cxn ang="0">
                  <a:pos x="4" y="7"/>
                </a:cxn>
                <a:cxn ang="0">
                  <a:pos x="15" y="7"/>
                </a:cxn>
                <a:cxn ang="0">
                  <a:pos x="15" y="6"/>
                </a:cxn>
                <a:cxn ang="0">
                  <a:pos x="15" y="4"/>
                </a:cxn>
                <a:cxn ang="0">
                  <a:pos x="14" y="3"/>
                </a:cxn>
                <a:cxn ang="0">
                  <a:pos x="12" y="1"/>
                </a:cxn>
                <a:cxn ang="0">
                  <a:pos x="11" y="1"/>
                </a:cxn>
                <a:cxn ang="0">
                  <a:pos x="9" y="1"/>
                </a:cxn>
                <a:cxn ang="0">
                  <a:pos x="8" y="1"/>
                </a:cxn>
                <a:cxn ang="0">
                  <a:pos x="5" y="3"/>
                </a:cxn>
                <a:cxn ang="0">
                  <a:pos x="4" y="4"/>
                </a:cxn>
                <a:cxn ang="0">
                  <a:pos x="4" y="7"/>
                </a:cxn>
              </a:cxnLst>
              <a:rect l="0" t="0" r="r" b="b"/>
              <a:pathLst>
                <a:path w="21" h="25">
                  <a:moveTo>
                    <a:pt x="4" y="10"/>
                  </a:moveTo>
                  <a:lnTo>
                    <a:pt x="4" y="14"/>
                  </a:lnTo>
                  <a:lnTo>
                    <a:pt x="7" y="18"/>
                  </a:lnTo>
                  <a:lnTo>
                    <a:pt x="9" y="20"/>
                  </a:lnTo>
                  <a:lnTo>
                    <a:pt x="12" y="21"/>
                  </a:lnTo>
                  <a:lnTo>
                    <a:pt x="15" y="21"/>
                  </a:lnTo>
                  <a:lnTo>
                    <a:pt x="18" y="20"/>
                  </a:lnTo>
                  <a:lnTo>
                    <a:pt x="19" y="18"/>
                  </a:lnTo>
                  <a:lnTo>
                    <a:pt x="21" y="15"/>
                  </a:lnTo>
                  <a:lnTo>
                    <a:pt x="21" y="15"/>
                  </a:lnTo>
                  <a:lnTo>
                    <a:pt x="19" y="20"/>
                  </a:lnTo>
                  <a:lnTo>
                    <a:pt x="18" y="22"/>
                  </a:lnTo>
                  <a:lnTo>
                    <a:pt x="15" y="25"/>
                  </a:lnTo>
                  <a:lnTo>
                    <a:pt x="11" y="25"/>
                  </a:lnTo>
                  <a:lnTo>
                    <a:pt x="7" y="25"/>
                  </a:lnTo>
                  <a:lnTo>
                    <a:pt x="2" y="22"/>
                  </a:lnTo>
                  <a:lnTo>
                    <a:pt x="1" y="18"/>
                  </a:lnTo>
                  <a:lnTo>
                    <a:pt x="0" y="13"/>
                  </a:lnTo>
                  <a:lnTo>
                    <a:pt x="0" y="8"/>
                  </a:lnTo>
                  <a:lnTo>
                    <a:pt x="1" y="6"/>
                  </a:lnTo>
                  <a:lnTo>
                    <a:pt x="2" y="3"/>
                  </a:lnTo>
                  <a:lnTo>
                    <a:pt x="7" y="0"/>
                  </a:lnTo>
                  <a:lnTo>
                    <a:pt x="11" y="0"/>
                  </a:lnTo>
                  <a:lnTo>
                    <a:pt x="15" y="0"/>
                  </a:lnTo>
                  <a:lnTo>
                    <a:pt x="18" y="1"/>
                  </a:lnTo>
                  <a:lnTo>
                    <a:pt x="21" y="6"/>
                  </a:lnTo>
                  <a:lnTo>
                    <a:pt x="21" y="10"/>
                  </a:lnTo>
                  <a:lnTo>
                    <a:pt x="4" y="10"/>
                  </a:lnTo>
                  <a:close/>
                  <a:moveTo>
                    <a:pt x="4" y="7"/>
                  </a:moveTo>
                  <a:lnTo>
                    <a:pt x="15" y="7"/>
                  </a:lnTo>
                  <a:lnTo>
                    <a:pt x="15" y="6"/>
                  </a:lnTo>
                  <a:lnTo>
                    <a:pt x="15" y="4"/>
                  </a:lnTo>
                  <a:lnTo>
                    <a:pt x="14" y="3"/>
                  </a:lnTo>
                  <a:lnTo>
                    <a:pt x="12" y="1"/>
                  </a:lnTo>
                  <a:lnTo>
                    <a:pt x="11" y="1"/>
                  </a:lnTo>
                  <a:lnTo>
                    <a:pt x="9" y="1"/>
                  </a:lnTo>
                  <a:lnTo>
                    <a:pt x="8" y="1"/>
                  </a:lnTo>
                  <a:lnTo>
                    <a:pt x="5" y="3"/>
                  </a:lnTo>
                  <a:lnTo>
                    <a:pt x="4" y="4"/>
                  </a:lnTo>
                  <a:lnTo>
                    <a:pt x="4" y="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04" name="Freeform 200"/>
            <p:cNvSpPr>
              <a:spLocks/>
            </p:cNvSpPr>
            <p:nvPr/>
          </p:nvSpPr>
          <p:spPr bwMode="auto">
            <a:xfrm>
              <a:off x="3442" y="2704"/>
              <a:ext cx="19" cy="25"/>
            </a:xfrm>
            <a:custGeom>
              <a:avLst/>
              <a:gdLst/>
              <a:ahLst/>
              <a:cxnLst>
                <a:cxn ang="0">
                  <a:pos x="9" y="0"/>
                </a:cxn>
                <a:cxn ang="0">
                  <a:pos x="9" y="6"/>
                </a:cxn>
                <a:cxn ang="0">
                  <a:pos x="12" y="3"/>
                </a:cxn>
                <a:cxn ang="0">
                  <a:pos x="13" y="0"/>
                </a:cxn>
                <a:cxn ang="0">
                  <a:pos x="16" y="0"/>
                </a:cxn>
                <a:cxn ang="0">
                  <a:pos x="17" y="0"/>
                </a:cxn>
                <a:cxn ang="0">
                  <a:pos x="17" y="0"/>
                </a:cxn>
                <a:cxn ang="0">
                  <a:pos x="19" y="1"/>
                </a:cxn>
                <a:cxn ang="0">
                  <a:pos x="19" y="3"/>
                </a:cxn>
                <a:cxn ang="0">
                  <a:pos x="19" y="4"/>
                </a:cxn>
                <a:cxn ang="0">
                  <a:pos x="19" y="4"/>
                </a:cxn>
                <a:cxn ang="0">
                  <a:pos x="17" y="6"/>
                </a:cxn>
                <a:cxn ang="0">
                  <a:pos x="16" y="6"/>
                </a:cxn>
                <a:cxn ang="0">
                  <a:pos x="16" y="6"/>
                </a:cxn>
                <a:cxn ang="0">
                  <a:pos x="15" y="4"/>
                </a:cxn>
                <a:cxn ang="0">
                  <a:pos x="13" y="4"/>
                </a:cxn>
                <a:cxn ang="0">
                  <a:pos x="13" y="3"/>
                </a:cxn>
                <a:cxn ang="0">
                  <a:pos x="12" y="4"/>
                </a:cxn>
                <a:cxn ang="0">
                  <a:pos x="12" y="4"/>
                </a:cxn>
                <a:cxn ang="0">
                  <a:pos x="10" y="6"/>
                </a:cxn>
                <a:cxn ang="0">
                  <a:pos x="9" y="8"/>
                </a:cxn>
                <a:cxn ang="0">
                  <a:pos x="9" y="20"/>
                </a:cxn>
                <a:cxn ang="0">
                  <a:pos x="9" y="21"/>
                </a:cxn>
                <a:cxn ang="0">
                  <a:pos x="9" y="22"/>
                </a:cxn>
                <a:cxn ang="0">
                  <a:pos x="10" y="22"/>
                </a:cxn>
                <a:cxn ang="0">
                  <a:pos x="10" y="24"/>
                </a:cxn>
                <a:cxn ang="0">
                  <a:pos x="12" y="24"/>
                </a:cxn>
                <a:cxn ang="0">
                  <a:pos x="13" y="24"/>
                </a:cxn>
                <a:cxn ang="0">
                  <a:pos x="13" y="25"/>
                </a:cxn>
                <a:cxn ang="0">
                  <a:pos x="0" y="25"/>
                </a:cxn>
                <a:cxn ang="0">
                  <a:pos x="0" y="24"/>
                </a:cxn>
                <a:cxn ang="0">
                  <a:pos x="2" y="24"/>
                </a:cxn>
                <a:cxn ang="0">
                  <a:pos x="3" y="24"/>
                </a:cxn>
                <a:cxn ang="0">
                  <a:pos x="3" y="22"/>
                </a:cxn>
                <a:cxn ang="0">
                  <a:pos x="5" y="22"/>
                </a:cxn>
                <a:cxn ang="0">
                  <a:pos x="5" y="21"/>
                </a:cxn>
                <a:cxn ang="0">
                  <a:pos x="5" y="20"/>
                </a:cxn>
                <a:cxn ang="0">
                  <a:pos x="5" y="10"/>
                </a:cxn>
                <a:cxn ang="0">
                  <a:pos x="5" y="6"/>
                </a:cxn>
                <a:cxn ang="0">
                  <a:pos x="5" y="4"/>
                </a:cxn>
                <a:cxn ang="0">
                  <a:pos x="3" y="3"/>
                </a:cxn>
                <a:cxn ang="0">
                  <a:pos x="3" y="3"/>
                </a:cxn>
                <a:cxn ang="0">
                  <a:pos x="3" y="3"/>
                </a:cxn>
                <a:cxn ang="0">
                  <a:pos x="2" y="3"/>
                </a:cxn>
                <a:cxn ang="0">
                  <a:pos x="2" y="3"/>
                </a:cxn>
                <a:cxn ang="0">
                  <a:pos x="0" y="3"/>
                </a:cxn>
                <a:cxn ang="0">
                  <a:pos x="0" y="3"/>
                </a:cxn>
                <a:cxn ang="0">
                  <a:pos x="7" y="0"/>
                </a:cxn>
                <a:cxn ang="0">
                  <a:pos x="9" y="0"/>
                </a:cxn>
              </a:cxnLst>
              <a:rect l="0" t="0" r="r" b="b"/>
              <a:pathLst>
                <a:path w="19" h="25">
                  <a:moveTo>
                    <a:pt x="9" y="0"/>
                  </a:moveTo>
                  <a:lnTo>
                    <a:pt x="9" y="6"/>
                  </a:lnTo>
                  <a:lnTo>
                    <a:pt x="12" y="3"/>
                  </a:lnTo>
                  <a:lnTo>
                    <a:pt x="13" y="0"/>
                  </a:lnTo>
                  <a:lnTo>
                    <a:pt x="16" y="0"/>
                  </a:lnTo>
                  <a:lnTo>
                    <a:pt x="17" y="0"/>
                  </a:lnTo>
                  <a:lnTo>
                    <a:pt x="17" y="0"/>
                  </a:lnTo>
                  <a:lnTo>
                    <a:pt x="19" y="1"/>
                  </a:lnTo>
                  <a:lnTo>
                    <a:pt x="19" y="3"/>
                  </a:lnTo>
                  <a:lnTo>
                    <a:pt x="19" y="4"/>
                  </a:lnTo>
                  <a:lnTo>
                    <a:pt x="19" y="4"/>
                  </a:lnTo>
                  <a:lnTo>
                    <a:pt x="17" y="6"/>
                  </a:lnTo>
                  <a:lnTo>
                    <a:pt x="16" y="6"/>
                  </a:lnTo>
                  <a:lnTo>
                    <a:pt x="16" y="6"/>
                  </a:lnTo>
                  <a:lnTo>
                    <a:pt x="15" y="4"/>
                  </a:lnTo>
                  <a:lnTo>
                    <a:pt x="13" y="4"/>
                  </a:lnTo>
                  <a:lnTo>
                    <a:pt x="13" y="3"/>
                  </a:lnTo>
                  <a:lnTo>
                    <a:pt x="12" y="4"/>
                  </a:lnTo>
                  <a:lnTo>
                    <a:pt x="12" y="4"/>
                  </a:lnTo>
                  <a:lnTo>
                    <a:pt x="10" y="6"/>
                  </a:lnTo>
                  <a:lnTo>
                    <a:pt x="9" y="8"/>
                  </a:lnTo>
                  <a:lnTo>
                    <a:pt x="9" y="20"/>
                  </a:lnTo>
                  <a:lnTo>
                    <a:pt x="9" y="21"/>
                  </a:lnTo>
                  <a:lnTo>
                    <a:pt x="9" y="22"/>
                  </a:lnTo>
                  <a:lnTo>
                    <a:pt x="10" y="22"/>
                  </a:lnTo>
                  <a:lnTo>
                    <a:pt x="10" y="24"/>
                  </a:lnTo>
                  <a:lnTo>
                    <a:pt x="12" y="24"/>
                  </a:lnTo>
                  <a:lnTo>
                    <a:pt x="13" y="24"/>
                  </a:lnTo>
                  <a:lnTo>
                    <a:pt x="13" y="25"/>
                  </a:lnTo>
                  <a:lnTo>
                    <a:pt x="0" y="25"/>
                  </a:lnTo>
                  <a:lnTo>
                    <a:pt x="0" y="24"/>
                  </a:lnTo>
                  <a:lnTo>
                    <a:pt x="2" y="24"/>
                  </a:lnTo>
                  <a:lnTo>
                    <a:pt x="3" y="24"/>
                  </a:lnTo>
                  <a:lnTo>
                    <a:pt x="3" y="22"/>
                  </a:lnTo>
                  <a:lnTo>
                    <a:pt x="5" y="22"/>
                  </a:lnTo>
                  <a:lnTo>
                    <a:pt x="5" y="21"/>
                  </a:lnTo>
                  <a:lnTo>
                    <a:pt x="5" y="20"/>
                  </a:lnTo>
                  <a:lnTo>
                    <a:pt x="5" y="10"/>
                  </a:lnTo>
                  <a:lnTo>
                    <a:pt x="5" y="6"/>
                  </a:lnTo>
                  <a:lnTo>
                    <a:pt x="5" y="4"/>
                  </a:lnTo>
                  <a:lnTo>
                    <a:pt x="3" y="3"/>
                  </a:lnTo>
                  <a:lnTo>
                    <a:pt x="3" y="3"/>
                  </a:lnTo>
                  <a:lnTo>
                    <a:pt x="3" y="3"/>
                  </a:lnTo>
                  <a:lnTo>
                    <a:pt x="2" y="3"/>
                  </a:lnTo>
                  <a:lnTo>
                    <a:pt x="2" y="3"/>
                  </a:lnTo>
                  <a:lnTo>
                    <a:pt x="0" y="3"/>
                  </a:lnTo>
                  <a:lnTo>
                    <a:pt x="0" y="3"/>
                  </a:lnTo>
                  <a:lnTo>
                    <a:pt x="7" y="0"/>
                  </a:lnTo>
                  <a:lnTo>
                    <a:pt x="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05" name="Freeform 201"/>
            <p:cNvSpPr>
              <a:spLocks/>
            </p:cNvSpPr>
            <p:nvPr/>
          </p:nvSpPr>
          <p:spPr bwMode="auto">
            <a:xfrm>
              <a:off x="2284" y="2759"/>
              <a:ext cx="43" cy="37"/>
            </a:xfrm>
            <a:custGeom>
              <a:avLst/>
              <a:gdLst/>
              <a:ahLst/>
              <a:cxnLst>
                <a:cxn ang="0">
                  <a:pos x="17" y="0"/>
                </a:cxn>
                <a:cxn ang="0">
                  <a:pos x="29" y="29"/>
                </a:cxn>
                <a:cxn ang="0">
                  <a:pos x="35" y="7"/>
                </a:cxn>
                <a:cxn ang="0">
                  <a:pos x="36" y="4"/>
                </a:cxn>
                <a:cxn ang="0">
                  <a:pos x="36" y="2"/>
                </a:cxn>
                <a:cxn ang="0">
                  <a:pos x="36" y="1"/>
                </a:cxn>
                <a:cxn ang="0">
                  <a:pos x="35" y="1"/>
                </a:cxn>
                <a:cxn ang="0">
                  <a:pos x="34" y="1"/>
                </a:cxn>
                <a:cxn ang="0">
                  <a:pos x="32" y="1"/>
                </a:cxn>
                <a:cxn ang="0">
                  <a:pos x="32" y="1"/>
                </a:cxn>
                <a:cxn ang="0">
                  <a:pos x="32" y="1"/>
                </a:cxn>
                <a:cxn ang="0">
                  <a:pos x="32" y="0"/>
                </a:cxn>
                <a:cxn ang="0">
                  <a:pos x="43" y="0"/>
                </a:cxn>
                <a:cxn ang="0">
                  <a:pos x="43" y="1"/>
                </a:cxn>
                <a:cxn ang="0">
                  <a:pos x="42" y="1"/>
                </a:cxn>
                <a:cxn ang="0">
                  <a:pos x="41" y="1"/>
                </a:cxn>
                <a:cxn ang="0">
                  <a:pos x="39" y="1"/>
                </a:cxn>
                <a:cxn ang="0">
                  <a:pos x="39" y="2"/>
                </a:cxn>
                <a:cxn ang="0">
                  <a:pos x="38" y="4"/>
                </a:cxn>
                <a:cxn ang="0">
                  <a:pos x="36" y="7"/>
                </a:cxn>
                <a:cxn ang="0">
                  <a:pos x="28" y="37"/>
                </a:cxn>
                <a:cxn ang="0">
                  <a:pos x="28" y="37"/>
                </a:cxn>
                <a:cxn ang="0">
                  <a:pos x="15" y="7"/>
                </a:cxn>
                <a:cxn ang="0">
                  <a:pos x="8" y="29"/>
                </a:cxn>
                <a:cxn ang="0">
                  <a:pos x="8" y="32"/>
                </a:cxn>
                <a:cxn ang="0">
                  <a:pos x="8" y="33"/>
                </a:cxn>
                <a:cxn ang="0">
                  <a:pos x="8" y="35"/>
                </a:cxn>
                <a:cxn ang="0">
                  <a:pos x="8" y="35"/>
                </a:cxn>
                <a:cxn ang="0">
                  <a:pos x="10" y="35"/>
                </a:cxn>
                <a:cxn ang="0">
                  <a:pos x="11" y="36"/>
                </a:cxn>
                <a:cxn ang="0">
                  <a:pos x="11" y="36"/>
                </a:cxn>
                <a:cxn ang="0">
                  <a:pos x="0" y="36"/>
                </a:cxn>
                <a:cxn ang="0">
                  <a:pos x="0" y="36"/>
                </a:cxn>
                <a:cxn ang="0">
                  <a:pos x="1" y="35"/>
                </a:cxn>
                <a:cxn ang="0">
                  <a:pos x="3" y="35"/>
                </a:cxn>
                <a:cxn ang="0">
                  <a:pos x="4" y="35"/>
                </a:cxn>
                <a:cxn ang="0">
                  <a:pos x="4" y="33"/>
                </a:cxn>
                <a:cxn ang="0">
                  <a:pos x="5" y="32"/>
                </a:cxn>
                <a:cxn ang="0">
                  <a:pos x="7" y="30"/>
                </a:cxn>
                <a:cxn ang="0">
                  <a:pos x="14" y="4"/>
                </a:cxn>
                <a:cxn ang="0">
                  <a:pos x="12" y="2"/>
                </a:cxn>
                <a:cxn ang="0">
                  <a:pos x="11" y="1"/>
                </a:cxn>
                <a:cxn ang="0">
                  <a:pos x="10" y="1"/>
                </a:cxn>
                <a:cxn ang="0">
                  <a:pos x="8" y="1"/>
                </a:cxn>
                <a:cxn ang="0">
                  <a:pos x="8" y="0"/>
                </a:cxn>
                <a:cxn ang="0">
                  <a:pos x="17" y="0"/>
                </a:cxn>
              </a:cxnLst>
              <a:rect l="0" t="0" r="r" b="b"/>
              <a:pathLst>
                <a:path w="43" h="37">
                  <a:moveTo>
                    <a:pt x="17" y="0"/>
                  </a:moveTo>
                  <a:lnTo>
                    <a:pt x="29" y="29"/>
                  </a:lnTo>
                  <a:lnTo>
                    <a:pt x="35" y="7"/>
                  </a:lnTo>
                  <a:lnTo>
                    <a:pt x="36" y="4"/>
                  </a:lnTo>
                  <a:lnTo>
                    <a:pt x="36" y="2"/>
                  </a:lnTo>
                  <a:lnTo>
                    <a:pt x="36" y="1"/>
                  </a:lnTo>
                  <a:lnTo>
                    <a:pt x="35" y="1"/>
                  </a:lnTo>
                  <a:lnTo>
                    <a:pt x="34" y="1"/>
                  </a:lnTo>
                  <a:lnTo>
                    <a:pt x="32" y="1"/>
                  </a:lnTo>
                  <a:lnTo>
                    <a:pt x="32" y="1"/>
                  </a:lnTo>
                  <a:lnTo>
                    <a:pt x="32" y="1"/>
                  </a:lnTo>
                  <a:lnTo>
                    <a:pt x="32" y="0"/>
                  </a:lnTo>
                  <a:lnTo>
                    <a:pt x="43" y="0"/>
                  </a:lnTo>
                  <a:lnTo>
                    <a:pt x="43" y="1"/>
                  </a:lnTo>
                  <a:lnTo>
                    <a:pt x="42" y="1"/>
                  </a:lnTo>
                  <a:lnTo>
                    <a:pt x="41" y="1"/>
                  </a:lnTo>
                  <a:lnTo>
                    <a:pt x="39" y="1"/>
                  </a:lnTo>
                  <a:lnTo>
                    <a:pt x="39" y="2"/>
                  </a:lnTo>
                  <a:lnTo>
                    <a:pt x="38" y="4"/>
                  </a:lnTo>
                  <a:lnTo>
                    <a:pt x="36" y="7"/>
                  </a:lnTo>
                  <a:lnTo>
                    <a:pt x="28" y="37"/>
                  </a:lnTo>
                  <a:lnTo>
                    <a:pt x="28" y="37"/>
                  </a:lnTo>
                  <a:lnTo>
                    <a:pt x="15" y="7"/>
                  </a:lnTo>
                  <a:lnTo>
                    <a:pt x="8" y="29"/>
                  </a:lnTo>
                  <a:lnTo>
                    <a:pt x="8" y="32"/>
                  </a:lnTo>
                  <a:lnTo>
                    <a:pt x="8" y="33"/>
                  </a:lnTo>
                  <a:lnTo>
                    <a:pt x="8" y="35"/>
                  </a:lnTo>
                  <a:lnTo>
                    <a:pt x="8" y="35"/>
                  </a:lnTo>
                  <a:lnTo>
                    <a:pt x="10" y="35"/>
                  </a:lnTo>
                  <a:lnTo>
                    <a:pt x="11" y="36"/>
                  </a:lnTo>
                  <a:lnTo>
                    <a:pt x="11" y="36"/>
                  </a:lnTo>
                  <a:lnTo>
                    <a:pt x="0" y="36"/>
                  </a:lnTo>
                  <a:lnTo>
                    <a:pt x="0" y="36"/>
                  </a:lnTo>
                  <a:lnTo>
                    <a:pt x="1" y="35"/>
                  </a:lnTo>
                  <a:lnTo>
                    <a:pt x="3" y="35"/>
                  </a:lnTo>
                  <a:lnTo>
                    <a:pt x="4" y="35"/>
                  </a:lnTo>
                  <a:lnTo>
                    <a:pt x="4" y="33"/>
                  </a:lnTo>
                  <a:lnTo>
                    <a:pt x="5" y="32"/>
                  </a:lnTo>
                  <a:lnTo>
                    <a:pt x="7" y="30"/>
                  </a:lnTo>
                  <a:lnTo>
                    <a:pt x="14" y="4"/>
                  </a:lnTo>
                  <a:lnTo>
                    <a:pt x="12" y="2"/>
                  </a:lnTo>
                  <a:lnTo>
                    <a:pt x="11" y="1"/>
                  </a:lnTo>
                  <a:lnTo>
                    <a:pt x="10" y="1"/>
                  </a:lnTo>
                  <a:lnTo>
                    <a:pt x="8" y="1"/>
                  </a:lnTo>
                  <a:lnTo>
                    <a:pt x="8"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06" name="Freeform 202"/>
            <p:cNvSpPr>
              <a:spLocks noEditPoints="1"/>
            </p:cNvSpPr>
            <p:nvPr/>
          </p:nvSpPr>
          <p:spPr bwMode="auto">
            <a:xfrm>
              <a:off x="2323" y="2759"/>
              <a:ext cx="34" cy="36"/>
            </a:xfrm>
            <a:custGeom>
              <a:avLst/>
              <a:gdLst/>
              <a:ahLst/>
              <a:cxnLst>
                <a:cxn ang="0">
                  <a:pos x="10" y="0"/>
                </a:cxn>
                <a:cxn ang="0">
                  <a:pos x="23" y="0"/>
                </a:cxn>
                <a:cxn ang="0">
                  <a:pos x="28" y="0"/>
                </a:cxn>
                <a:cxn ang="0">
                  <a:pos x="31" y="1"/>
                </a:cxn>
                <a:cxn ang="0">
                  <a:pos x="34" y="4"/>
                </a:cxn>
                <a:cxn ang="0">
                  <a:pos x="34" y="8"/>
                </a:cxn>
                <a:cxn ang="0">
                  <a:pos x="34" y="9"/>
                </a:cxn>
                <a:cxn ang="0">
                  <a:pos x="32" y="12"/>
                </a:cxn>
                <a:cxn ang="0">
                  <a:pos x="30" y="15"/>
                </a:cxn>
                <a:cxn ang="0">
                  <a:pos x="27" y="16"/>
                </a:cxn>
                <a:cxn ang="0">
                  <a:pos x="24" y="18"/>
                </a:cxn>
                <a:cxn ang="0">
                  <a:pos x="20" y="18"/>
                </a:cxn>
                <a:cxn ang="0">
                  <a:pos x="17" y="18"/>
                </a:cxn>
                <a:cxn ang="0">
                  <a:pos x="14" y="18"/>
                </a:cxn>
                <a:cxn ang="0">
                  <a:pos x="11" y="29"/>
                </a:cxn>
                <a:cxn ang="0">
                  <a:pos x="10" y="32"/>
                </a:cxn>
                <a:cxn ang="0">
                  <a:pos x="10" y="33"/>
                </a:cxn>
                <a:cxn ang="0">
                  <a:pos x="10" y="35"/>
                </a:cxn>
                <a:cxn ang="0">
                  <a:pos x="11" y="35"/>
                </a:cxn>
                <a:cxn ang="0">
                  <a:pos x="11" y="35"/>
                </a:cxn>
                <a:cxn ang="0">
                  <a:pos x="14" y="36"/>
                </a:cxn>
                <a:cxn ang="0">
                  <a:pos x="14" y="36"/>
                </a:cxn>
                <a:cxn ang="0">
                  <a:pos x="0" y="36"/>
                </a:cxn>
                <a:cxn ang="0">
                  <a:pos x="0" y="36"/>
                </a:cxn>
                <a:cxn ang="0">
                  <a:pos x="2" y="35"/>
                </a:cxn>
                <a:cxn ang="0">
                  <a:pos x="4" y="35"/>
                </a:cxn>
                <a:cxn ang="0">
                  <a:pos x="4" y="33"/>
                </a:cxn>
                <a:cxn ang="0">
                  <a:pos x="6" y="29"/>
                </a:cxn>
                <a:cxn ang="0">
                  <a:pos x="13" y="8"/>
                </a:cxn>
                <a:cxn ang="0">
                  <a:pos x="13" y="5"/>
                </a:cxn>
                <a:cxn ang="0">
                  <a:pos x="13" y="2"/>
                </a:cxn>
                <a:cxn ang="0">
                  <a:pos x="13" y="2"/>
                </a:cxn>
                <a:cxn ang="0">
                  <a:pos x="13" y="1"/>
                </a:cxn>
                <a:cxn ang="0">
                  <a:pos x="11" y="1"/>
                </a:cxn>
                <a:cxn ang="0">
                  <a:pos x="9" y="1"/>
                </a:cxn>
                <a:cxn ang="0">
                  <a:pos x="10" y="0"/>
                </a:cxn>
                <a:cxn ang="0">
                  <a:pos x="14" y="16"/>
                </a:cxn>
                <a:cxn ang="0">
                  <a:pos x="17" y="18"/>
                </a:cxn>
                <a:cxn ang="0">
                  <a:pos x="18" y="18"/>
                </a:cxn>
                <a:cxn ang="0">
                  <a:pos x="21" y="16"/>
                </a:cxn>
                <a:cxn ang="0">
                  <a:pos x="24" y="16"/>
                </a:cxn>
                <a:cxn ang="0">
                  <a:pos x="25" y="15"/>
                </a:cxn>
                <a:cxn ang="0">
                  <a:pos x="27" y="12"/>
                </a:cxn>
                <a:cxn ang="0">
                  <a:pos x="28" y="9"/>
                </a:cxn>
                <a:cxn ang="0">
                  <a:pos x="28" y="7"/>
                </a:cxn>
                <a:cxn ang="0">
                  <a:pos x="28" y="5"/>
                </a:cxn>
                <a:cxn ang="0">
                  <a:pos x="27" y="2"/>
                </a:cxn>
                <a:cxn ang="0">
                  <a:pos x="25" y="1"/>
                </a:cxn>
                <a:cxn ang="0">
                  <a:pos x="23" y="1"/>
                </a:cxn>
                <a:cxn ang="0">
                  <a:pos x="21" y="1"/>
                </a:cxn>
                <a:cxn ang="0">
                  <a:pos x="18" y="1"/>
                </a:cxn>
                <a:cxn ang="0">
                  <a:pos x="14" y="16"/>
                </a:cxn>
              </a:cxnLst>
              <a:rect l="0" t="0" r="r" b="b"/>
              <a:pathLst>
                <a:path w="34" h="36">
                  <a:moveTo>
                    <a:pt x="10" y="0"/>
                  </a:moveTo>
                  <a:lnTo>
                    <a:pt x="23" y="0"/>
                  </a:lnTo>
                  <a:lnTo>
                    <a:pt x="28" y="0"/>
                  </a:lnTo>
                  <a:lnTo>
                    <a:pt x="31" y="1"/>
                  </a:lnTo>
                  <a:lnTo>
                    <a:pt x="34" y="4"/>
                  </a:lnTo>
                  <a:lnTo>
                    <a:pt x="34" y="8"/>
                  </a:lnTo>
                  <a:lnTo>
                    <a:pt x="34" y="9"/>
                  </a:lnTo>
                  <a:lnTo>
                    <a:pt x="32" y="12"/>
                  </a:lnTo>
                  <a:lnTo>
                    <a:pt x="30" y="15"/>
                  </a:lnTo>
                  <a:lnTo>
                    <a:pt x="27" y="16"/>
                  </a:lnTo>
                  <a:lnTo>
                    <a:pt x="24" y="18"/>
                  </a:lnTo>
                  <a:lnTo>
                    <a:pt x="20" y="18"/>
                  </a:lnTo>
                  <a:lnTo>
                    <a:pt x="17" y="18"/>
                  </a:lnTo>
                  <a:lnTo>
                    <a:pt x="14" y="18"/>
                  </a:lnTo>
                  <a:lnTo>
                    <a:pt x="11" y="29"/>
                  </a:lnTo>
                  <a:lnTo>
                    <a:pt x="10" y="32"/>
                  </a:lnTo>
                  <a:lnTo>
                    <a:pt x="10" y="33"/>
                  </a:lnTo>
                  <a:lnTo>
                    <a:pt x="10" y="35"/>
                  </a:lnTo>
                  <a:lnTo>
                    <a:pt x="11" y="35"/>
                  </a:lnTo>
                  <a:lnTo>
                    <a:pt x="11" y="35"/>
                  </a:lnTo>
                  <a:lnTo>
                    <a:pt x="14" y="36"/>
                  </a:lnTo>
                  <a:lnTo>
                    <a:pt x="14" y="36"/>
                  </a:lnTo>
                  <a:lnTo>
                    <a:pt x="0" y="36"/>
                  </a:lnTo>
                  <a:lnTo>
                    <a:pt x="0" y="36"/>
                  </a:lnTo>
                  <a:lnTo>
                    <a:pt x="2" y="35"/>
                  </a:lnTo>
                  <a:lnTo>
                    <a:pt x="4" y="35"/>
                  </a:lnTo>
                  <a:lnTo>
                    <a:pt x="4" y="33"/>
                  </a:lnTo>
                  <a:lnTo>
                    <a:pt x="6" y="29"/>
                  </a:lnTo>
                  <a:lnTo>
                    <a:pt x="13" y="8"/>
                  </a:lnTo>
                  <a:lnTo>
                    <a:pt x="13" y="5"/>
                  </a:lnTo>
                  <a:lnTo>
                    <a:pt x="13" y="2"/>
                  </a:lnTo>
                  <a:lnTo>
                    <a:pt x="13" y="2"/>
                  </a:lnTo>
                  <a:lnTo>
                    <a:pt x="13" y="1"/>
                  </a:lnTo>
                  <a:lnTo>
                    <a:pt x="11" y="1"/>
                  </a:lnTo>
                  <a:lnTo>
                    <a:pt x="9" y="1"/>
                  </a:lnTo>
                  <a:lnTo>
                    <a:pt x="10" y="0"/>
                  </a:lnTo>
                  <a:close/>
                  <a:moveTo>
                    <a:pt x="14" y="16"/>
                  </a:moveTo>
                  <a:lnTo>
                    <a:pt x="17" y="18"/>
                  </a:lnTo>
                  <a:lnTo>
                    <a:pt x="18" y="18"/>
                  </a:lnTo>
                  <a:lnTo>
                    <a:pt x="21" y="16"/>
                  </a:lnTo>
                  <a:lnTo>
                    <a:pt x="24" y="16"/>
                  </a:lnTo>
                  <a:lnTo>
                    <a:pt x="25" y="15"/>
                  </a:lnTo>
                  <a:lnTo>
                    <a:pt x="27" y="12"/>
                  </a:lnTo>
                  <a:lnTo>
                    <a:pt x="28" y="9"/>
                  </a:lnTo>
                  <a:lnTo>
                    <a:pt x="28" y="7"/>
                  </a:lnTo>
                  <a:lnTo>
                    <a:pt x="28" y="5"/>
                  </a:lnTo>
                  <a:lnTo>
                    <a:pt x="27" y="2"/>
                  </a:lnTo>
                  <a:lnTo>
                    <a:pt x="25" y="1"/>
                  </a:lnTo>
                  <a:lnTo>
                    <a:pt x="23" y="1"/>
                  </a:lnTo>
                  <a:lnTo>
                    <a:pt x="21" y="1"/>
                  </a:lnTo>
                  <a:lnTo>
                    <a:pt x="18" y="1"/>
                  </a:lnTo>
                  <a:lnTo>
                    <a:pt x="14" y="1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907" name="Picture 203"/>
            <p:cNvPicPr>
              <a:picLocks noChangeAspect="1" noChangeArrowheads="1"/>
            </p:cNvPicPr>
            <p:nvPr/>
          </p:nvPicPr>
          <p:blipFill>
            <a:blip r:embed="rId3"/>
            <a:srcRect/>
            <a:stretch>
              <a:fillRect/>
            </a:stretch>
          </p:blipFill>
          <p:spPr bwMode="auto">
            <a:xfrm>
              <a:off x="2386" y="2768"/>
              <a:ext cx="48" cy="30"/>
            </a:xfrm>
            <a:prstGeom prst="rect">
              <a:avLst/>
            </a:prstGeom>
            <a:noFill/>
            <a:ln w="9525">
              <a:noFill/>
              <a:miter lim="800000"/>
              <a:headEnd/>
              <a:tailEnd/>
            </a:ln>
          </p:spPr>
        </p:pic>
        <p:pic>
          <p:nvPicPr>
            <p:cNvPr id="1480908" name="Picture 204"/>
            <p:cNvPicPr>
              <a:picLocks noChangeAspect="1" noChangeArrowheads="1"/>
            </p:cNvPicPr>
            <p:nvPr/>
          </p:nvPicPr>
          <p:blipFill>
            <a:blip r:embed="rId4"/>
            <a:srcRect/>
            <a:stretch>
              <a:fillRect/>
            </a:stretch>
          </p:blipFill>
          <p:spPr bwMode="auto">
            <a:xfrm>
              <a:off x="2386" y="2768"/>
              <a:ext cx="48" cy="30"/>
            </a:xfrm>
            <a:prstGeom prst="rect">
              <a:avLst/>
            </a:prstGeom>
            <a:noFill/>
            <a:ln w="9525">
              <a:noFill/>
              <a:miter lim="800000"/>
              <a:headEnd/>
              <a:tailEnd/>
            </a:ln>
          </p:spPr>
        </p:pic>
        <p:sp>
          <p:nvSpPr>
            <p:cNvPr id="1480909" name="Freeform 205"/>
            <p:cNvSpPr>
              <a:spLocks noEditPoints="1"/>
            </p:cNvSpPr>
            <p:nvPr/>
          </p:nvSpPr>
          <p:spPr bwMode="auto">
            <a:xfrm>
              <a:off x="2463" y="2759"/>
              <a:ext cx="40" cy="36"/>
            </a:xfrm>
            <a:custGeom>
              <a:avLst/>
              <a:gdLst/>
              <a:ahLst/>
              <a:cxnLst>
                <a:cxn ang="0">
                  <a:pos x="9" y="1"/>
                </a:cxn>
                <a:cxn ang="0">
                  <a:pos x="10" y="0"/>
                </a:cxn>
                <a:cxn ang="0">
                  <a:pos x="21" y="0"/>
                </a:cxn>
                <a:cxn ang="0">
                  <a:pos x="27" y="0"/>
                </a:cxn>
                <a:cxn ang="0">
                  <a:pos x="33" y="1"/>
                </a:cxn>
                <a:cxn ang="0">
                  <a:pos x="35" y="4"/>
                </a:cxn>
                <a:cxn ang="0">
                  <a:pos x="38" y="7"/>
                </a:cxn>
                <a:cxn ang="0">
                  <a:pos x="40" y="11"/>
                </a:cxn>
                <a:cxn ang="0">
                  <a:pos x="40" y="15"/>
                </a:cxn>
                <a:cxn ang="0">
                  <a:pos x="40" y="18"/>
                </a:cxn>
                <a:cxn ang="0">
                  <a:pos x="38" y="22"/>
                </a:cxn>
                <a:cxn ang="0">
                  <a:pos x="37" y="25"/>
                </a:cxn>
                <a:cxn ang="0">
                  <a:pos x="35" y="28"/>
                </a:cxn>
                <a:cxn ang="0">
                  <a:pos x="34" y="29"/>
                </a:cxn>
                <a:cxn ang="0">
                  <a:pos x="31" y="32"/>
                </a:cxn>
                <a:cxn ang="0">
                  <a:pos x="28" y="33"/>
                </a:cxn>
                <a:cxn ang="0">
                  <a:pos x="24" y="36"/>
                </a:cxn>
                <a:cxn ang="0">
                  <a:pos x="20" y="36"/>
                </a:cxn>
                <a:cxn ang="0">
                  <a:pos x="14" y="36"/>
                </a:cxn>
                <a:cxn ang="0">
                  <a:pos x="0" y="36"/>
                </a:cxn>
                <a:cxn ang="0">
                  <a:pos x="0" y="36"/>
                </a:cxn>
                <a:cxn ang="0">
                  <a:pos x="2" y="35"/>
                </a:cxn>
                <a:cxn ang="0">
                  <a:pos x="3" y="35"/>
                </a:cxn>
                <a:cxn ang="0">
                  <a:pos x="5" y="35"/>
                </a:cxn>
                <a:cxn ang="0">
                  <a:pos x="5" y="33"/>
                </a:cxn>
                <a:cxn ang="0">
                  <a:pos x="6" y="32"/>
                </a:cxn>
                <a:cxn ang="0">
                  <a:pos x="6" y="29"/>
                </a:cxn>
                <a:cxn ang="0">
                  <a:pos x="13" y="7"/>
                </a:cxn>
                <a:cxn ang="0">
                  <a:pos x="13" y="4"/>
                </a:cxn>
                <a:cxn ang="0">
                  <a:pos x="13" y="2"/>
                </a:cxn>
                <a:cxn ang="0">
                  <a:pos x="13" y="1"/>
                </a:cxn>
                <a:cxn ang="0">
                  <a:pos x="13" y="1"/>
                </a:cxn>
                <a:cxn ang="0">
                  <a:pos x="12" y="1"/>
                </a:cxn>
                <a:cxn ang="0">
                  <a:pos x="10" y="1"/>
                </a:cxn>
                <a:cxn ang="0">
                  <a:pos x="9" y="1"/>
                </a:cxn>
                <a:cxn ang="0">
                  <a:pos x="19" y="1"/>
                </a:cxn>
                <a:cxn ang="0">
                  <a:pos x="12" y="30"/>
                </a:cxn>
                <a:cxn ang="0">
                  <a:pos x="10" y="32"/>
                </a:cxn>
                <a:cxn ang="0">
                  <a:pos x="10" y="33"/>
                </a:cxn>
                <a:cxn ang="0">
                  <a:pos x="10" y="33"/>
                </a:cxn>
                <a:cxn ang="0">
                  <a:pos x="10" y="35"/>
                </a:cxn>
                <a:cxn ang="0">
                  <a:pos x="10" y="35"/>
                </a:cxn>
                <a:cxn ang="0">
                  <a:pos x="12" y="35"/>
                </a:cxn>
                <a:cxn ang="0">
                  <a:pos x="12" y="35"/>
                </a:cxn>
                <a:cxn ang="0">
                  <a:pos x="13" y="35"/>
                </a:cxn>
                <a:cxn ang="0">
                  <a:pos x="17" y="35"/>
                </a:cxn>
                <a:cxn ang="0">
                  <a:pos x="21" y="33"/>
                </a:cxn>
                <a:cxn ang="0">
                  <a:pos x="24" y="33"/>
                </a:cxn>
                <a:cxn ang="0">
                  <a:pos x="27" y="32"/>
                </a:cxn>
                <a:cxn ang="0">
                  <a:pos x="30" y="28"/>
                </a:cxn>
                <a:cxn ang="0">
                  <a:pos x="33" y="23"/>
                </a:cxn>
                <a:cxn ang="0">
                  <a:pos x="34" y="19"/>
                </a:cxn>
                <a:cxn ang="0">
                  <a:pos x="34" y="14"/>
                </a:cxn>
                <a:cxn ang="0">
                  <a:pos x="34" y="9"/>
                </a:cxn>
                <a:cxn ang="0">
                  <a:pos x="33" y="7"/>
                </a:cxn>
                <a:cxn ang="0">
                  <a:pos x="31" y="4"/>
                </a:cxn>
                <a:cxn ang="0">
                  <a:pos x="30" y="2"/>
                </a:cxn>
                <a:cxn ang="0">
                  <a:pos x="26" y="1"/>
                </a:cxn>
                <a:cxn ang="0">
                  <a:pos x="23" y="1"/>
                </a:cxn>
                <a:cxn ang="0">
                  <a:pos x="21" y="1"/>
                </a:cxn>
                <a:cxn ang="0">
                  <a:pos x="19" y="1"/>
                </a:cxn>
              </a:cxnLst>
              <a:rect l="0" t="0" r="r" b="b"/>
              <a:pathLst>
                <a:path w="40" h="36">
                  <a:moveTo>
                    <a:pt x="9" y="1"/>
                  </a:moveTo>
                  <a:lnTo>
                    <a:pt x="10" y="0"/>
                  </a:lnTo>
                  <a:lnTo>
                    <a:pt x="21" y="0"/>
                  </a:lnTo>
                  <a:lnTo>
                    <a:pt x="27" y="0"/>
                  </a:lnTo>
                  <a:lnTo>
                    <a:pt x="33" y="1"/>
                  </a:lnTo>
                  <a:lnTo>
                    <a:pt x="35" y="4"/>
                  </a:lnTo>
                  <a:lnTo>
                    <a:pt x="38" y="7"/>
                  </a:lnTo>
                  <a:lnTo>
                    <a:pt x="40" y="11"/>
                  </a:lnTo>
                  <a:lnTo>
                    <a:pt x="40" y="15"/>
                  </a:lnTo>
                  <a:lnTo>
                    <a:pt x="40" y="18"/>
                  </a:lnTo>
                  <a:lnTo>
                    <a:pt x="38" y="22"/>
                  </a:lnTo>
                  <a:lnTo>
                    <a:pt x="37" y="25"/>
                  </a:lnTo>
                  <a:lnTo>
                    <a:pt x="35" y="28"/>
                  </a:lnTo>
                  <a:lnTo>
                    <a:pt x="34" y="29"/>
                  </a:lnTo>
                  <a:lnTo>
                    <a:pt x="31" y="32"/>
                  </a:lnTo>
                  <a:lnTo>
                    <a:pt x="28" y="33"/>
                  </a:lnTo>
                  <a:lnTo>
                    <a:pt x="24" y="36"/>
                  </a:lnTo>
                  <a:lnTo>
                    <a:pt x="20" y="36"/>
                  </a:lnTo>
                  <a:lnTo>
                    <a:pt x="14" y="36"/>
                  </a:lnTo>
                  <a:lnTo>
                    <a:pt x="0" y="36"/>
                  </a:lnTo>
                  <a:lnTo>
                    <a:pt x="0" y="36"/>
                  </a:lnTo>
                  <a:lnTo>
                    <a:pt x="2" y="35"/>
                  </a:lnTo>
                  <a:lnTo>
                    <a:pt x="3" y="35"/>
                  </a:lnTo>
                  <a:lnTo>
                    <a:pt x="5" y="35"/>
                  </a:lnTo>
                  <a:lnTo>
                    <a:pt x="5" y="33"/>
                  </a:lnTo>
                  <a:lnTo>
                    <a:pt x="6" y="32"/>
                  </a:lnTo>
                  <a:lnTo>
                    <a:pt x="6" y="29"/>
                  </a:lnTo>
                  <a:lnTo>
                    <a:pt x="13" y="7"/>
                  </a:lnTo>
                  <a:lnTo>
                    <a:pt x="13" y="4"/>
                  </a:lnTo>
                  <a:lnTo>
                    <a:pt x="13" y="2"/>
                  </a:lnTo>
                  <a:lnTo>
                    <a:pt x="13" y="1"/>
                  </a:lnTo>
                  <a:lnTo>
                    <a:pt x="13" y="1"/>
                  </a:lnTo>
                  <a:lnTo>
                    <a:pt x="12" y="1"/>
                  </a:lnTo>
                  <a:lnTo>
                    <a:pt x="10" y="1"/>
                  </a:lnTo>
                  <a:lnTo>
                    <a:pt x="9" y="1"/>
                  </a:lnTo>
                  <a:close/>
                  <a:moveTo>
                    <a:pt x="19" y="1"/>
                  </a:moveTo>
                  <a:lnTo>
                    <a:pt x="12" y="30"/>
                  </a:lnTo>
                  <a:lnTo>
                    <a:pt x="10" y="32"/>
                  </a:lnTo>
                  <a:lnTo>
                    <a:pt x="10" y="33"/>
                  </a:lnTo>
                  <a:lnTo>
                    <a:pt x="10" y="33"/>
                  </a:lnTo>
                  <a:lnTo>
                    <a:pt x="10" y="35"/>
                  </a:lnTo>
                  <a:lnTo>
                    <a:pt x="10" y="35"/>
                  </a:lnTo>
                  <a:lnTo>
                    <a:pt x="12" y="35"/>
                  </a:lnTo>
                  <a:lnTo>
                    <a:pt x="12" y="35"/>
                  </a:lnTo>
                  <a:lnTo>
                    <a:pt x="13" y="35"/>
                  </a:lnTo>
                  <a:lnTo>
                    <a:pt x="17" y="35"/>
                  </a:lnTo>
                  <a:lnTo>
                    <a:pt x="21" y="33"/>
                  </a:lnTo>
                  <a:lnTo>
                    <a:pt x="24" y="33"/>
                  </a:lnTo>
                  <a:lnTo>
                    <a:pt x="27" y="32"/>
                  </a:lnTo>
                  <a:lnTo>
                    <a:pt x="30" y="28"/>
                  </a:lnTo>
                  <a:lnTo>
                    <a:pt x="33" y="23"/>
                  </a:lnTo>
                  <a:lnTo>
                    <a:pt x="34" y="19"/>
                  </a:lnTo>
                  <a:lnTo>
                    <a:pt x="34" y="14"/>
                  </a:lnTo>
                  <a:lnTo>
                    <a:pt x="34" y="9"/>
                  </a:lnTo>
                  <a:lnTo>
                    <a:pt x="33" y="7"/>
                  </a:lnTo>
                  <a:lnTo>
                    <a:pt x="31" y="4"/>
                  </a:lnTo>
                  <a:lnTo>
                    <a:pt x="30" y="2"/>
                  </a:lnTo>
                  <a:lnTo>
                    <a:pt x="26" y="1"/>
                  </a:lnTo>
                  <a:lnTo>
                    <a:pt x="23" y="1"/>
                  </a:lnTo>
                  <a:lnTo>
                    <a:pt x="21" y="1"/>
                  </a:lnTo>
                  <a:lnTo>
                    <a:pt x="19" y="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10" name="Freeform 206"/>
            <p:cNvSpPr>
              <a:spLocks noEditPoints="1"/>
            </p:cNvSpPr>
            <p:nvPr/>
          </p:nvSpPr>
          <p:spPr bwMode="auto">
            <a:xfrm>
              <a:off x="2504" y="2770"/>
              <a:ext cx="23" cy="26"/>
            </a:xfrm>
            <a:custGeom>
              <a:avLst/>
              <a:gdLst/>
              <a:ahLst/>
              <a:cxnLst>
                <a:cxn ang="0">
                  <a:pos x="6" y="15"/>
                </a:cxn>
                <a:cxn ang="0">
                  <a:pos x="6" y="17"/>
                </a:cxn>
                <a:cxn ang="0">
                  <a:pos x="6" y="17"/>
                </a:cxn>
                <a:cxn ang="0">
                  <a:pos x="6" y="19"/>
                </a:cxn>
                <a:cxn ang="0">
                  <a:pos x="7" y="21"/>
                </a:cxn>
                <a:cxn ang="0">
                  <a:pos x="8" y="22"/>
                </a:cxn>
                <a:cxn ang="0">
                  <a:pos x="11" y="22"/>
                </a:cxn>
                <a:cxn ang="0">
                  <a:pos x="13" y="22"/>
                </a:cxn>
                <a:cxn ang="0">
                  <a:pos x="14" y="22"/>
                </a:cxn>
                <a:cxn ang="0">
                  <a:pos x="17" y="21"/>
                </a:cxn>
                <a:cxn ang="0">
                  <a:pos x="20" y="18"/>
                </a:cxn>
                <a:cxn ang="0">
                  <a:pos x="20" y="19"/>
                </a:cxn>
                <a:cxn ang="0">
                  <a:pos x="16" y="24"/>
                </a:cxn>
                <a:cxn ang="0">
                  <a:pos x="13" y="25"/>
                </a:cxn>
                <a:cxn ang="0">
                  <a:pos x="8" y="26"/>
                </a:cxn>
                <a:cxn ang="0">
                  <a:pos x="4" y="25"/>
                </a:cxn>
                <a:cxn ang="0">
                  <a:pos x="3" y="24"/>
                </a:cxn>
                <a:cxn ang="0">
                  <a:pos x="1" y="21"/>
                </a:cxn>
                <a:cxn ang="0">
                  <a:pos x="0" y="18"/>
                </a:cxn>
                <a:cxn ang="0">
                  <a:pos x="1" y="14"/>
                </a:cxn>
                <a:cxn ang="0">
                  <a:pos x="3" y="10"/>
                </a:cxn>
                <a:cxn ang="0">
                  <a:pos x="6" y="5"/>
                </a:cxn>
                <a:cxn ang="0">
                  <a:pos x="8" y="3"/>
                </a:cxn>
                <a:cxn ang="0">
                  <a:pos x="13" y="1"/>
                </a:cxn>
                <a:cxn ang="0">
                  <a:pos x="17" y="0"/>
                </a:cxn>
                <a:cxn ang="0">
                  <a:pos x="20" y="1"/>
                </a:cxn>
                <a:cxn ang="0">
                  <a:pos x="21" y="1"/>
                </a:cxn>
                <a:cxn ang="0">
                  <a:pos x="23" y="3"/>
                </a:cxn>
                <a:cxn ang="0">
                  <a:pos x="23" y="4"/>
                </a:cxn>
                <a:cxn ang="0">
                  <a:pos x="21" y="7"/>
                </a:cxn>
                <a:cxn ang="0">
                  <a:pos x="21" y="8"/>
                </a:cxn>
                <a:cxn ang="0">
                  <a:pos x="18" y="11"/>
                </a:cxn>
                <a:cxn ang="0">
                  <a:pos x="14" y="14"/>
                </a:cxn>
                <a:cxn ang="0">
                  <a:pos x="10" y="14"/>
                </a:cxn>
                <a:cxn ang="0">
                  <a:pos x="6" y="15"/>
                </a:cxn>
                <a:cxn ang="0">
                  <a:pos x="6" y="14"/>
                </a:cxn>
                <a:cxn ang="0">
                  <a:pos x="8" y="14"/>
                </a:cxn>
                <a:cxn ang="0">
                  <a:pos x="11" y="12"/>
                </a:cxn>
                <a:cxn ang="0">
                  <a:pos x="14" y="11"/>
                </a:cxn>
                <a:cxn ang="0">
                  <a:pos x="17" y="8"/>
                </a:cxn>
                <a:cxn ang="0">
                  <a:pos x="18" y="7"/>
                </a:cxn>
                <a:cxn ang="0">
                  <a:pos x="18" y="4"/>
                </a:cxn>
                <a:cxn ang="0">
                  <a:pos x="18" y="3"/>
                </a:cxn>
                <a:cxn ang="0">
                  <a:pos x="17" y="3"/>
                </a:cxn>
                <a:cxn ang="0">
                  <a:pos x="17" y="1"/>
                </a:cxn>
                <a:cxn ang="0">
                  <a:pos x="16" y="1"/>
                </a:cxn>
                <a:cxn ang="0">
                  <a:pos x="13" y="3"/>
                </a:cxn>
                <a:cxn ang="0">
                  <a:pos x="10" y="4"/>
                </a:cxn>
                <a:cxn ang="0">
                  <a:pos x="7" y="8"/>
                </a:cxn>
                <a:cxn ang="0">
                  <a:pos x="6" y="14"/>
                </a:cxn>
              </a:cxnLst>
              <a:rect l="0" t="0" r="r" b="b"/>
              <a:pathLst>
                <a:path w="23" h="26">
                  <a:moveTo>
                    <a:pt x="6" y="15"/>
                  </a:moveTo>
                  <a:lnTo>
                    <a:pt x="6" y="17"/>
                  </a:lnTo>
                  <a:lnTo>
                    <a:pt x="6" y="17"/>
                  </a:lnTo>
                  <a:lnTo>
                    <a:pt x="6" y="19"/>
                  </a:lnTo>
                  <a:lnTo>
                    <a:pt x="7" y="21"/>
                  </a:lnTo>
                  <a:lnTo>
                    <a:pt x="8" y="22"/>
                  </a:lnTo>
                  <a:lnTo>
                    <a:pt x="11" y="22"/>
                  </a:lnTo>
                  <a:lnTo>
                    <a:pt x="13" y="22"/>
                  </a:lnTo>
                  <a:lnTo>
                    <a:pt x="14" y="22"/>
                  </a:lnTo>
                  <a:lnTo>
                    <a:pt x="17" y="21"/>
                  </a:lnTo>
                  <a:lnTo>
                    <a:pt x="20" y="18"/>
                  </a:lnTo>
                  <a:lnTo>
                    <a:pt x="20" y="19"/>
                  </a:lnTo>
                  <a:lnTo>
                    <a:pt x="16" y="24"/>
                  </a:lnTo>
                  <a:lnTo>
                    <a:pt x="13" y="25"/>
                  </a:lnTo>
                  <a:lnTo>
                    <a:pt x="8" y="26"/>
                  </a:lnTo>
                  <a:lnTo>
                    <a:pt x="4" y="25"/>
                  </a:lnTo>
                  <a:lnTo>
                    <a:pt x="3" y="24"/>
                  </a:lnTo>
                  <a:lnTo>
                    <a:pt x="1" y="21"/>
                  </a:lnTo>
                  <a:lnTo>
                    <a:pt x="0" y="18"/>
                  </a:lnTo>
                  <a:lnTo>
                    <a:pt x="1" y="14"/>
                  </a:lnTo>
                  <a:lnTo>
                    <a:pt x="3" y="10"/>
                  </a:lnTo>
                  <a:lnTo>
                    <a:pt x="6" y="5"/>
                  </a:lnTo>
                  <a:lnTo>
                    <a:pt x="8" y="3"/>
                  </a:lnTo>
                  <a:lnTo>
                    <a:pt x="13" y="1"/>
                  </a:lnTo>
                  <a:lnTo>
                    <a:pt x="17" y="0"/>
                  </a:lnTo>
                  <a:lnTo>
                    <a:pt x="20" y="1"/>
                  </a:lnTo>
                  <a:lnTo>
                    <a:pt x="21" y="1"/>
                  </a:lnTo>
                  <a:lnTo>
                    <a:pt x="23" y="3"/>
                  </a:lnTo>
                  <a:lnTo>
                    <a:pt x="23" y="4"/>
                  </a:lnTo>
                  <a:lnTo>
                    <a:pt x="21" y="7"/>
                  </a:lnTo>
                  <a:lnTo>
                    <a:pt x="21" y="8"/>
                  </a:lnTo>
                  <a:lnTo>
                    <a:pt x="18" y="11"/>
                  </a:lnTo>
                  <a:lnTo>
                    <a:pt x="14" y="14"/>
                  </a:lnTo>
                  <a:lnTo>
                    <a:pt x="10" y="14"/>
                  </a:lnTo>
                  <a:lnTo>
                    <a:pt x="6" y="15"/>
                  </a:lnTo>
                  <a:close/>
                  <a:moveTo>
                    <a:pt x="6" y="14"/>
                  </a:moveTo>
                  <a:lnTo>
                    <a:pt x="8" y="14"/>
                  </a:lnTo>
                  <a:lnTo>
                    <a:pt x="11" y="12"/>
                  </a:lnTo>
                  <a:lnTo>
                    <a:pt x="14" y="11"/>
                  </a:lnTo>
                  <a:lnTo>
                    <a:pt x="17" y="8"/>
                  </a:lnTo>
                  <a:lnTo>
                    <a:pt x="18" y="7"/>
                  </a:lnTo>
                  <a:lnTo>
                    <a:pt x="18" y="4"/>
                  </a:lnTo>
                  <a:lnTo>
                    <a:pt x="18" y="3"/>
                  </a:lnTo>
                  <a:lnTo>
                    <a:pt x="17" y="3"/>
                  </a:lnTo>
                  <a:lnTo>
                    <a:pt x="17" y="1"/>
                  </a:lnTo>
                  <a:lnTo>
                    <a:pt x="16" y="1"/>
                  </a:lnTo>
                  <a:lnTo>
                    <a:pt x="13" y="3"/>
                  </a:lnTo>
                  <a:lnTo>
                    <a:pt x="10" y="4"/>
                  </a:lnTo>
                  <a:lnTo>
                    <a:pt x="7" y="8"/>
                  </a:lnTo>
                  <a:lnTo>
                    <a:pt x="6"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11" name="Freeform 207"/>
            <p:cNvSpPr>
              <a:spLocks/>
            </p:cNvSpPr>
            <p:nvPr/>
          </p:nvSpPr>
          <p:spPr bwMode="auto">
            <a:xfrm>
              <a:off x="2531" y="2763"/>
              <a:ext cx="15" cy="33"/>
            </a:xfrm>
            <a:custGeom>
              <a:avLst/>
              <a:gdLst/>
              <a:ahLst/>
              <a:cxnLst>
                <a:cxn ang="0">
                  <a:pos x="12" y="0"/>
                </a:cxn>
                <a:cxn ang="0">
                  <a:pos x="10" y="8"/>
                </a:cxn>
                <a:cxn ang="0">
                  <a:pos x="15" y="8"/>
                </a:cxn>
                <a:cxn ang="0">
                  <a:pos x="15" y="10"/>
                </a:cxn>
                <a:cxn ang="0">
                  <a:pos x="10" y="10"/>
                </a:cxn>
                <a:cxn ang="0">
                  <a:pos x="5" y="26"/>
                </a:cxn>
                <a:cxn ang="0">
                  <a:pos x="4" y="29"/>
                </a:cxn>
                <a:cxn ang="0">
                  <a:pos x="4" y="29"/>
                </a:cxn>
                <a:cxn ang="0">
                  <a:pos x="4" y="31"/>
                </a:cxn>
                <a:cxn ang="0">
                  <a:pos x="4" y="31"/>
                </a:cxn>
                <a:cxn ang="0">
                  <a:pos x="4" y="31"/>
                </a:cxn>
                <a:cxn ang="0">
                  <a:pos x="4" y="31"/>
                </a:cxn>
                <a:cxn ang="0">
                  <a:pos x="5" y="31"/>
                </a:cxn>
                <a:cxn ang="0">
                  <a:pos x="5" y="29"/>
                </a:cxn>
                <a:cxn ang="0">
                  <a:pos x="7" y="29"/>
                </a:cxn>
                <a:cxn ang="0">
                  <a:pos x="8" y="26"/>
                </a:cxn>
                <a:cxn ang="0">
                  <a:pos x="10" y="28"/>
                </a:cxn>
                <a:cxn ang="0">
                  <a:pos x="7" y="31"/>
                </a:cxn>
                <a:cxn ang="0">
                  <a:pos x="5" y="32"/>
                </a:cxn>
                <a:cxn ang="0">
                  <a:pos x="4" y="33"/>
                </a:cxn>
                <a:cxn ang="0">
                  <a:pos x="3" y="33"/>
                </a:cxn>
                <a:cxn ang="0">
                  <a:pos x="1" y="33"/>
                </a:cxn>
                <a:cxn ang="0">
                  <a:pos x="0" y="32"/>
                </a:cxn>
                <a:cxn ang="0">
                  <a:pos x="0" y="32"/>
                </a:cxn>
                <a:cxn ang="0">
                  <a:pos x="0" y="31"/>
                </a:cxn>
                <a:cxn ang="0">
                  <a:pos x="0" y="29"/>
                </a:cxn>
                <a:cxn ang="0">
                  <a:pos x="0" y="26"/>
                </a:cxn>
                <a:cxn ang="0">
                  <a:pos x="5" y="10"/>
                </a:cxn>
                <a:cxn ang="0">
                  <a:pos x="1" y="10"/>
                </a:cxn>
                <a:cxn ang="0">
                  <a:pos x="1" y="8"/>
                </a:cxn>
                <a:cxn ang="0">
                  <a:pos x="4" y="8"/>
                </a:cxn>
                <a:cxn ang="0">
                  <a:pos x="7" y="7"/>
                </a:cxn>
                <a:cxn ang="0">
                  <a:pos x="8" y="4"/>
                </a:cxn>
                <a:cxn ang="0">
                  <a:pos x="11" y="0"/>
                </a:cxn>
                <a:cxn ang="0">
                  <a:pos x="12" y="0"/>
                </a:cxn>
              </a:cxnLst>
              <a:rect l="0" t="0" r="r" b="b"/>
              <a:pathLst>
                <a:path w="15" h="33">
                  <a:moveTo>
                    <a:pt x="12" y="0"/>
                  </a:moveTo>
                  <a:lnTo>
                    <a:pt x="10" y="8"/>
                  </a:lnTo>
                  <a:lnTo>
                    <a:pt x="15" y="8"/>
                  </a:lnTo>
                  <a:lnTo>
                    <a:pt x="15" y="10"/>
                  </a:lnTo>
                  <a:lnTo>
                    <a:pt x="10" y="10"/>
                  </a:lnTo>
                  <a:lnTo>
                    <a:pt x="5" y="26"/>
                  </a:lnTo>
                  <a:lnTo>
                    <a:pt x="4" y="29"/>
                  </a:lnTo>
                  <a:lnTo>
                    <a:pt x="4" y="29"/>
                  </a:lnTo>
                  <a:lnTo>
                    <a:pt x="4" y="31"/>
                  </a:lnTo>
                  <a:lnTo>
                    <a:pt x="4" y="31"/>
                  </a:lnTo>
                  <a:lnTo>
                    <a:pt x="4" y="31"/>
                  </a:lnTo>
                  <a:lnTo>
                    <a:pt x="4" y="31"/>
                  </a:lnTo>
                  <a:lnTo>
                    <a:pt x="5" y="31"/>
                  </a:lnTo>
                  <a:lnTo>
                    <a:pt x="5" y="29"/>
                  </a:lnTo>
                  <a:lnTo>
                    <a:pt x="7" y="29"/>
                  </a:lnTo>
                  <a:lnTo>
                    <a:pt x="8" y="26"/>
                  </a:lnTo>
                  <a:lnTo>
                    <a:pt x="10" y="28"/>
                  </a:lnTo>
                  <a:lnTo>
                    <a:pt x="7" y="31"/>
                  </a:lnTo>
                  <a:lnTo>
                    <a:pt x="5" y="32"/>
                  </a:lnTo>
                  <a:lnTo>
                    <a:pt x="4" y="33"/>
                  </a:lnTo>
                  <a:lnTo>
                    <a:pt x="3" y="33"/>
                  </a:lnTo>
                  <a:lnTo>
                    <a:pt x="1" y="33"/>
                  </a:lnTo>
                  <a:lnTo>
                    <a:pt x="0" y="32"/>
                  </a:lnTo>
                  <a:lnTo>
                    <a:pt x="0" y="32"/>
                  </a:lnTo>
                  <a:lnTo>
                    <a:pt x="0" y="31"/>
                  </a:lnTo>
                  <a:lnTo>
                    <a:pt x="0" y="29"/>
                  </a:lnTo>
                  <a:lnTo>
                    <a:pt x="0" y="26"/>
                  </a:lnTo>
                  <a:lnTo>
                    <a:pt x="5" y="10"/>
                  </a:lnTo>
                  <a:lnTo>
                    <a:pt x="1" y="10"/>
                  </a:lnTo>
                  <a:lnTo>
                    <a:pt x="1" y="8"/>
                  </a:lnTo>
                  <a:lnTo>
                    <a:pt x="4" y="8"/>
                  </a:lnTo>
                  <a:lnTo>
                    <a:pt x="7" y="7"/>
                  </a:lnTo>
                  <a:lnTo>
                    <a:pt x="8" y="4"/>
                  </a:lnTo>
                  <a:lnTo>
                    <a:pt x="11" y="0"/>
                  </a:lnTo>
                  <a:lnTo>
                    <a:pt x="12"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912" name="Picture 208"/>
            <p:cNvPicPr>
              <a:picLocks noChangeAspect="1" noChangeArrowheads="1"/>
            </p:cNvPicPr>
            <p:nvPr/>
          </p:nvPicPr>
          <p:blipFill>
            <a:blip r:embed="rId5"/>
            <a:srcRect/>
            <a:stretch>
              <a:fillRect/>
            </a:stretch>
          </p:blipFill>
          <p:spPr bwMode="auto">
            <a:xfrm>
              <a:off x="2548" y="2775"/>
              <a:ext cx="18" cy="19"/>
            </a:xfrm>
            <a:prstGeom prst="rect">
              <a:avLst/>
            </a:prstGeom>
            <a:noFill/>
            <a:ln w="9525">
              <a:noFill/>
              <a:miter lim="800000"/>
              <a:headEnd/>
              <a:tailEnd/>
            </a:ln>
          </p:spPr>
        </p:pic>
        <p:pic>
          <p:nvPicPr>
            <p:cNvPr id="1480913" name="Picture 209"/>
            <p:cNvPicPr>
              <a:picLocks noChangeAspect="1" noChangeArrowheads="1"/>
            </p:cNvPicPr>
            <p:nvPr/>
          </p:nvPicPr>
          <p:blipFill>
            <a:blip r:embed="rId6"/>
            <a:srcRect/>
            <a:stretch>
              <a:fillRect/>
            </a:stretch>
          </p:blipFill>
          <p:spPr bwMode="auto">
            <a:xfrm>
              <a:off x="2548" y="2775"/>
              <a:ext cx="18" cy="19"/>
            </a:xfrm>
            <a:prstGeom prst="rect">
              <a:avLst/>
            </a:prstGeom>
            <a:noFill/>
            <a:ln w="9525">
              <a:noFill/>
              <a:miter lim="800000"/>
              <a:headEnd/>
              <a:tailEnd/>
            </a:ln>
          </p:spPr>
        </p:pic>
        <p:sp>
          <p:nvSpPr>
            <p:cNvPr id="1480914" name="Freeform 210"/>
            <p:cNvSpPr>
              <a:spLocks/>
            </p:cNvSpPr>
            <p:nvPr/>
          </p:nvSpPr>
          <p:spPr bwMode="auto">
            <a:xfrm>
              <a:off x="2569" y="2759"/>
              <a:ext cx="43" cy="37"/>
            </a:xfrm>
            <a:custGeom>
              <a:avLst/>
              <a:gdLst/>
              <a:ahLst/>
              <a:cxnLst>
                <a:cxn ang="0">
                  <a:pos x="16" y="0"/>
                </a:cxn>
                <a:cxn ang="0">
                  <a:pos x="28" y="29"/>
                </a:cxn>
                <a:cxn ang="0">
                  <a:pos x="35" y="7"/>
                </a:cxn>
                <a:cxn ang="0">
                  <a:pos x="35" y="4"/>
                </a:cxn>
                <a:cxn ang="0">
                  <a:pos x="35" y="2"/>
                </a:cxn>
                <a:cxn ang="0">
                  <a:pos x="35" y="1"/>
                </a:cxn>
                <a:cxn ang="0">
                  <a:pos x="35" y="1"/>
                </a:cxn>
                <a:cxn ang="0">
                  <a:pos x="33" y="1"/>
                </a:cxn>
                <a:cxn ang="0">
                  <a:pos x="32" y="1"/>
                </a:cxn>
                <a:cxn ang="0">
                  <a:pos x="32" y="1"/>
                </a:cxn>
                <a:cxn ang="0">
                  <a:pos x="32" y="1"/>
                </a:cxn>
                <a:cxn ang="0">
                  <a:pos x="32" y="0"/>
                </a:cxn>
                <a:cxn ang="0">
                  <a:pos x="43" y="0"/>
                </a:cxn>
                <a:cxn ang="0">
                  <a:pos x="43" y="1"/>
                </a:cxn>
                <a:cxn ang="0">
                  <a:pos x="42" y="1"/>
                </a:cxn>
                <a:cxn ang="0">
                  <a:pos x="40" y="1"/>
                </a:cxn>
                <a:cxn ang="0">
                  <a:pos x="39" y="1"/>
                </a:cxn>
                <a:cxn ang="0">
                  <a:pos x="37" y="2"/>
                </a:cxn>
                <a:cxn ang="0">
                  <a:pos x="37" y="4"/>
                </a:cxn>
                <a:cxn ang="0">
                  <a:pos x="36" y="7"/>
                </a:cxn>
                <a:cxn ang="0">
                  <a:pos x="28" y="37"/>
                </a:cxn>
                <a:cxn ang="0">
                  <a:pos x="26" y="37"/>
                </a:cxn>
                <a:cxn ang="0">
                  <a:pos x="15" y="7"/>
                </a:cxn>
                <a:cxn ang="0">
                  <a:pos x="8" y="29"/>
                </a:cxn>
                <a:cxn ang="0">
                  <a:pos x="7" y="32"/>
                </a:cxn>
                <a:cxn ang="0">
                  <a:pos x="7" y="33"/>
                </a:cxn>
                <a:cxn ang="0">
                  <a:pos x="7" y="35"/>
                </a:cxn>
                <a:cxn ang="0">
                  <a:pos x="8" y="35"/>
                </a:cxn>
                <a:cxn ang="0">
                  <a:pos x="9" y="35"/>
                </a:cxn>
                <a:cxn ang="0">
                  <a:pos x="11" y="36"/>
                </a:cxn>
                <a:cxn ang="0">
                  <a:pos x="11" y="36"/>
                </a:cxn>
                <a:cxn ang="0">
                  <a:pos x="0" y="36"/>
                </a:cxn>
                <a:cxn ang="0">
                  <a:pos x="0" y="36"/>
                </a:cxn>
                <a:cxn ang="0">
                  <a:pos x="1" y="35"/>
                </a:cxn>
                <a:cxn ang="0">
                  <a:pos x="2" y="35"/>
                </a:cxn>
                <a:cxn ang="0">
                  <a:pos x="4" y="35"/>
                </a:cxn>
                <a:cxn ang="0">
                  <a:pos x="4" y="33"/>
                </a:cxn>
                <a:cxn ang="0">
                  <a:pos x="5" y="32"/>
                </a:cxn>
                <a:cxn ang="0">
                  <a:pos x="5" y="30"/>
                </a:cxn>
                <a:cxn ang="0">
                  <a:pos x="14" y="4"/>
                </a:cxn>
                <a:cxn ang="0">
                  <a:pos x="12" y="2"/>
                </a:cxn>
                <a:cxn ang="0">
                  <a:pos x="11" y="1"/>
                </a:cxn>
                <a:cxn ang="0">
                  <a:pos x="9" y="1"/>
                </a:cxn>
                <a:cxn ang="0">
                  <a:pos x="7" y="1"/>
                </a:cxn>
                <a:cxn ang="0">
                  <a:pos x="8" y="0"/>
                </a:cxn>
                <a:cxn ang="0">
                  <a:pos x="16" y="0"/>
                </a:cxn>
              </a:cxnLst>
              <a:rect l="0" t="0" r="r" b="b"/>
              <a:pathLst>
                <a:path w="43" h="37">
                  <a:moveTo>
                    <a:pt x="16" y="0"/>
                  </a:moveTo>
                  <a:lnTo>
                    <a:pt x="28" y="29"/>
                  </a:lnTo>
                  <a:lnTo>
                    <a:pt x="35" y="7"/>
                  </a:lnTo>
                  <a:lnTo>
                    <a:pt x="35" y="4"/>
                  </a:lnTo>
                  <a:lnTo>
                    <a:pt x="35" y="2"/>
                  </a:lnTo>
                  <a:lnTo>
                    <a:pt x="35" y="1"/>
                  </a:lnTo>
                  <a:lnTo>
                    <a:pt x="35" y="1"/>
                  </a:lnTo>
                  <a:lnTo>
                    <a:pt x="33" y="1"/>
                  </a:lnTo>
                  <a:lnTo>
                    <a:pt x="32" y="1"/>
                  </a:lnTo>
                  <a:lnTo>
                    <a:pt x="32" y="1"/>
                  </a:lnTo>
                  <a:lnTo>
                    <a:pt x="32" y="1"/>
                  </a:lnTo>
                  <a:lnTo>
                    <a:pt x="32" y="0"/>
                  </a:lnTo>
                  <a:lnTo>
                    <a:pt x="43" y="0"/>
                  </a:lnTo>
                  <a:lnTo>
                    <a:pt x="43" y="1"/>
                  </a:lnTo>
                  <a:lnTo>
                    <a:pt x="42" y="1"/>
                  </a:lnTo>
                  <a:lnTo>
                    <a:pt x="40" y="1"/>
                  </a:lnTo>
                  <a:lnTo>
                    <a:pt x="39" y="1"/>
                  </a:lnTo>
                  <a:lnTo>
                    <a:pt x="37" y="2"/>
                  </a:lnTo>
                  <a:lnTo>
                    <a:pt x="37" y="4"/>
                  </a:lnTo>
                  <a:lnTo>
                    <a:pt x="36" y="7"/>
                  </a:lnTo>
                  <a:lnTo>
                    <a:pt x="28" y="37"/>
                  </a:lnTo>
                  <a:lnTo>
                    <a:pt x="26" y="37"/>
                  </a:lnTo>
                  <a:lnTo>
                    <a:pt x="15" y="7"/>
                  </a:lnTo>
                  <a:lnTo>
                    <a:pt x="8" y="29"/>
                  </a:lnTo>
                  <a:lnTo>
                    <a:pt x="7" y="32"/>
                  </a:lnTo>
                  <a:lnTo>
                    <a:pt x="7" y="33"/>
                  </a:lnTo>
                  <a:lnTo>
                    <a:pt x="7" y="35"/>
                  </a:lnTo>
                  <a:lnTo>
                    <a:pt x="8" y="35"/>
                  </a:lnTo>
                  <a:lnTo>
                    <a:pt x="9" y="35"/>
                  </a:lnTo>
                  <a:lnTo>
                    <a:pt x="11" y="36"/>
                  </a:lnTo>
                  <a:lnTo>
                    <a:pt x="11" y="36"/>
                  </a:lnTo>
                  <a:lnTo>
                    <a:pt x="0" y="36"/>
                  </a:lnTo>
                  <a:lnTo>
                    <a:pt x="0" y="36"/>
                  </a:lnTo>
                  <a:lnTo>
                    <a:pt x="1" y="35"/>
                  </a:lnTo>
                  <a:lnTo>
                    <a:pt x="2" y="35"/>
                  </a:lnTo>
                  <a:lnTo>
                    <a:pt x="4" y="35"/>
                  </a:lnTo>
                  <a:lnTo>
                    <a:pt x="4" y="33"/>
                  </a:lnTo>
                  <a:lnTo>
                    <a:pt x="5" y="32"/>
                  </a:lnTo>
                  <a:lnTo>
                    <a:pt x="5" y="30"/>
                  </a:lnTo>
                  <a:lnTo>
                    <a:pt x="14" y="4"/>
                  </a:lnTo>
                  <a:lnTo>
                    <a:pt x="12" y="2"/>
                  </a:lnTo>
                  <a:lnTo>
                    <a:pt x="11" y="1"/>
                  </a:lnTo>
                  <a:lnTo>
                    <a:pt x="9" y="1"/>
                  </a:lnTo>
                  <a:lnTo>
                    <a:pt x="7" y="1"/>
                  </a:lnTo>
                  <a:lnTo>
                    <a:pt x="8" y="0"/>
                  </a:lnTo>
                  <a:lnTo>
                    <a:pt x="16"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15" name="Freeform 211"/>
            <p:cNvSpPr>
              <a:spLocks noEditPoints="1"/>
            </p:cNvSpPr>
            <p:nvPr/>
          </p:nvSpPr>
          <p:spPr bwMode="auto">
            <a:xfrm>
              <a:off x="2611" y="2757"/>
              <a:ext cx="36" cy="39"/>
            </a:xfrm>
            <a:custGeom>
              <a:avLst/>
              <a:gdLst/>
              <a:ahLst/>
              <a:cxnLst>
                <a:cxn ang="0">
                  <a:pos x="24" y="0"/>
                </a:cxn>
                <a:cxn ang="0">
                  <a:pos x="28" y="2"/>
                </a:cxn>
                <a:cxn ang="0">
                  <a:pos x="31" y="2"/>
                </a:cxn>
                <a:cxn ang="0">
                  <a:pos x="33" y="4"/>
                </a:cxn>
                <a:cxn ang="0">
                  <a:pos x="35" y="7"/>
                </a:cxn>
                <a:cxn ang="0">
                  <a:pos x="36" y="10"/>
                </a:cxn>
                <a:cxn ang="0">
                  <a:pos x="36" y="13"/>
                </a:cxn>
                <a:cxn ang="0">
                  <a:pos x="36" y="20"/>
                </a:cxn>
                <a:cxn ang="0">
                  <a:pos x="33" y="25"/>
                </a:cxn>
                <a:cxn ang="0">
                  <a:pos x="29" y="31"/>
                </a:cxn>
                <a:cxn ang="0">
                  <a:pos x="24" y="35"/>
                </a:cxn>
                <a:cxn ang="0">
                  <a:pos x="18" y="38"/>
                </a:cxn>
                <a:cxn ang="0">
                  <a:pos x="12" y="39"/>
                </a:cxn>
                <a:cxn ang="0">
                  <a:pos x="8" y="38"/>
                </a:cxn>
                <a:cxn ang="0">
                  <a:pos x="5" y="37"/>
                </a:cxn>
                <a:cxn ang="0">
                  <a:pos x="2" y="35"/>
                </a:cxn>
                <a:cxn ang="0">
                  <a:pos x="1" y="32"/>
                </a:cxn>
                <a:cxn ang="0">
                  <a:pos x="0" y="30"/>
                </a:cxn>
                <a:cxn ang="0">
                  <a:pos x="0" y="27"/>
                </a:cxn>
                <a:cxn ang="0">
                  <a:pos x="1" y="21"/>
                </a:cxn>
                <a:cxn ang="0">
                  <a:pos x="2" y="16"/>
                </a:cxn>
                <a:cxn ang="0">
                  <a:pos x="5" y="11"/>
                </a:cxn>
                <a:cxn ang="0">
                  <a:pos x="8" y="7"/>
                </a:cxn>
                <a:cxn ang="0">
                  <a:pos x="12" y="4"/>
                </a:cxn>
                <a:cxn ang="0">
                  <a:pos x="15" y="3"/>
                </a:cxn>
                <a:cxn ang="0">
                  <a:pos x="19" y="2"/>
                </a:cxn>
                <a:cxn ang="0">
                  <a:pos x="24" y="0"/>
                </a:cxn>
                <a:cxn ang="0">
                  <a:pos x="24" y="2"/>
                </a:cxn>
                <a:cxn ang="0">
                  <a:pos x="21" y="2"/>
                </a:cxn>
                <a:cxn ang="0">
                  <a:pos x="18" y="3"/>
                </a:cxn>
                <a:cxn ang="0">
                  <a:pos x="15" y="4"/>
                </a:cxn>
                <a:cxn ang="0">
                  <a:pos x="12" y="7"/>
                </a:cxn>
                <a:cxn ang="0">
                  <a:pos x="10" y="11"/>
                </a:cxn>
                <a:cxn ang="0">
                  <a:pos x="8" y="16"/>
                </a:cxn>
                <a:cxn ang="0">
                  <a:pos x="5" y="23"/>
                </a:cxn>
                <a:cxn ang="0">
                  <a:pos x="5" y="28"/>
                </a:cxn>
                <a:cxn ang="0">
                  <a:pos x="5" y="31"/>
                </a:cxn>
                <a:cxn ang="0">
                  <a:pos x="7" y="35"/>
                </a:cxn>
                <a:cxn ang="0">
                  <a:pos x="10" y="37"/>
                </a:cxn>
                <a:cxn ang="0">
                  <a:pos x="14" y="38"/>
                </a:cxn>
                <a:cxn ang="0">
                  <a:pos x="17" y="38"/>
                </a:cxn>
                <a:cxn ang="0">
                  <a:pos x="18" y="37"/>
                </a:cxn>
                <a:cxn ang="0">
                  <a:pos x="21" y="35"/>
                </a:cxn>
                <a:cxn ang="0">
                  <a:pos x="24" y="32"/>
                </a:cxn>
                <a:cxn ang="0">
                  <a:pos x="26" y="28"/>
                </a:cxn>
                <a:cxn ang="0">
                  <a:pos x="29" y="23"/>
                </a:cxn>
                <a:cxn ang="0">
                  <a:pos x="31" y="17"/>
                </a:cxn>
                <a:cxn ang="0">
                  <a:pos x="32" y="11"/>
                </a:cxn>
                <a:cxn ang="0">
                  <a:pos x="31" y="7"/>
                </a:cxn>
                <a:cxn ang="0">
                  <a:pos x="29" y="4"/>
                </a:cxn>
                <a:cxn ang="0">
                  <a:pos x="26" y="3"/>
                </a:cxn>
                <a:cxn ang="0">
                  <a:pos x="24" y="2"/>
                </a:cxn>
              </a:cxnLst>
              <a:rect l="0" t="0" r="r" b="b"/>
              <a:pathLst>
                <a:path w="36" h="39">
                  <a:moveTo>
                    <a:pt x="24" y="0"/>
                  </a:moveTo>
                  <a:lnTo>
                    <a:pt x="28" y="2"/>
                  </a:lnTo>
                  <a:lnTo>
                    <a:pt x="31" y="2"/>
                  </a:lnTo>
                  <a:lnTo>
                    <a:pt x="33" y="4"/>
                  </a:lnTo>
                  <a:lnTo>
                    <a:pt x="35" y="7"/>
                  </a:lnTo>
                  <a:lnTo>
                    <a:pt x="36" y="10"/>
                  </a:lnTo>
                  <a:lnTo>
                    <a:pt x="36" y="13"/>
                  </a:lnTo>
                  <a:lnTo>
                    <a:pt x="36" y="20"/>
                  </a:lnTo>
                  <a:lnTo>
                    <a:pt x="33" y="25"/>
                  </a:lnTo>
                  <a:lnTo>
                    <a:pt x="29" y="31"/>
                  </a:lnTo>
                  <a:lnTo>
                    <a:pt x="24" y="35"/>
                  </a:lnTo>
                  <a:lnTo>
                    <a:pt x="18" y="38"/>
                  </a:lnTo>
                  <a:lnTo>
                    <a:pt x="12" y="39"/>
                  </a:lnTo>
                  <a:lnTo>
                    <a:pt x="8" y="38"/>
                  </a:lnTo>
                  <a:lnTo>
                    <a:pt x="5" y="37"/>
                  </a:lnTo>
                  <a:lnTo>
                    <a:pt x="2" y="35"/>
                  </a:lnTo>
                  <a:lnTo>
                    <a:pt x="1" y="32"/>
                  </a:lnTo>
                  <a:lnTo>
                    <a:pt x="0" y="30"/>
                  </a:lnTo>
                  <a:lnTo>
                    <a:pt x="0" y="27"/>
                  </a:lnTo>
                  <a:lnTo>
                    <a:pt x="1" y="21"/>
                  </a:lnTo>
                  <a:lnTo>
                    <a:pt x="2" y="16"/>
                  </a:lnTo>
                  <a:lnTo>
                    <a:pt x="5" y="11"/>
                  </a:lnTo>
                  <a:lnTo>
                    <a:pt x="8" y="7"/>
                  </a:lnTo>
                  <a:lnTo>
                    <a:pt x="12" y="4"/>
                  </a:lnTo>
                  <a:lnTo>
                    <a:pt x="15" y="3"/>
                  </a:lnTo>
                  <a:lnTo>
                    <a:pt x="19" y="2"/>
                  </a:lnTo>
                  <a:lnTo>
                    <a:pt x="24" y="0"/>
                  </a:lnTo>
                  <a:close/>
                  <a:moveTo>
                    <a:pt x="24" y="2"/>
                  </a:moveTo>
                  <a:lnTo>
                    <a:pt x="21" y="2"/>
                  </a:lnTo>
                  <a:lnTo>
                    <a:pt x="18" y="3"/>
                  </a:lnTo>
                  <a:lnTo>
                    <a:pt x="15" y="4"/>
                  </a:lnTo>
                  <a:lnTo>
                    <a:pt x="12" y="7"/>
                  </a:lnTo>
                  <a:lnTo>
                    <a:pt x="10" y="11"/>
                  </a:lnTo>
                  <a:lnTo>
                    <a:pt x="8" y="16"/>
                  </a:lnTo>
                  <a:lnTo>
                    <a:pt x="5" y="23"/>
                  </a:lnTo>
                  <a:lnTo>
                    <a:pt x="5" y="28"/>
                  </a:lnTo>
                  <a:lnTo>
                    <a:pt x="5" y="31"/>
                  </a:lnTo>
                  <a:lnTo>
                    <a:pt x="7" y="35"/>
                  </a:lnTo>
                  <a:lnTo>
                    <a:pt x="10" y="37"/>
                  </a:lnTo>
                  <a:lnTo>
                    <a:pt x="14" y="38"/>
                  </a:lnTo>
                  <a:lnTo>
                    <a:pt x="17" y="38"/>
                  </a:lnTo>
                  <a:lnTo>
                    <a:pt x="18" y="37"/>
                  </a:lnTo>
                  <a:lnTo>
                    <a:pt x="21" y="35"/>
                  </a:lnTo>
                  <a:lnTo>
                    <a:pt x="24" y="32"/>
                  </a:lnTo>
                  <a:lnTo>
                    <a:pt x="26" y="28"/>
                  </a:lnTo>
                  <a:lnTo>
                    <a:pt x="29" y="23"/>
                  </a:lnTo>
                  <a:lnTo>
                    <a:pt x="31" y="17"/>
                  </a:lnTo>
                  <a:lnTo>
                    <a:pt x="32" y="11"/>
                  </a:lnTo>
                  <a:lnTo>
                    <a:pt x="31" y="7"/>
                  </a:lnTo>
                  <a:lnTo>
                    <a:pt x="29" y="4"/>
                  </a:lnTo>
                  <a:lnTo>
                    <a:pt x="26" y="3"/>
                  </a:lnTo>
                  <a:lnTo>
                    <a:pt x="24"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16" name="Freeform 212"/>
            <p:cNvSpPr>
              <a:spLocks/>
            </p:cNvSpPr>
            <p:nvPr/>
          </p:nvSpPr>
          <p:spPr bwMode="auto">
            <a:xfrm>
              <a:off x="2647" y="2759"/>
              <a:ext cx="53" cy="36"/>
            </a:xfrm>
            <a:custGeom>
              <a:avLst/>
              <a:gdLst/>
              <a:ahLst/>
              <a:cxnLst>
                <a:cxn ang="0">
                  <a:pos x="18" y="0"/>
                </a:cxn>
                <a:cxn ang="0">
                  <a:pos x="23" y="30"/>
                </a:cxn>
                <a:cxn ang="0">
                  <a:pos x="45" y="0"/>
                </a:cxn>
                <a:cxn ang="0">
                  <a:pos x="53" y="0"/>
                </a:cxn>
                <a:cxn ang="0">
                  <a:pos x="53" y="1"/>
                </a:cxn>
                <a:cxn ang="0">
                  <a:pos x="52" y="1"/>
                </a:cxn>
                <a:cxn ang="0">
                  <a:pos x="51" y="1"/>
                </a:cxn>
                <a:cxn ang="0">
                  <a:pos x="49" y="1"/>
                </a:cxn>
                <a:cxn ang="0">
                  <a:pos x="49" y="2"/>
                </a:cxn>
                <a:cxn ang="0">
                  <a:pos x="48" y="4"/>
                </a:cxn>
                <a:cxn ang="0">
                  <a:pos x="48" y="7"/>
                </a:cxn>
                <a:cxn ang="0">
                  <a:pos x="41" y="30"/>
                </a:cxn>
                <a:cxn ang="0">
                  <a:pos x="39" y="32"/>
                </a:cxn>
                <a:cxn ang="0">
                  <a:pos x="39" y="33"/>
                </a:cxn>
                <a:cxn ang="0">
                  <a:pos x="39" y="35"/>
                </a:cxn>
                <a:cxn ang="0">
                  <a:pos x="41" y="35"/>
                </a:cxn>
                <a:cxn ang="0">
                  <a:pos x="42" y="35"/>
                </a:cxn>
                <a:cxn ang="0">
                  <a:pos x="44" y="36"/>
                </a:cxn>
                <a:cxn ang="0">
                  <a:pos x="45" y="36"/>
                </a:cxn>
                <a:cxn ang="0">
                  <a:pos x="44" y="36"/>
                </a:cxn>
                <a:cxn ang="0">
                  <a:pos x="28" y="36"/>
                </a:cxn>
                <a:cxn ang="0">
                  <a:pos x="30" y="36"/>
                </a:cxn>
                <a:cxn ang="0">
                  <a:pos x="30" y="36"/>
                </a:cxn>
                <a:cxn ang="0">
                  <a:pos x="31" y="35"/>
                </a:cxn>
                <a:cxn ang="0">
                  <a:pos x="32" y="35"/>
                </a:cxn>
                <a:cxn ang="0">
                  <a:pos x="34" y="35"/>
                </a:cxn>
                <a:cxn ang="0">
                  <a:pos x="34" y="33"/>
                </a:cxn>
                <a:cxn ang="0">
                  <a:pos x="35" y="32"/>
                </a:cxn>
                <a:cxn ang="0">
                  <a:pos x="37" y="28"/>
                </a:cxn>
                <a:cxn ang="0">
                  <a:pos x="42" y="7"/>
                </a:cxn>
                <a:cxn ang="0">
                  <a:pos x="20" y="36"/>
                </a:cxn>
                <a:cxn ang="0">
                  <a:pos x="18" y="36"/>
                </a:cxn>
                <a:cxn ang="0">
                  <a:pos x="16" y="7"/>
                </a:cxn>
                <a:cxn ang="0">
                  <a:pos x="9" y="29"/>
                </a:cxn>
                <a:cxn ang="0">
                  <a:pos x="9" y="32"/>
                </a:cxn>
                <a:cxn ang="0">
                  <a:pos x="7" y="33"/>
                </a:cxn>
                <a:cxn ang="0">
                  <a:pos x="7" y="35"/>
                </a:cxn>
                <a:cxn ang="0">
                  <a:pos x="9" y="35"/>
                </a:cxn>
                <a:cxn ang="0">
                  <a:pos x="10" y="35"/>
                </a:cxn>
                <a:cxn ang="0">
                  <a:pos x="11" y="36"/>
                </a:cxn>
                <a:cxn ang="0">
                  <a:pos x="11" y="36"/>
                </a:cxn>
                <a:cxn ang="0">
                  <a:pos x="0" y="36"/>
                </a:cxn>
                <a:cxn ang="0">
                  <a:pos x="0" y="36"/>
                </a:cxn>
                <a:cxn ang="0">
                  <a:pos x="0" y="36"/>
                </a:cxn>
                <a:cxn ang="0">
                  <a:pos x="3" y="35"/>
                </a:cxn>
                <a:cxn ang="0">
                  <a:pos x="4" y="35"/>
                </a:cxn>
                <a:cxn ang="0">
                  <a:pos x="6" y="33"/>
                </a:cxn>
                <a:cxn ang="0">
                  <a:pos x="6" y="30"/>
                </a:cxn>
                <a:cxn ang="0">
                  <a:pos x="14" y="2"/>
                </a:cxn>
                <a:cxn ang="0">
                  <a:pos x="13" y="1"/>
                </a:cxn>
                <a:cxn ang="0">
                  <a:pos x="13" y="1"/>
                </a:cxn>
                <a:cxn ang="0">
                  <a:pos x="11" y="1"/>
                </a:cxn>
                <a:cxn ang="0">
                  <a:pos x="10" y="1"/>
                </a:cxn>
                <a:cxn ang="0">
                  <a:pos x="10" y="0"/>
                </a:cxn>
                <a:cxn ang="0">
                  <a:pos x="18" y="0"/>
                </a:cxn>
              </a:cxnLst>
              <a:rect l="0" t="0" r="r" b="b"/>
              <a:pathLst>
                <a:path w="53" h="36">
                  <a:moveTo>
                    <a:pt x="18" y="0"/>
                  </a:moveTo>
                  <a:lnTo>
                    <a:pt x="23" y="30"/>
                  </a:lnTo>
                  <a:lnTo>
                    <a:pt x="45" y="0"/>
                  </a:lnTo>
                  <a:lnTo>
                    <a:pt x="53" y="0"/>
                  </a:lnTo>
                  <a:lnTo>
                    <a:pt x="53" y="1"/>
                  </a:lnTo>
                  <a:lnTo>
                    <a:pt x="52" y="1"/>
                  </a:lnTo>
                  <a:lnTo>
                    <a:pt x="51" y="1"/>
                  </a:lnTo>
                  <a:lnTo>
                    <a:pt x="49" y="1"/>
                  </a:lnTo>
                  <a:lnTo>
                    <a:pt x="49" y="2"/>
                  </a:lnTo>
                  <a:lnTo>
                    <a:pt x="48" y="4"/>
                  </a:lnTo>
                  <a:lnTo>
                    <a:pt x="48" y="7"/>
                  </a:lnTo>
                  <a:lnTo>
                    <a:pt x="41" y="30"/>
                  </a:lnTo>
                  <a:lnTo>
                    <a:pt x="39" y="32"/>
                  </a:lnTo>
                  <a:lnTo>
                    <a:pt x="39" y="33"/>
                  </a:lnTo>
                  <a:lnTo>
                    <a:pt x="39" y="35"/>
                  </a:lnTo>
                  <a:lnTo>
                    <a:pt x="41" y="35"/>
                  </a:lnTo>
                  <a:lnTo>
                    <a:pt x="42" y="35"/>
                  </a:lnTo>
                  <a:lnTo>
                    <a:pt x="44" y="36"/>
                  </a:lnTo>
                  <a:lnTo>
                    <a:pt x="45" y="36"/>
                  </a:lnTo>
                  <a:lnTo>
                    <a:pt x="44" y="36"/>
                  </a:lnTo>
                  <a:lnTo>
                    <a:pt x="28" y="36"/>
                  </a:lnTo>
                  <a:lnTo>
                    <a:pt x="30" y="36"/>
                  </a:lnTo>
                  <a:lnTo>
                    <a:pt x="30" y="36"/>
                  </a:lnTo>
                  <a:lnTo>
                    <a:pt x="31" y="35"/>
                  </a:lnTo>
                  <a:lnTo>
                    <a:pt x="32" y="35"/>
                  </a:lnTo>
                  <a:lnTo>
                    <a:pt x="34" y="35"/>
                  </a:lnTo>
                  <a:lnTo>
                    <a:pt x="34" y="33"/>
                  </a:lnTo>
                  <a:lnTo>
                    <a:pt x="35" y="32"/>
                  </a:lnTo>
                  <a:lnTo>
                    <a:pt x="37" y="28"/>
                  </a:lnTo>
                  <a:lnTo>
                    <a:pt x="42" y="7"/>
                  </a:lnTo>
                  <a:lnTo>
                    <a:pt x="20" y="36"/>
                  </a:lnTo>
                  <a:lnTo>
                    <a:pt x="18" y="36"/>
                  </a:lnTo>
                  <a:lnTo>
                    <a:pt x="16" y="7"/>
                  </a:lnTo>
                  <a:lnTo>
                    <a:pt x="9" y="29"/>
                  </a:lnTo>
                  <a:lnTo>
                    <a:pt x="9" y="32"/>
                  </a:lnTo>
                  <a:lnTo>
                    <a:pt x="7" y="33"/>
                  </a:lnTo>
                  <a:lnTo>
                    <a:pt x="7" y="35"/>
                  </a:lnTo>
                  <a:lnTo>
                    <a:pt x="9" y="35"/>
                  </a:lnTo>
                  <a:lnTo>
                    <a:pt x="10" y="35"/>
                  </a:lnTo>
                  <a:lnTo>
                    <a:pt x="11" y="36"/>
                  </a:lnTo>
                  <a:lnTo>
                    <a:pt x="11" y="36"/>
                  </a:lnTo>
                  <a:lnTo>
                    <a:pt x="0" y="36"/>
                  </a:lnTo>
                  <a:lnTo>
                    <a:pt x="0" y="36"/>
                  </a:lnTo>
                  <a:lnTo>
                    <a:pt x="0" y="36"/>
                  </a:lnTo>
                  <a:lnTo>
                    <a:pt x="3" y="35"/>
                  </a:lnTo>
                  <a:lnTo>
                    <a:pt x="4" y="35"/>
                  </a:lnTo>
                  <a:lnTo>
                    <a:pt x="6" y="33"/>
                  </a:lnTo>
                  <a:lnTo>
                    <a:pt x="6" y="30"/>
                  </a:lnTo>
                  <a:lnTo>
                    <a:pt x="14" y="2"/>
                  </a:lnTo>
                  <a:lnTo>
                    <a:pt x="13" y="1"/>
                  </a:lnTo>
                  <a:lnTo>
                    <a:pt x="13" y="1"/>
                  </a:lnTo>
                  <a:lnTo>
                    <a:pt x="11" y="1"/>
                  </a:lnTo>
                  <a:lnTo>
                    <a:pt x="10" y="1"/>
                  </a:lnTo>
                  <a:lnTo>
                    <a:pt x="10" y="0"/>
                  </a:lnTo>
                  <a:lnTo>
                    <a:pt x="18"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17" name="Freeform 213"/>
            <p:cNvSpPr>
              <a:spLocks/>
            </p:cNvSpPr>
            <p:nvPr/>
          </p:nvSpPr>
          <p:spPr bwMode="auto">
            <a:xfrm>
              <a:off x="2693" y="2759"/>
              <a:ext cx="26" cy="36"/>
            </a:xfrm>
            <a:custGeom>
              <a:avLst/>
              <a:gdLst/>
              <a:ahLst/>
              <a:cxnLst>
                <a:cxn ang="0">
                  <a:pos x="16" y="36"/>
                </a:cxn>
                <a:cxn ang="0">
                  <a:pos x="16" y="36"/>
                </a:cxn>
                <a:cxn ang="0">
                  <a:pos x="0" y="36"/>
                </a:cxn>
                <a:cxn ang="0">
                  <a:pos x="0" y="36"/>
                </a:cxn>
                <a:cxn ang="0">
                  <a:pos x="3" y="35"/>
                </a:cxn>
                <a:cxn ang="0">
                  <a:pos x="5" y="35"/>
                </a:cxn>
                <a:cxn ang="0">
                  <a:pos x="5" y="35"/>
                </a:cxn>
                <a:cxn ang="0">
                  <a:pos x="6" y="33"/>
                </a:cxn>
                <a:cxn ang="0">
                  <a:pos x="6" y="32"/>
                </a:cxn>
                <a:cxn ang="0">
                  <a:pos x="7" y="29"/>
                </a:cxn>
                <a:cxn ang="0">
                  <a:pos x="14" y="7"/>
                </a:cxn>
                <a:cxn ang="0">
                  <a:pos x="14" y="4"/>
                </a:cxn>
                <a:cxn ang="0">
                  <a:pos x="14" y="2"/>
                </a:cxn>
                <a:cxn ang="0">
                  <a:pos x="14" y="2"/>
                </a:cxn>
                <a:cxn ang="0">
                  <a:pos x="14" y="1"/>
                </a:cxn>
                <a:cxn ang="0">
                  <a:pos x="14" y="1"/>
                </a:cxn>
                <a:cxn ang="0">
                  <a:pos x="13" y="1"/>
                </a:cxn>
                <a:cxn ang="0">
                  <a:pos x="12" y="1"/>
                </a:cxn>
                <a:cxn ang="0">
                  <a:pos x="10" y="1"/>
                </a:cxn>
                <a:cxn ang="0">
                  <a:pos x="10" y="0"/>
                </a:cxn>
                <a:cxn ang="0">
                  <a:pos x="26" y="0"/>
                </a:cxn>
                <a:cxn ang="0">
                  <a:pos x="24" y="1"/>
                </a:cxn>
                <a:cxn ang="0">
                  <a:pos x="23" y="1"/>
                </a:cxn>
                <a:cxn ang="0">
                  <a:pos x="23" y="1"/>
                </a:cxn>
                <a:cxn ang="0">
                  <a:pos x="21" y="1"/>
                </a:cxn>
                <a:cxn ang="0">
                  <a:pos x="20" y="2"/>
                </a:cxn>
                <a:cxn ang="0">
                  <a:pos x="20" y="4"/>
                </a:cxn>
                <a:cxn ang="0">
                  <a:pos x="19" y="8"/>
                </a:cxn>
                <a:cxn ang="0">
                  <a:pos x="12" y="30"/>
                </a:cxn>
                <a:cxn ang="0">
                  <a:pos x="12" y="32"/>
                </a:cxn>
                <a:cxn ang="0">
                  <a:pos x="12" y="33"/>
                </a:cxn>
                <a:cxn ang="0">
                  <a:pos x="12" y="33"/>
                </a:cxn>
                <a:cxn ang="0">
                  <a:pos x="12" y="35"/>
                </a:cxn>
                <a:cxn ang="0">
                  <a:pos x="12" y="35"/>
                </a:cxn>
                <a:cxn ang="0">
                  <a:pos x="13" y="35"/>
                </a:cxn>
                <a:cxn ang="0">
                  <a:pos x="14" y="35"/>
                </a:cxn>
                <a:cxn ang="0">
                  <a:pos x="16" y="36"/>
                </a:cxn>
              </a:cxnLst>
              <a:rect l="0" t="0" r="r" b="b"/>
              <a:pathLst>
                <a:path w="26" h="36">
                  <a:moveTo>
                    <a:pt x="16" y="36"/>
                  </a:moveTo>
                  <a:lnTo>
                    <a:pt x="16" y="36"/>
                  </a:lnTo>
                  <a:lnTo>
                    <a:pt x="0" y="36"/>
                  </a:lnTo>
                  <a:lnTo>
                    <a:pt x="0" y="36"/>
                  </a:lnTo>
                  <a:lnTo>
                    <a:pt x="3" y="35"/>
                  </a:lnTo>
                  <a:lnTo>
                    <a:pt x="5" y="35"/>
                  </a:lnTo>
                  <a:lnTo>
                    <a:pt x="5" y="35"/>
                  </a:lnTo>
                  <a:lnTo>
                    <a:pt x="6" y="33"/>
                  </a:lnTo>
                  <a:lnTo>
                    <a:pt x="6" y="32"/>
                  </a:lnTo>
                  <a:lnTo>
                    <a:pt x="7" y="29"/>
                  </a:lnTo>
                  <a:lnTo>
                    <a:pt x="14" y="7"/>
                  </a:lnTo>
                  <a:lnTo>
                    <a:pt x="14" y="4"/>
                  </a:lnTo>
                  <a:lnTo>
                    <a:pt x="14" y="2"/>
                  </a:lnTo>
                  <a:lnTo>
                    <a:pt x="14" y="2"/>
                  </a:lnTo>
                  <a:lnTo>
                    <a:pt x="14" y="1"/>
                  </a:lnTo>
                  <a:lnTo>
                    <a:pt x="14" y="1"/>
                  </a:lnTo>
                  <a:lnTo>
                    <a:pt x="13" y="1"/>
                  </a:lnTo>
                  <a:lnTo>
                    <a:pt x="12" y="1"/>
                  </a:lnTo>
                  <a:lnTo>
                    <a:pt x="10" y="1"/>
                  </a:lnTo>
                  <a:lnTo>
                    <a:pt x="10" y="0"/>
                  </a:lnTo>
                  <a:lnTo>
                    <a:pt x="26" y="0"/>
                  </a:lnTo>
                  <a:lnTo>
                    <a:pt x="24" y="1"/>
                  </a:lnTo>
                  <a:lnTo>
                    <a:pt x="23" y="1"/>
                  </a:lnTo>
                  <a:lnTo>
                    <a:pt x="23" y="1"/>
                  </a:lnTo>
                  <a:lnTo>
                    <a:pt x="21" y="1"/>
                  </a:lnTo>
                  <a:lnTo>
                    <a:pt x="20" y="2"/>
                  </a:lnTo>
                  <a:lnTo>
                    <a:pt x="20" y="4"/>
                  </a:lnTo>
                  <a:lnTo>
                    <a:pt x="19" y="8"/>
                  </a:lnTo>
                  <a:lnTo>
                    <a:pt x="12" y="30"/>
                  </a:lnTo>
                  <a:lnTo>
                    <a:pt x="12" y="32"/>
                  </a:lnTo>
                  <a:lnTo>
                    <a:pt x="12" y="33"/>
                  </a:lnTo>
                  <a:lnTo>
                    <a:pt x="12" y="33"/>
                  </a:lnTo>
                  <a:lnTo>
                    <a:pt x="12" y="35"/>
                  </a:lnTo>
                  <a:lnTo>
                    <a:pt x="12" y="35"/>
                  </a:lnTo>
                  <a:lnTo>
                    <a:pt x="13" y="35"/>
                  </a:lnTo>
                  <a:lnTo>
                    <a:pt x="14" y="35"/>
                  </a:lnTo>
                  <a:lnTo>
                    <a:pt x="16" y="3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18" name="Freeform 214"/>
            <p:cNvSpPr>
              <a:spLocks/>
            </p:cNvSpPr>
            <p:nvPr/>
          </p:nvSpPr>
          <p:spPr bwMode="auto">
            <a:xfrm>
              <a:off x="2712" y="2759"/>
              <a:ext cx="43" cy="37"/>
            </a:xfrm>
            <a:custGeom>
              <a:avLst/>
              <a:gdLst/>
              <a:ahLst/>
              <a:cxnLst>
                <a:cxn ang="0">
                  <a:pos x="17" y="0"/>
                </a:cxn>
                <a:cxn ang="0">
                  <a:pos x="29" y="29"/>
                </a:cxn>
                <a:cxn ang="0">
                  <a:pos x="35" y="7"/>
                </a:cxn>
                <a:cxn ang="0">
                  <a:pos x="35" y="4"/>
                </a:cxn>
                <a:cxn ang="0">
                  <a:pos x="36" y="2"/>
                </a:cxn>
                <a:cxn ang="0">
                  <a:pos x="35" y="1"/>
                </a:cxn>
                <a:cxn ang="0">
                  <a:pos x="35" y="1"/>
                </a:cxn>
                <a:cxn ang="0">
                  <a:pos x="33" y="1"/>
                </a:cxn>
                <a:cxn ang="0">
                  <a:pos x="32" y="1"/>
                </a:cxn>
                <a:cxn ang="0">
                  <a:pos x="32" y="1"/>
                </a:cxn>
                <a:cxn ang="0">
                  <a:pos x="32" y="1"/>
                </a:cxn>
                <a:cxn ang="0">
                  <a:pos x="32" y="0"/>
                </a:cxn>
                <a:cxn ang="0">
                  <a:pos x="43" y="0"/>
                </a:cxn>
                <a:cxn ang="0">
                  <a:pos x="43" y="1"/>
                </a:cxn>
                <a:cxn ang="0">
                  <a:pos x="42" y="1"/>
                </a:cxn>
                <a:cxn ang="0">
                  <a:pos x="40" y="1"/>
                </a:cxn>
                <a:cxn ang="0">
                  <a:pos x="39" y="1"/>
                </a:cxn>
                <a:cxn ang="0">
                  <a:pos x="39" y="2"/>
                </a:cxn>
                <a:cxn ang="0">
                  <a:pos x="38" y="4"/>
                </a:cxn>
                <a:cxn ang="0">
                  <a:pos x="36" y="7"/>
                </a:cxn>
                <a:cxn ang="0">
                  <a:pos x="28" y="37"/>
                </a:cxn>
                <a:cxn ang="0">
                  <a:pos x="26" y="37"/>
                </a:cxn>
                <a:cxn ang="0">
                  <a:pos x="15" y="7"/>
                </a:cxn>
                <a:cxn ang="0">
                  <a:pos x="8" y="29"/>
                </a:cxn>
                <a:cxn ang="0">
                  <a:pos x="8" y="32"/>
                </a:cxn>
                <a:cxn ang="0">
                  <a:pos x="7" y="33"/>
                </a:cxn>
                <a:cxn ang="0">
                  <a:pos x="8" y="35"/>
                </a:cxn>
                <a:cxn ang="0">
                  <a:pos x="8" y="35"/>
                </a:cxn>
                <a:cxn ang="0">
                  <a:pos x="9" y="35"/>
                </a:cxn>
                <a:cxn ang="0">
                  <a:pos x="11" y="36"/>
                </a:cxn>
                <a:cxn ang="0">
                  <a:pos x="11" y="36"/>
                </a:cxn>
                <a:cxn ang="0">
                  <a:pos x="0" y="36"/>
                </a:cxn>
                <a:cxn ang="0">
                  <a:pos x="0" y="36"/>
                </a:cxn>
                <a:cxn ang="0">
                  <a:pos x="1" y="35"/>
                </a:cxn>
                <a:cxn ang="0">
                  <a:pos x="2" y="35"/>
                </a:cxn>
                <a:cxn ang="0">
                  <a:pos x="4" y="35"/>
                </a:cxn>
                <a:cxn ang="0">
                  <a:pos x="4" y="33"/>
                </a:cxn>
                <a:cxn ang="0">
                  <a:pos x="5" y="32"/>
                </a:cxn>
                <a:cxn ang="0">
                  <a:pos x="7" y="30"/>
                </a:cxn>
                <a:cxn ang="0">
                  <a:pos x="14" y="4"/>
                </a:cxn>
                <a:cxn ang="0">
                  <a:pos x="12" y="2"/>
                </a:cxn>
                <a:cxn ang="0">
                  <a:pos x="11" y="1"/>
                </a:cxn>
                <a:cxn ang="0">
                  <a:pos x="9" y="1"/>
                </a:cxn>
                <a:cxn ang="0">
                  <a:pos x="8" y="1"/>
                </a:cxn>
                <a:cxn ang="0">
                  <a:pos x="8" y="0"/>
                </a:cxn>
                <a:cxn ang="0">
                  <a:pos x="17" y="0"/>
                </a:cxn>
              </a:cxnLst>
              <a:rect l="0" t="0" r="r" b="b"/>
              <a:pathLst>
                <a:path w="43" h="37">
                  <a:moveTo>
                    <a:pt x="17" y="0"/>
                  </a:moveTo>
                  <a:lnTo>
                    <a:pt x="29" y="29"/>
                  </a:lnTo>
                  <a:lnTo>
                    <a:pt x="35" y="7"/>
                  </a:lnTo>
                  <a:lnTo>
                    <a:pt x="35" y="4"/>
                  </a:lnTo>
                  <a:lnTo>
                    <a:pt x="36" y="2"/>
                  </a:lnTo>
                  <a:lnTo>
                    <a:pt x="35" y="1"/>
                  </a:lnTo>
                  <a:lnTo>
                    <a:pt x="35" y="1"/>
                  </a:lnTo>
                  <a:lnTo>
                    <a:pt x="33" y="1"/>
                  </a:lnTo>
                  <a:lnTo>
                    <a:pt x="32" y="1"/>
                  </a:lnTo>
                  <a:lnTo>
                    <a:pt x="32" y="1"/>
                  </a:lnTo>
                  <a:lnTo>
                    <a:pt x="32" y="1"/>
                  </a:lnTo>
                  <a:lnTo>
                    <a:pt x="32" y="0"/>
                  </a:lnTo>
                  <a:lnTo>
                    <a:pt x="43" y="0"/>
                  </a:lnTo>
                  <a:lnTo>
                    <a:pt x="43" y="1"/>
                  </a:lnTo>
                  <a:lnTo>
                    <a:pt x="42" y="1"/>
                  </a:lnTo>
                  <a:lnTo>
                    <a:pt x="40" y="1"/>
                  </a:lnTo>
                  <a:lnTo>
                    <a:pt x="39" y="1"/>
                  </a:lnTo>
                  <a:lnTo>
                    <a:pt x="39" y="2"/>
                  </a:lnTo>
                  <a:lnTo>
                    <a:pt x="38" y="4"/>
                  </a:lnTo>
                  <a:lnTo>
                    <a:pt x="36" y="7"/>
                  </a:lnTo>
                  <a:lnTo>
                    <a:pt x="28" y="37"/>
                  </a:lnTo>
                  <a:lnTo>
                    <a:pt x="26" y="37"/>
                  </a:lnTo>
                  <a:lnTo>
                    <a:pt x="15" y="7"/>
                  </a:lnTo>
                  <a:lnTo>
                    <a:pt x="8" y="29"/>
                  </a:lnTo>
                  <a:lnTo>
                    <a:pt x="8" y="32"/>
                  </a:lnTo>
                  <a:lnTo>
                    <a:pt x="7" y="33"/>
                  </a:lnTo>
                  <a:lnTo>
                    <a:pt x="8" y="35"/>
                  </a:lnTo>
                  <a:lnTo>
                    <a:pt x="8" y="35"/>
                  </a:lnTo>
                  <a:lnTo>
                    <a:pt x="9" y="35"/>
                  </a:lnTo>
                  <a:lnTo>
                    <a:pt x="11" y="36"/>
                  </a:lnTo>
                  <a:lnTo>
                    <a:pt x="11" y="36"/>
                  </a:lnTo>
                  <a:lnTo>
                    <a:pt x="0" y="36"/>
                  </a:lnTo>
                  <a:lnTo>
                    <a:pt x="0" y="36"/>
                  </a:lnTo>
                  <a:lnTo>
                    <a:pt x="1" y="35"/>
                  </a:lnTo>
                  <a:lnTo>
                    <a:pt x="2" y="35"/>
                  </a:lnTo>
                  <a:lnTo>
                    <a:pt x="4" y="35"/>
                  </a:lnTo>
                  <a:lnTo>
                    <a:pt x="4" y="33"/>
                  </a:lnTo>
                  <a:lnTo>
                    <a:pt x="5" y="32"/>
                  </a:lnTo>
                  <a:lnTo>
                    <a:pt x="7" y="30"/>
                  </a:lnTo>
                  <a:lnTo>
                    <a:pt x="14" y="4"/>
                  </a:lnTo>
                  <a:lnTo>
                    <a:pt x="12" y="2"/>
                  </a:lnTo>
                  <a:lnTo>
                    <a:pt x="11" y="1"/>
                  </a:lnTo>
                  <a:lnTo>
                    <a:pt x="9" y="1"/>
                  </a:lnTo>
                  <a:lnTo>
                    <a:pt x="8" y="1"/>
                  </a:lnTo>
                  <a:lnTo>
                    <a:pt x="8"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19" name="Freeform 215"/>
            <p:cNvSpPr>
              <a:spLocks noEditPoints="1"/>
            </p:cNvSpPr>
            <p:nvPr/>
          </p:nvSpPr>
          <p:spPr bwMode="auto">
            <a:xfrm>
              <a:off x="2747" y="2757"/>
              <a:ext cx="33" cy="38"/>
            </a:xfrm>
            <a:custGeom>
              <a:avLst/>
              <a:gdLst/>
              <a:ahLst/>
              <a:cxnLst>
                <a:cxn ang="0">
                  <a:pos x="32" y="0"/>
                </a:cxn>
                <a:cxn ang="0">
                  <a:pos x="28" y="31"/>
                </a:cxn>
                <a:cxn ang="0">
                  <a:pos x="28" y="34"/>
                </a:cxn>
                <a:cxn ang="0">
                  <a:pos x="28" y="34"/>
                </a:cxn>
                <a:cxn ang="0">
                  <a:pos x="28" y="35"/>
                </a:cxn>
                <a:cxn ang="0">
                  <a:pos x="29" y="35"/>
                </a:cxn>
                <a:cxn ang="0">
                  <a:pos x="29" y="37"/>
                </a:cxn>
                <a:cxn ang="0">
                  <a:pos x="31" y="37"/>
                </a:cxn>
                <a:cxn ang="0">
                  <a:pos x="31" y="37"/>
                </a:cxn>
                <a:cxn ang="0">
                  <a:pos x="33" y="38"/>
                </a:cxn>
                <a:cxn ang="0">
                  <a:pos x="33" y="38"/>
                </a:cxn>
                <a:cxn ang="0">
                  <a:pos x="18" y="38"/>
                </a:cxn>
                <a:cxn ang="0">
                  <a:pos x="18" y="38"/>
                </a:cxn>
                <a:cxn ang="0">
                  <a:pos x="19" y="38"/>
                </a:cxn>
                <a:cxn ang="0">
                  <a:pos x="21" y="37"/>
                </a:cxn>
                <a:cxn ang="0">
                  <a:pos x="22" y="37"/>
                </a:cxn>
                <a:cxn ang="0">
                  <a:pos x="22" y="37"/>
                </a:cxn>
                <a:cxn ang="0">
                  <a:pos x="24" y="35"/>
                </a:cxn>
                <a:cxn ang="0">
                  <a:pos x="24" y="34"/>
                </a:cxn>
                <a:cxn ang="0">
                  <a:pos x="24" y="31"/>
                </a:cxn>
                <a:cxn ang="0">
                  <a:pos x="24" y="27"/>
                </a:cxn>
                <a:cxn ang="0">
                  <a:pos x="14" y="27"/>
                </a:cxn>
                <a:cxn ang="0">
                  <a:pos x="10" y="31"/>
                </a:cxn>
                <a:cxn ang="0">
                  <a:pos x="8" y="32"/>
                </a:cxn>
                <a:cxn ang="0">
                  <a:pos x="8" y="34"/>
                </a:cxn>
                <a:cxn ang="0">
                  <a:pos x="8" y="35"/>
                </a:cxn>
                <a:cxn ang="0">
                  <a:pos x="8" y="35"/>
                </a:cxn>
                <a:cxn ang="0">
                  <a:pos x="8" y="37"/>
                </a:cxn>
                <a:cxn ang="0">
                  <a:pos x="8" y="37"/>
                </a:cxn>
                <a:cxn ang="0">
                  <a:pos x="10" y="37"/>
                </a:cxn>
                <a:cxn ang="0">
                  <a:pos x="11" y="38"/>
                </a:cxn>
                <a:cxn ang="0">
                  <a:pos x="11" y="38"/>
                </a:cxn>
                <a:cxn ang="0">
                  <a:pos x="0" y="38"/>
                </a:cxn>
                <a:cxn ang="0">
                  <a:pos x="0" y="38"/>
                </a:cxn>
                <a:cxn ang="0">
                  <a:pos x="1" y="37"/>
                </a:cxn>
                <a:cxn ang="0">
                  <a:pos x="3" y="37"/>
                </a:cxn>
                <a:cxn ang="0">
                  <a:pos x="5" y="34"/>
                </a:cxn>
                <a:cxn ang="0">
                  <a:pos x="8" y="31"/>
                </a:cxn>
                <a:cxn ang="0">
                  <a:pos x="31" y="0"/>
                </a:cxn>
                <a:cxn ang="0">
                  <a:pos x="32" y="0"/>
                </a:cxn>
                <a:cxn ang="0">
                  <a:pos x="26" y="10"/>
                </a:cxn>
                <a:cxn ang="0">
                  <a:pos x="15" y="24"/>
                </a:cxn>
                <a:cxn ang="0">
                  <a:pos x="25" y="24"/>
                </a:cxn>
                <a:cxn ang="0">
                  <a:pos x="26" y="10"/>
                </a:cxn>
              </a:cxnLst>
              <a:rect l="0" t="0" r="r" b="b"/>
              <a:pathLst>
                <a:path w="33" h="38">
                  <a:moveTo>
                    <a:pt x="32" y="0"/>
                  </a:moveTo>
                  <a:lnTo>
                    <a:pt x="28" y="31"/>
                  </a:lnTo>
                  <a:lnTo>
                    <a:pt x="28" y="34"/>
                  </a:lnTo>
                  <a:lnTo>
                    <a:pt x="28" y="34"/>
                  </a:lnTo>
                  <a:lnTo>
                    <a:pt x="28" y="35"/>
                  </a:lnTo>
                  <a:lnTo>
                    <a:pt x="29" y="35"/>
                  </a:lnTo>
                  <a:lnTo>
                    <a:pt x="29" y="37"/>
                  </a:lnTo>
                  <a:lnTo>
                    <a:pt x="31" y="37"/>
                  </a:lnTo>
                  <a:lnTo>
                    <a:pt x="31" y="37"/>
                  </a:lnTo>
                  <a:lnTo>
                    <a:pt x="33" y="38"/>
                  </a:lnTo>
                  <a:lnTo>
                    <a:pt x="33" y="38"/>
                  </a:lnTo>
                  <a:lnTo>
                    <a:pt x="18" y="38"/>
                  </a:lnTo>
                  <a:lnTo>
                    <a:pt x="18" y="38"/>
                  </a:lnTo>
                  <a:lnTo>
                    <a:pt x="19" y="38"/>
                  </a:lnTo>
                  <a:lnTo>
                    <a:pt x="21" y="37"/>
                  </a:lnTo>
                  <a:lnTo>
                    <a:pt x="22" y="37"/>
                  </a:lnTo>
                  <a:lnTo>
                    <a:pt x="22" y="37"/>
                  </a:lnTo>
                  <a:lnTo>
                    <a:pt x="24" y="35"/>
                  </a:lnTo>
                  <a:lnTo>
                    <a:pt x="24" y="34"/>
                  </a:lnTo>
                  <a:lnTo>
                    <a:pt x="24" y="31"/>
                  </a:lnTo>
                  <a:lnTo>
                    <a:pt x="24" y="27"/>
                  </a:lnTo>
                  <a:lnTo>
                    <a:pt x="14" y="27"/>
                  </a:lnTo>
                  <a:lnTo>
                    <a:pt x="10" y="31"/>
                  </a:lnTo>
                  <a:lnTo>
                    <a:pt x="8" y="32"/>
                  </a:lnTo>
                  <a:lnTo>
                    <a:pt x="8" y="34"/>
                  </a:lnTo>
                  <a:lnTo>
                    <a:pt x="8" y="35"/>
                  </a:lnTo>
                  <a:lnTo>
                    <a:pt x="8" y="35"/>
                  </a:lnTo>
                  <a:lnTo>
                    <a:pt x="8" y="37"/>
                  </a:lnTo>
                  <a:lnTo>
                    <a:pt x="8" y="37"/>
                  </a:lnTo>
                  <a:lnTo>
                    <a:pt x="10" y="37"/>
                  </a:lnTo>
                  <a:lnTo>
                    <a:pt x="11" y="38"/>
                  </a:lnTo>
                  <a:lnTo>
                    <a:pt x="11" y="38"/>
                  </a:lnTo>
                  <a:lnTo>
                    <a:pt x="0" y="38"/>
                  </a:lnTo>
                  <a:lnTo>
                    <a:pt x="0" y="38"/>
                  </a:lnTo>
                  <a:lnTo>
                    <a:pt x="1" y="37"/>
                  </a:lnTo>
                  <a:lnTo>
                    <a:pt x="3" y="37"/>
                  </a:lnTo>
                  <a:lnTo>
                    <a:pt x="5" y="34"/>
                  </a:lnTo>
                  <a:lnTo>
                    <a:pt x="8" y="31"/>
                  </a:lnTo>
                  <a:lnTo>
                    <a:pt x="31" y="0"/>
                  </a:lnTo>
                  <a:lnTo>
                    <a:pt x="32" y="0"/>
                  </a:lnTo>
                  <a:close/>
                  <a:moveTo>
                    <a:pt x="26" y="10"/>
                  </a:moveTo>
                  <a:lnTo>
                    <a:pt x="15" y="24"/>
                  </a:lnTo>
                  <a:lnTo>
                    <a:pt x="25" y="24"/>
                  </a:lnTo>
                  <a:lnTo>
                    <a:pt x="26" y="1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20" name="Freeform 216"/>
            <p:cNvSpPr>
              <a:spLocks/>
            </p:cNvSpPr>
            <p:nvPr/>
          </p:nvSpPr>
          <p:spPr bwMode="auto">
            <a:xfrm>
              <a:off x="2783" y="2759"/>
              <a:ext cx="30" cy="36"/>
            </a:xfrm>
            <a:custGeom>
              <a:avLst/>
              <a:gdLst/>
              <a:ahLst/>
              <a:cxnLst>
                <a:cxn ang="0">
                  <a:pos x="27" y="36"/>
                </a:cxn>
                <a:cxn ang="0">
                  <a:pos x="0" y="36"/>
                </a:cxn>
                <a:cxn ang="0">
                  <a:pos x="0" y="36"/>
                </a:cxn>
                <a:cxn ang="0">
                  <a:pos x="2" y="35"/>
                </a:cxn>
                <a:cxn ang="0">
                  <a:pos x="3" y="35"/>
                </a:cxn>
                <a:cxn ang="0">
                  <a:pos x="4" y="35"/>
                </a:cxn>
                <a:cxn ang="0">
                  <a:pos x="4" y="33"/>
                </a:cxn>
                <a:cxn ang="0">
                  <a:pos x="6" y="32"/>
                </a:cxn>
                <a:cxn ang="0">
                  <a:pos x="7" y="29"/>
                </a:cxn>
                <a:cxn ang="0">
                  <a:pos x="13" y="7"/>
                </a:cxn>
                <a:cxn ang="0">
                  <a:pos x="14" y="4"/>
                </a:cxn>
                <a:cxn ang="0">
                  <a:pos x="14" y="2"/>
                </a:cxn>
                <a:cxn ang="0">
                  <a:pos x="14" y="1"/>
                </a:cxn>
                <a:cxn ang="0">
                  <a:pos x="13" y="1"/>
                </a:cxn>
                <a:cxn ang="0">
                  <a:pos x="13" y="1"/>
                </a:cxn>
                <a:cxn ang="0">
                  <a:pos x="10" y="1"/>
                </a:cxn>
                <a:cxn ang="0">
                  <a:pos x="10" y="1"/>
                </a:cxn>
                <a:cxn ang="0">
                  <a:pos x="10" y="1"/>
                </a:cxn>
                <a:cxn ang="0">
                  <a:pos x="10" y="0"/>
                </a:cxn>
                <a:cxn ang="0">
                  <a:pos x="25" y="0"/>
                </a:cxn>
                <a:cxn ang="0">
                  <a:pos x="25" y="1"/>
                </a:cxn>
                <a:cxn ang="0">
                  <a:pos x="23" y="1"/>
                </a:cxn>
                <a:cxn ang="0">
                  <a:pos x="21" y="1"/>
                </a:cxn>
                <a:cxn ang="0">
                  <a:pos x="20" y="1"/>
                </a:cxn>
                <a:cxn ang="0">
                  <a:pos x="20" y="2"/>
                </a:cxn>
                <a:cxn ang="0">
                  <a:pos x="18" y="4"/>
                </a:cxn>
                <a:cxn ang="0">
                  <a:pos x="18" y="8"/>
                </a:cxn>
                <a:cxn ang="0">
                  <a:pos x="11" y="30"/>
                </a:cxn>
                <a:cxn ang="0">
                  <a:pos x="11" y="32"/>
                </a:cxn>
                <a:cxn ang="0">
                  <a:pos x="11" y="33"/>
                </a:cxn>
                <a:cxn ang="0">
                  <a:pos x="11" y="33"/>
                </a:cxn>
                <a:cxn ang="0">
                  <a:pos x="11" y="35"/>
                </a:cxn>
                <a:cxn ang="0">
                  <a:pos x="13" y="35"/>
                </a:cxn>
                <a:cxn ang="0">
                  <a:pos x="13" y="35"/>
                </a:cxn>
                <a:cxn ang="0">
                  <a:pos x="17" y="35"/>
                </a:cxn>
                <a:cxn ang="0">
                  <a:pos x="20" y="35"/>
                </a:cxn>
                <a:cxn ang="0">
                  <a:pos x="23" y="33"/>
                </a:cxn>
                <a:cxn ang="0">
                  <a:pos x="24" y="33"/>
                </a:cxn>
                <a:cxn ang="0">
                  <a:pos x="25" y="32"/>
                </a:cxn>
                <a:cxn ang="0">
                  <a:pos x="27" y="30"/>
                </a:cxn>
                <a:cxn ang="0">
                  <a:pos x="28" y="28"/>
                </a:cxn>
                <a:cxn ang="0">
                  <a:pos x="28" y="26"/>
                </a:cxn>
                <a:cxn ang="0">
                  <a:pos x="30" y="26"/>
                </a:cxn>
                <a:cxn ang="0">
                  <a:pos x="27" y="36"/>
                </a:cxn>
              </a:cxnLst>
              <a:rect l="0" t="0" r="r" b="b"/>
              <a:pathLst>
                <a:path w="30" h="36">
                  <a:moveTo>
                    <a:pt x="27" y="36"/>
                  </a:moveTo>
                  <a:lnTo>
                    <a:pt x="0" y="36"/>
                  </a:lnTo>
                  <a:lnTo>
                    <a:pt x="0" y="36"/>
                  </a:lnTo>
                  <a:lnTo>
                    <a:pt x="2" y="35"/>
                  </a:lnTo>
                  <a:lnTo>
                    <a:pt x="3" y="35"/>
                  </a:lnTo>
                  <a:lnTo>
                    <a:pt x="4" y="35"/>
                  </a:lnTo>
                  <a:lnTo>
                    <a:pt x="4" y="33"/>
                  </a:lnTo>
                  <a:lnTo>
                    <a:pt x="6" y="32"/>
                  </a:lnTo>
                  <a:lnTo>
                    <a:pt x="7" y="29"/>
                  </a:lnTo>
                  <a:lnTo>
                    <a:pt x="13" y="7"/>
                  </a:lnTo>
                  <a:lnTo>
                    <a:pt x="14" y="4"/>
                  </a:lnTo>
                  <a:lnTo>
                    <a:pt x="14" y="2"/>
                  </a:lnTo>
                  <a:lnTo>
                    <a:pt x="14" y="1"/>
                  </a:lnTo>
                  <a:lnTo>
                    <a:pt x="13" y="1"/>
                  </a:lnTo>
                  <a:lnTo>
                    <a:pt x="13" y="1"/>
                  </a:lnTo>
                  <a:lnTo>
                    <a:pt x="10" y="1"/>
                  </a:lnTo>
                  <a:lnTo>
                    <a:pt x="10" y="1"/>
                  </a:lnTo>
                  <a:lnTo>
                    <a:pt x="10" y="1"/>
                  </a:lnTo>
                  <a:lnTo>
                    <a:pt x="10" y="0"/>
                  </a:lnTo>
                  <a:lnTo>
                    <a:pt x="25" y="0"/>
                  </a:lnTo>
                  <a:lnTo>
                    <a:pt x="25" y="1"/>
                  </a:lnTo>
                  <a:lnTo>
                    <a:pt x="23" y="1"/>
                  </a:lnTo>
                  <a:lnTo>
                    <a:pt x="21" y="1"/>
                  </a:lnTo>
                  <a:lnTo>
                    <a:pt x="20" y="1"/>
                  </a:lnTo>
                  <a:lnTo>
                    <a:pt x="20" y="2"/>
                  </a:lnTo>
                  <a:lnTo>
                    <a:pt x="18" y="4"/>
                  </a:lnTo>
                  <a:lnTo>
                    <a:pt x="18" y="8"/>
                  </a:lnTo>
                  <a:lnTo>
                    <a:pt x="11" y="30"/>
                  </a:lnTo>
                  <a:lnTo>
                    <a:pt x="11" y="32"/>
                  </a:lnTo>
                  <a:lnTo>
                    <a:pt x="11" y="33"/>
                  </a:lnTo>
                  <a:lnTo>
                    <a:pt x="11" y="33"/>
                  </a:lnTo>
                  <a:lnTo>
                    <a:pt x="11" y="35"/>
                  </a:lnTo>
                  <a:lnTo>
                    <a:pt x="13" y="35"/>
                  </a:lnTo>
                  <a:lnTo>
                    <a:pt x="13" y="35"/>
                  </a:lnTo>
                  <a:lnTo>
                    <a:pt x="17" y="35"/>
                  </a:lnTo>
                  <a:lnTo>
                    <a:pt x="20" y="35"/>
                  </a:lnTo>
                  <a:lnTo>
                    <a:pt x="23" y="33"/>
                  </a:lnTo>
                  <a:lnTo>
                    <a:pt x="24" y="33"/>
                  </a:lnTo>
                  <a:lnTo>
                    <a:pt x="25" y="32"/>
                  </a:lnTo>
                  <a:lnTo>
                    <a:pt x="27" y="30"/>
                  </a:lnTo>
                  <a:lnTo>
                    <a:pt x="28" y="28"/>
                  </a:lnTo>
                  <a:lnTo>
                    <a:pt x="28" y="26"/>
                  </a:lnTo>
                  <a:lnTo>
                    <a:pt x="30" y="26"/>
                  </a:lnTo>
                  <a:lnTo>
                    <a:pt x="27" y="3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21" name="Freeform 217"/>
            <p:cNvSpPr>
              <a:spLocks/>
            </p:cNvSpPr>
            <p:nvPr/>
          </p:nvSpPr>
          <p:spPr bwMode="auto">
            <a:xfrm>
              <a:off x="3090" y="2757"/>
              <a:ext cx="12" cy="49"/>
            </a:xfrm>
            <a:custGeom>
              <a:avLst/>
              <a:gdLst/>
              <a:ahLst/>
              <a:cxnLst>
                <a:cxn ang="0">
                  <a:pos x="12" y="49"/>
                </a:cxn>
                <a:cxn ang="0">
                  <a:pos x="0" y="49"/>
                </a:cxn>
                <a:cxn ang="0">
                  <a:pos x="0" y="0"/>
                </a:cxn>
                <a:cxn ang="0">
                  <a:pos x="12" y="0"/>
                </a:cxn>
                <a:cxn ang="0">
                  <a:pos x="12" y="3"/>
                </a:cxn>
                <a:cxn ang="0">
                  <a:pos x="5" y="3"/>
                </a:cxn>
                <a:cxn ang="0">
                  <a:pos x="5" y="48"/>
                </a:cxn>
                <a:cxn ang="0">
                  <a:pos x="12" y="48"/>
                </a:cxn>
                <a:cxn ang="0">
                  <a:pos x="12" y="49"/>
                </a:cxn>
              </a:cxnLst>
              <a:rect l="0" t="0" r="r" b="b"/>
              <a:pathLst>
                <a:path w="12" h="49">
                  <a:moveTo>
                    <a:pt x="12" y="49"/>
                  </a:moveTo>
                  <a:lnTo>
                    <a:pt x="0" y="49"/>
                  </a:lnTo>
                  <a:lnTo>
                    <a:pt x="0" y="0"/>
                  </a:lnTo>
                  <a:lnTo>
                    <a:pt x="12" y="0"/>
                  </a:lnTo>
                  <a:lnTo>
                    <a:pt x="12" y="3"/>
                  </a:lnTo>
                  <a:lnTo>
                    <a:pt x="5" y="3"/>
                  </a:lnTo>
                  <a:lnTo>
                    <a:pt x="5" y="48"/>
                  </a:lnTo>
                  <a:lnTo>
                    <a:pt x="12" y="48"/>
                  </a:lnTo>
                  <a:lnTo>
                    <a:pt x="12" y="4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22" name="Freeform 218"/>
            <p:cNvSpPr>
              <a:spLocks/>
            </p:cNvSpPr>
            <p:nvPr/>
          </p:nvSpPr>
          <p:spPr bwMode="auto">
            <a:xfrm>
              <a:off x="3110" y="2757"/>
              <a:ext cx="15" cy="38"/>
            </a:xfrm>
            <a:custGeom>
              <a:avLst/>
              <a:gdLst/>
              <a:ahLst/>
              <a:cxnLst>
                <a:cxn ang="0">
                  <a:pos x="0" y="4"/>
                </a:cxn>
                <a:cxn ang="0">
                  <a:pos x="10" y="0"/>
                </a:cxn>
                <a:cxn ang="0">
                  <a:pos x="10" y="0"/>
                </a:cxn>
                <a:cxn ang="0">
                  <a:pos x="10" y="32"/>
                </a:cxn>
                <a:cxn ang="0">
                  <a:pos x="10" y="35"/>
                </a:cxn>
                <a:cxn ang="0">
                  <a:pos x="11" y="37"/>
                </a:cxn>
                <a:cxn ang="0">
                  <a:pos x="11" y="37"/>
                </a:cxn>
                <a:cxn ang="0">
                  <a:pos x="11" y="38"/>
                </a:cxn>
                <a:cxn ang="0">
                  <a:pos x="13" y="38"/>
                </a:cxn>
                <a:cxn ang="0">
                  <a:pos x="15" y="38"/>
                </a:cxn>
                <a:cxn ang="0">
                  <a:pos x="15" y="38"/>
                </a:cxn>
                <a:cxn ang="0">
                  <a:pos x="1" y="38"/>
                </a:cxn>
                <a:cxn ang="0">
                  <a:pos x="1" y="38"/>
                </a:cxn>
                <a:cxn ang="0">
                  <a:pos x="3" y="38"/>
                </a:cxn>
                <a:cxn ang="0">
                  <a:pos x="4" y="38"/>
                </a:cxn>
                <a:cxn ang="0">
                  <a:pos x="6" y="37"/>
                </a:cxn>
                <a:cxn ang="0">
                  <a:pos x="6" y="37"/>
                </a:cxn>
                <a:cxn ang="0">
                  <a:pos x="6" y="35"/>
                </a:cxn>
                <a:cxn ang="0">
                  <a:pos x="6" y="32"/>
                </a:cxn>
                <a:cxn ang="0">
                  <a:pos x="6" y="11"/>
                </a:cxn>
                <a:cxn ang="0">
                  <a:pos x="6" y="7"/>
                </a:cxn>
                <a:cxn ang="0">
                  <a:pos x="6" y="6"/>
                </a:cxn>
                <a:cxn ang="0">
                  <a:pos x="6" y="6"/>
                </a:cxn>
                <a:cxn ang="0">
                  <a:pos x="4" y="4"/>
                </a:cxn>
                <a:cxn ang="0">
                  <a:pos x="4" y="4"/>
                </a:cxn>
                <a:cxn ang="0">
                  <a:pos x="3" y="4"/>
                </a:cxn>
                <a:cxn ang="0">
                  <a:pos x="3" y="4"/>
                </a:cxn>
                <a:cxn ang="0">
                  <a:pos x="1" y="6"/>
                </a:cxn>
                <a:cxn ang="0">
                  <a:pos x="0" y="4"/>
                </a:cxn>
              </a:cxnLst>
              <a:rect l="0" t="0" r="r" b="b"/>
              <a:pathLst>
                <a:path w="15" h="38">
                  <a:moveTo>
                    <a:pt x="0" y="4"/>
                  </a:moveTo>
                  <a:lnTo>
                    <a:pt x="10" y="0"/>
                  </a:lnTo>
                  <a:lnTo>
                    <a:pt x="10" y="0"/>
                  </a:lnTo>
                  <a:lnTo>
                    <a:pt x="10" y="32"/>
                  </a:lnTo>
                  <a:lnTo>
                    <a:pt x="10" y="35"/>
                  </a:lnTo>
                  <a:lnTo>
                    <a:pt x="11" y="37"/>
                  </a:lnTo>
                  <a:lnTo>
                    <a:pt x="11" y="37"/>
                  </a:lnTo>
                  <a:lnTo>
                    <a:pt x="11" y="38"/>
                  </a:lnTo>
                  <a:lnTo>
                    <a:pt x="13" y="38"/>
                  </a:lnTo>
                  <a:lnTo>
                    <a:pt x="15" y="38"/>
                  </a:lnTo>
                  <a:lnTo>
                    <a:pt x="15" y="38"/>
                  </a:lnTo>
                  <a:lnTo>
                    <a:pt x="1" y="38"/>
                  </a:lnTo>
                  <a:lnTo>
                    <a:pt x="1" y="38"/>
                  </a:lnTo>
                  <a:lnTo>
                    <a:pt x="3" y="38"/>
                  </a:lnTo>
                  <a:lnTo>
                    <a:pt x="4" y="38"/>
                  </a:lnTo>
                  <a:lnTo>
                    <a:pt x="6" y="37"/>
                  </a:lnTo>
                  <a:lnTo>
                    <a:pt x="6" y="37"/>
                  </a:lnTo>
                  <a:lnTo>
                    <a:pt x="6" y="35"/>
                  </a:lnTo>
                  <a:lnTo>
                    <a:pt x="6" y="32"/>
                  </a:lnTo>
                  <a:lnTo>
                    <a:pt x="6" y="11"/>
                  </a:lnTo>
                  <a:lnTo>
                    <a:pt x="6" y="7"/>
                  </a:lnTo>
                  <a:lnTo>
                    <a:pt x="6" y="6"/>
                  </a:lnTo>
                  <a:lnTo>
                    <a:pt x="6" y="6"/>
                  </a:lnTo>
                  <a:lnTo>
                    <a:pt x="4" y="4"/>
                  </a:lnTo>
                  <a:lnTo>
                    <a:pt x="4" y="4"/>
                  </a:lnTo>
                  <a:lnTo>
                    <a:pt x="3" y="4"/>
                  </a:lnTo>
                  <a:lnTo>
                    <a:pt x="3" y="4"/>
                  </a:lnTo>
                  <a:lnTo>
                    <a:pt x="1" y="6"/>
                  </a:lnTo>
                  <a:lnTo>
                    <a:pt x="0" y="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23" name="Freeform 219"/>
            <p:cNvSpPr>
              <a:spLocks/>
            </p:cNvSpPr>
            <p:nvPr/>
          </p:nvSpPr>
          <p:spPr bwMode="auto">
            <a:xfrm>
              <a:off x="3135" y="2789"/>
              <a:ext cx="9" cy="16"/>
            </a:xfrm>
            <a:custGeom>
              <a:avLst/>
              <a:gdLst/>
              <a:ahLst/>
              <a:cxnLst>
                <a:cxn ang="0">
                  <a:pos x="0" y="16"/>
                </a:cxn>
                <a:cxn ang="0">
                  <a:pos x="0" y="14"/>
                </a:cxn>
                <a:cxn ang="0">
                  <a:pos x="3" y="13"/>
                </a:cxn>
                <a:cxn ang="0">
                  <a:pos x="4" y="12"/>
                </a:cxn>
                <a:cxn ang="0">
                  <a:pos x="6" y="9"/>
                </a:cxn>
                <a:cxn ang="0">
                  <a:pos x="6" y="7"/>
                </a:cxn>
                <a:cxn ang="0">
                  <a:pos x="6" y="7"/>
                </a:cxn>
                <a:cxn ang="0">
                  <a:pos x="6" y="6"/>
                </a:cxn>
                <a:cxn ang="0">
                  <a:pos x="6" y="6"/>
                </a:cxn>
                <a:cxn ang="0">
                  <a:pos x="6" y="6"/>
                </a:cxn>
                <a:cxn ang="0">
                  <a:pos x="4" y="6"/>
                </a:cxn>
                <a:cxn ang="0">
                  <a:pos x="4" y="7"/>
                </a:cxn>
                <a:cxn ang="0">
                  <a:pos x="3" y="7"/>
                </a:cxn>
                <a:cxn ang="0">
                  <a:pos x="3" y="7"/>
                </a:cxn>
                <a:cxn ang="0">
                  <a:pos x="2" y="7"/>
                </a:cxn>
                <a:cxn ang="0">
                  <a:pos x="0" y="6"/>
                </a:cxn>
                <a:cxn ang="0">
                  <a:pos x="0" y="5"/>
                </a:cxn>
                <a:cxn ang="0">
                  <a:pos x="0" y="5"/>
                </a:cxn>
                <a:cxn ang="0">
                  <a:pos x="0" y="3"/>
                </a:cxn>
                <a:cxn ang="0">
                  <a:pos x="0" y="2"/>
                </a:cxn>
                <a:cxn ang="0">
                  <a:pos x="2" y="0"/>
                </a:cxn>
                <a:cxn ang="0">
                  <a:pos x="3" y="0"/>
                </a:cxn>
                <a:cxn ang="0">
                  <a:pos x="6" y="0"/>
                </a:cxn>
                <a:cxn ang="0">
                  <a:pos x="7" y="2"/>
                </a:cxn>
                <a:cxn ang="0">
                  <a:pos x="7" y="5"/>
                </a:cxn>
                <a:cxn ang="0">
                  <a:pos x="9" y="6"/>
                </a:cxn>
                <a:cxn ang="0">
                  <a:pos x="7" y="9"/>
                </a:cxn>
                <a:cxn ang="0">
                  <a:pos x="6" y="12"/>
                </a:cxn>
                <a:cxn ang="0">
                  <a:pos x="3" y="13"/>
                </a:cxn>
                <a:cxn ang="0">
                  <a:pos x="0" y="16"/>
                </a:cxn>
              </a:cxnLst>
              <a:rect l="0" t="0" r="r" b="b"/>
              <a:pathLst>
                <a:path w="9" h="16">
                  <a:moveTo>
                    <a:pt x="0" y="16"/>
                  </a:moveTo>
                  <a:lnTo>
                    <a:pt x="0" y="14"/>
                  </a:lnTo>
                  <a:lnTo>
                    <a:pt x="3" y="13"/>
                  </a:lnTo>
                  <a:lnTo>
                    <a:pt x="4" y="12"/>
                  </a:lnTo>
                  <a:lnTo>
                    <a:pt x="6" y="9"/>
                  </a:lnTo>
                  <a:lnTo>
                    <a:pt x="6" y="7"/>
                  </a:lnTo>
                  <a:lnTo>
                    <a:pt x="6" y="7"/>
                  </a:lnTo>
                  <a:lnTo>
                    <a:pt x="6" y="6"/>
                  </a:lnTo>
                  <a:lnTo>
                    <a:pt x="6" y="6"/>
                  </a:lnTo>
                  <a:lnTo>
                    <a:pt x="6" y="6"/>
                  </a:lnTo>
                  <a:lnTo>
                    <a:pt x="4" y="6"/>
                  </a:lnTo>
                  <a:lnTo>
                    <a:pt x="4" y="7"/>
                  </a:lnTo>
                  <a:lnTo>
                    <a:pt x="3" y="7"/>
                  </a:lnTo>
                  <a:lnTo>
                    <a:pt x="3" y="7"/>
                  </a:lnTo>
                  <a:lnTo>
                    <a:pt x="2" y="7"/>
                  </a:lnTo>
                  <a:lnTo>
                    <a:pt x="0" y="6"/>
                  </a:lnTo>
                  <a:lnTo>
                    <a:pt x="0" y="5"/>
                  </a:lnTo>
                  <a:lnTo>
                    <a:pt x="0" y="5"/>
                  </a:lnTo>
                  <a:lnTo>
                    <a:pt x="0" y="3"/>
                  </a:lnTo>
                  <a:lnTo>
                    <a:pt x="0" y="2"/>
                  </a:lnTo>
                  <a:lnTo>
                    <a:pt x="2" y="0"/>
                  </a:lnTo>
                  <a:lnTo>
                    <a:pt x="3" y="0"/>
                  </a:lnTo>
                  <a:lnTo>
                    <a:pt x="6" y="0"/>
                  </a:lnTo>
                  <a:lnTo>
                    <a:pt x="7" y="2"/>
                  </a:lnTo>
                  <a:lnTo>
                    <a:pt x="7" y="5"/>
                  </a:lnTo>
                  <a:lnTo>
                    <a:pt x="9" y="6"/>
                  </a:lnTo>
                  <a:lnTo>
                    <a:pt x="7" y="9"/>
                  </a:lnTo>
                  <a:lnTo>
                    <a:pt x="6" y="12"/>
                  </a:lnTo>
                  <a:lnTo>
                    <a:pt x="3" y="13"/>
                  </a:lnTo>
                  <a:lnTo>
                    <a:pt x="0" y="1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24" name="Freeform 220"/>
            <p:cNvSpPr>
              <a:spLocks/>
            </p:cNvSpPr>
            <p:nvPr/>
          </p:nvSpPr>
          <p:spPr bwMode="auto">
            <a:xfrm>
              <a:off x="3148" y="2757"/>
              <a:ext cx="24" cy="38"/>
            </a:xfrm>
            <a:custGeom>
              <a:avLst/>
              <a:gdLst/>
              <a:ahLst/>
              <a:cxnLst>
                <a:cxn ang="0">
                  <a:pos x="24" y="31"/>
                </a:cxn>
                <a:cxn ang="0">
                  <a:pos x="21" y="38"/>
                </a:cxn>
                <a:cxn ang="0">
                  <a:pos x="0" y="38"/>
                </a:cxn>
                <a:cxn ang="0">
                  <a:pos x="0" y="38"/>
                </a:cxn>
                <a:cxn ang="0">
                  <a:pos x="6" y="32"/>
                </a:cxn>
                <a:cxn ang="0">
                  <a:pos x="10" y="27"/>
                </a:cxn>
                <a:cxn ang="0">
                  <a:pos x="13" y="23"/>
                </a:cxn>
                <a:cxn ang="0">
                  <a:pos x="15" y="18"/>
                </a:cxn>
                <a:cxn ang="0">
                  <a:pos x="17" y="13"/>
                </a:cxn>
                <a:cxn ang="0">
                  <a:pos x="17" y="10"/>
                </a:cxn>
                <a:cxn ang="0">
                  <a:pos x="14" y="7"/>
                </a:cxn>
                <a:cxn ang="0">
                  <a:pos x="13" y="6"/>
                </a:cxn>
                <a:cxn ang="0">
                  <a:pos x="10" y="4"/>
                </a:cxn>
                <a:cxn ang="0">
                  <a:pos x="7" y="4"/>
                </a:cxn>
                <a:cxn ang="0">
                  <a:pos x="4" y="6"/>
                </a:cxn>
                <a:cxn ang="0">
                  <a:pos x="3" y="9"/>
                </a:cxn>
                <a:cxn ang="0">
                  <a:pos x="1" y="11"/>
                </a:cxn>
                <a:cxn ang="0">
                  <a:pos x="0" y="11"/>
                </a:cxn>
                <a:cxn ang="0">
                  <a:pos x="1" y="7"/>
                </a:cxn>
                <a:cxn ang="0">
                  <a:pos x="3" y="3"/>
                </a:cxn>
                <a:cxn ang="0">
                  <a:pos x="7" y="2"/>
                </a:cxn>
                <a:cxn ang="0">
                  <a:pos x="11" y="0"/>
                </a:cxn>
                <a:cxn ang="0">
                  <a:pos x="15" y="2"/>
                </a:cxn>
                <a:cxn ang="0">
                  <a:pos x="18" y="3"/>
                </a:cxn>
                <a:cxn ang="0">
                  <a:pos x="21" y="7"/>
                </a:cxn>
                <a:cxn ang="0">
                  <a:pos x="21" y="10"/>
                </a:cxn>
                <a:cxn ang="0">
                  <a:pos x="21" y="13"/>
                </a:cxn>
                <a:cxn ang="0">
                  <a:pos x="20" y="16"/>
                </a:cxn>
                <a:cxn ang="0">
                  <a:pos x="17" y="21"/>
                </a:cxn>
                <a:cxn ang="0">
                  <a:pos x="14" y="25"/>
                </a:cxn>
                <a:cxn ang="0">
                  <a:pos x="10" y="30"/>
                </a:cxn>
                <a:cxn ang="0">
                  <a:pos x="7" y="32"/>
                </a:cxn>
                <a:cxn ang="0">
                  <a:pos x="4" y="34"/>
                </a:cxn>
                <a:cxn ang="0">
                  <a:pos x="14" y="34"/>
                </a:cxn>
                <a:cxn ang="0">
                  <a:pos x="17" y="34"/>
                </a:cxn>
                <a:cxn ang="0">
                  <a:pos x="18" y="34"/>
                </a:cxn>
                <a:cxn ang="0">
                  <a:pos x="20" y="34"/>
                </a:cxn>
                <a:cxn ang="0">
                  <a:pos x="21" y="34"/>
                </a:cxn>
                <a:cxn ang="0">
                  <a:pos x="22" y="32"/>
                </a:cxn>
                <a:cxn ang="0">
                  <a:pos x="22" y="31"/>
                </a:cxn>
                <a:cxn ang="0">
                  <a:pos x="24" y="31"/>
                </a:cxn>
              </a:cxnLst>
              <a:rect l="0" t="0" r="r" b="b"/>
              <a:pathLst>
                <a:path w="24" h="38">
                  <a:moveTo>
                    <a:pt x="24" y="31"/>
                  </a:moveTo>
                  <a:lnTo>
                    <a:pt x="21" y="38"/>
                  </a:lnTo>
                  <a:lnTo>
                    <a:pt x="0" y="38"/>
                  </a:lnTo>
                  <a:lnTo>
                    <a:pt x="0" y="38"/>
                  </a:lnTo>
                  <a:lnTo>
                    <a:pt x="6" y="32"/>
                  </a:lnTo>
                  <a:lnTo>
                    <a:pt x="10" y="27"/>
                  </a:lnTo>
                  <a:lnTo>
                    <a:pt x="13" y="23"/>
                  </a:lnTo>
                  <a:lnTo>
                    <a:pt x="15" y="18"/>
                  </a:lnTo>
                  <a:lnTo>
                    <a:pt x="17" y="13"/>
                  </a:lnTo>
                  <a:lnTo>
                    <a:pt x="17" y="10"/>
                  </a:lnTo>
                  <a:lnTo>
                    <a:pt x="14" y="7"/>
                  </a:lnTo>
                  <a:lnTo>
                    <a:pt x="13" y="6"/>
                  </a:lnTo>
                  <a:lnTo>
                    <a:pt x="10" y="4"/>
                  </a:lnTo>
                  <a:lnTo>
                    <a:pt x="7" y="4"/>
                  </a:lnTo>
                  <a:lnTo>
                    <a:pt x="4" y="6"/>
                  </a:lnTo>
                  <a:lnTo>
                    <a:pt x="3" y="9"/>
                  </a:lnTo>
                  <a:lnTo>
                    <a:pt x="1" y="11"/>
                  </a:lnTo>
                  <a:lnTo>
                    <a:pt x="0" y="11"/>
                  </a:lnTo>
                  <a:lnTo>
                    <a:pt x="1" y="7"/>
                  </a:lnTo>
                  <a:lnTo>
                    <a:pt x="3" y="3"/>
                  </a:lnTo>
                  <a:lnTo>
                    <a:pt x="7" y="2"/>
                  </a:lnTo>
                  <a:lnTo>
                    <a:pt x="11" y="0"/>
                  </a:lnTo>
                  <a:lnTo>
                    <a:pt x="15" y="2"/>
                  </a:lnTo>
                  <a:lnTo>
                    <a:pt x="18" y="3"/>
                  </a:lnTo>
                  <a:lnTo>
                    <a:pt x="21" y="7"/>
                  </a:lnTo>
                  <a:lnTo>
                    <a:pt x="21" y="10"/>
                  </a:lnTo>
                  <a:lnTo>
                    <a:pt x="21" y="13"/>
                  </a:lnTo>
                  <a:lnTo>
                    <a:pt x="20" y="16"/>
                  </a:lnTo>
                  <a:lnTo>
                    <a:pt x="17" y="21"/>
                  </a:lnTo>
                  <a:lnTo>
                    <a:pt x="14" y="25"/>
                  </a:lnTo>
                  <a:lnTo>
                    <a:pt x="10" y="30"/>
                  </a:lnTo>
                  <a:lnTo>
                    <a:pt x="7" y="32"/>
                  </a:lnTo>
                  <a:lnTo>
                    <a:pt x="4" y="34"/>
                  </a:lnTo>
                  <a:lnTo>
                    <a:pt x="14" y="34"/>
                  </a:lnTo>
                  <a:lnTo>
                    <a:pt x="17" y="34"/>
                  </a:lnTo>
                  <a:lnTo>
                    <a:pt x="18" y="34"/>
                  </a:lnTo>
                  <a:lnTo>
                    <a:pt x="20" y="34"/>
                  </a:lnTo>
                  <a:lnTo>
                    <a:pt x="21" y="34"/>
                  </a:lnTo>
                  <a:lnTo>
                    <a:pt x="22" y="32"/>
                  </a:lnTo>
                  <a:lnTo>
                    <a:pt x="22" y="31"/>
                  </a:lnTo>
                  <a:lnTo>
                    <a:pt x="24" y="3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25" name="Freeform 221"/>
            <p:cNvSpPr>
              <a:spLocks/>
            </p:cNvSpPr>
            <p:nvPr/>
          </p:nvSpPr>
          <p:spPr bwMode="auto">
            <a:xfrm>
              <a:off x="3176" y="2757"/>
              <a:ext cx="13" cy="49"/>
            </a:xfrm>
            <a:custGeom>
              <a:avLst/>
              <a:gdLst/>
              <a:ahLst/>
              <a:cxnLst>
                <a:cxn ang="0">
                  <a:pos x="0" y="0"/>
                </a:cxn>
                <a:cxn ang="0">
                  <a:pos x="13" y="0"/>
                </a:cxn>
                <a:cxn ang="0">
                  <a:pos x="13" y="49"/>
                </a:cxn>
                <a:cxn ang="0">
                  <a:pos x="0" y="49"/>
                </a:cxn>
                <a:cxn ang="0">
                  <a:pos x="0" y="48"/>
                </a:cxn>
                <a:cxn ang="0">
                  <a:pos x="7" y="48"/>
                </a:cxn>
                <a:cxn ang="0">
                  <a:pos x="7" y="3"/>
                </a:cxn>
                <a:cxn ang="0">
                  <a:pos x="0" y="3"/>
                </a:cxn>
                <a:cxn ang="0">
                  <a:pos x="0" y="0"/>
                </a:cxn>
              </a:cxnLst>
              <a:rect l="0" t="0" r="r" b="b"/>
              <a:pathLst>
                <a:path w="13" h="49">
                  <a:moveTo>
                    <a:pt x="0" y="0"/>
                  </a:moveTo>
                  <a:lnTo>
                    <a:pt x="13" y="0"/>
                  </a:lnTo>
                  <a:lnTo>
                    <a:pt x="13" y="49"/>
                  </a:lnTo>
                  <a:lnTo>
                    <a:pt x="0" y="49"/>
                  </a:lnTo>
                  <a:lnTo>
                    <a:pt x="0" y="48"/>
                  </a:lnTo>
                  <a:lnTo>
                    <a:pt x="7" y="48"/>
                  </a:lnTo>
                  <a:lnTo>
                    <a:pt x="7" y="3"/>
                  </a:lnTo>
                  <a:lnTo>
                    <a:pt x="0" y="3"/>
                  </a:lnTo>
                  <a:lnTo>
                    <a:pt x="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26" name="Freeform 222"/>
            <p:cNvSpPr>
              <a:spLocks/>
            </p:cNvSpPr>
            <p:nvPr/>
          </p:nvSpPr>
          <p:spPr bwMode="auto">
            <a:xfrm>
              <a:off x="3228" y="2757"/>
              <a:ext cx="32" cy="39"/>
            </a:xfrm>
            <a:custGeom>
              <a:avLst/>
              <a:gdLst/>
              <a:ahLst/>
              <a:cxnLst>
                <a:cxn ang="0">
                  <a:pos x="31" y="0"/>
                </a:cxn>
                <a:cxn ang="0">
                  <a:pos x="31" y="13"/>
                </a:cxn>
                <a:cxn ang="0">
                  <a:pos x="31" y="13"/>
                </a:cxn>
                <a:cxn ang="0">
                  <a:pos x="28" y="9"/>
                </a:cxn>
                <a:cxn ang="0">
                  <a:pos x="25" y="4"/>
                </a:cxn>
                <a:cxn ang="0">
                  <a:pos x="22" y="3"/>
                </a:cxn>
                <a:cxn ang="0">
                  <a:pos x="18" y="3"/>
                </a:cxn>
                <a:cxn ang="0">
                  <a:pos x="15" y="3"/>
                </a:cxn>
                <a:cxn ang="0">
                  <a:pos x="12" y="4"/>
                </a:cxn>
                <a:cxn ang="0">
                  <a:pos x="10" y="7"/>
                </a:cxn>
                <a:cxn ang="0">
                  <a:pos x="7" y="10"/>
                </a:cxn>
                <a:cxn ang="0">
                  <a:pos x="7" y="14"/>
                </a:cxn>
                <a:cxn ang="0">
                  <a:pos x="5" y="20"/>
                </a:cxn>
                <a:cxn ang="0">
                  <a:pos x="7" y="25"/>
                </a:cxn>
                <a:cxn ang="0">
                  <a:pos x="7" y="30"/>
                </a:cxn>
                <a:cxn ang="0">
                  <a:pos x="10" y="32"/>
                </a:cxn>
                <a:cxn ang="0">
                  <a:pos x="12" y="35"/>
                </a:cxn>
                <a:cxn ang="0">
                  <a:pos x="15" y="37"/>
                </a:cxn>
                <a:cxn ang="0">
                  <a:pos x="20" y="37"/>
                </a:cxn>
                <a:cxn ang="0">
                  <a:pos x="22" y="37"/>
                </a:cxn>
                <a:cxn ang="0">
                  <a:pos x="25" y="35"/>
                </a:cxn>
                <a:cxn ang="0">
                  <a:pos x="28" y="32"/>
                </a:cxn>
                <a:cxn ang="0">
                  <a:pos x="31" y="30"/>
                </a:cxn>
                <a:cxn ang="0">
                  <a:pos x="32" y="30"/>
                </a:cxn>
                <a:cxn ang="0">
                  <a:pos x="29" y="34"/>
                </a:cxn>
                <a:cxn ang="0">
                  <a:pos x="27" y="37"/>
                </a:cxn>
                <a:cxn ang="0">
                  <a:pos x="22" y="38"/>
                </a:cxn>
                <a:cxn ang="0">
                  <a:pos x="17" y="39"/>
                </a:cxn>
                <a:cxn ang="0">
                  <a:pos x="11" y="38"/>
                </a:cxn>
                <a:cxn ang="0">
                  <a:pos x="7" y="37"/>
                </a:cxn>
                <a:cxn ang="0">
                  <a:pos x="3" y="32"/>
                </a:cxn>
                <a:cxn ang="0">
                  <a:pos x="0" y="27"/>
                </a:cxn>
                <a:cxn ang="0">
                  <a:pos x="0" y="20"/>
                </a:cxn>
                <a:cxn ang="0">
                  <a:pos x="0" y="16"/>
                </a:cxn>
                <a:cxn ang="0">
                  <a:pos x="1" y="10"/>
                </a:cxn>
                <a:cxn ang="0">
                  <a:pos x="5" y="6"/>
                </a:cxn>
                <a:cxn ang="0">
                  <a:pos x="8" y="3"/>
                </a:cxn>
                <a:cxn ang="0">
                  <a:pos x="14" y="2"/>
                </a:cxn>
                <a:cxn ang="0">
                  <a:pos x="18" y="0"/>
                </a:cxn>
                <a:cxn ang="0">
                  <a:pos x="22" y="2"/>
                </a:cxn>
                <a:cxn ang="0">
                  <a:pos x="27" y="3"/>
                </a:cxn>
                <a:cxn ang="0">
                  <a:pos x="27" y="3"/>
                </a:cxn>
                <a:cxn ang="0">
                  <a:pos x="28" y="3"/>
                </a:cxn>
                <a:cxn ang="0">
                  <a:pos x="28" y="3"/>
                </a:cxn>
                <a:cxn ang="0">
                  <a:pos x="29" y="3"/>
                </a:cxn>
                <a:cxn ang="0">
                  <a:pos x="29" y="2"/>
                </a:cxn>
                <a:cxn ang="0">
                  <a:pos x="29" y="0"/>
                </a:cxn>
                <a:cxn ang="0">
                  <a:pos x="31" y="0"/>
                </a:cxn>
              </a:cxnLst>
              <a:rect l="0" t="0" r="r" b="b"/>
              <a:pathLst>
                <a:path w="32" h="39">
                  <a:moveTo>
                    <a:pt x="31" y="0"/>
                  </a:moveTo>
                  <a:lnTo>
                    <a:pt x="31" y="13"/>
                  </a:lnTo>
                  <a:lnTo>
                    <a:pt x="31" y="13"/>
                  </a:lnTo>
                  <a:lnTo>
                    <a:pt x="28" y="9"/>
                  </a:lnTo>
                  <a:lnTo>
                    <a:pt x="25" y="4"/>
                  </a:lnTo>
                  <a:lnTo>
                    <a:pt x="22" y="3"/>
                  </a:lnTo>
                  <a:lnTo>
                    <a:pt x="18" y="3"/>
                  </a:lnTo>
                  <a:lnTo>
                    <a:pt x="15" y="3"/>
                  </a:lnTo>
                  <a:lnTo>
                    <a:pt x="12" y="4"/>
                  </a:lnTo>
                  <a:lnTo>
                    <a:pt x="10" y="7"/>
                  </a:lnTo>
                  <a:lnTo>
                    <a:pt x="7" y="10"/>
                  </a:lnTo>
                  <a:lnTo>
                    <a:pt x="7" y="14"/>
                  </a:lnTo>
                  <a:lnTo>
                    <a:pt x="5" y="20"/>
                  </a:lnTo>
                  <a:lnTo>
                    <a:pt x="7" y="25"/>
                  </a:lnTo>
                  <a:lnTo>
                    <a:pt x="7" y="30"/>
                  </a:lnTo>
                  <a:lnTo>
                    <a:pt x="10" y="32"/>
                  </a:lnTo>
                  <a:lnTo>
                    <a:pt x="12" y="35"/>
                  </a:lnTo>
                  <a:lnTo>
                    <a:pt x="15" y="37"/>
                  </a:lnTo>
                  <a:lnTo>
                    <a:pt x="20" y="37"/>
                  </a:lnTo>
                  <a:lnTo>
                    <a:pt x="22" y="37"/>
                  </a:lnTo>
                  <a:lnTo>
                    <a:pt x="25" y="35"/>
                  </a:lnTo>
                  <a:lnTo>
                    <a:pt x="28" y="32"/>
                  </a:lnTo>
                  <a:lnTo>
                    <a:pt x="31" y="30"/>
                  </a:lnTo>
                  <a:lnTo>
                    <a:pt x="32" y="30"/>
                  </a:lnTo>
                  <a:lnTo>
                    <a:pt x="29" y="34"/>
                  </a:lnTo>
                  <a:lnTo>
                    <a:pt x="27" y="37"/>
                  </a:lnTo>
                  <a:lnTo>
                    <a:pt x="22" y="38"/>
                  </a:lnTo>
                  <a:lnTo>
                    <a:pt x="17" y="39"/>
                  </a:lnTo>
                  <a:lnTo>
                    <a:pt x="11" y="38"/>
                  </a:lnTo>
                  <a:lnTo>
                    <a:pt x="7" y="37"/>
                  </a:lnTo>
                  <a:lnTo>
                    <a:pt x="3" y="32"/>
                  </a:lnTo>
                  <a:lnTo>
                    <a:pt x="0" y="27"/>
                  </a:lnTo>
                  <a:lnTo>
                    <a:pt x="0" y="20"/>
                  </a:lnTo>
                  <a:lnTo>
                    <a:pt x="0" y="16"/>
                  </a:lnTo>
                  <a:lnTo>
                    <a:pt x="1" y="10"/>
                  </a:lnTo>
                  <a:lnTo>
                    <a:pt x="5" y="6"/>
                  </a:lnTo>
                  <a:lnTo>
                    <a:pt x="8" y="3"/>
                  </a:lnTo>
                  <a:lnTo>
                    <a:pt x="14" y="2"/>
                  </a:lnTo>
                  <a:lnTo>
                    <a:pt x="18" y="0"/>
                  </a:lnTo>
                  <a:lnTo>
                    <a:pt x="22" y="2"/>
                  </a:lnTo>
                  <a:lnTo>
                    <a:pt x="27" y="3"/>
                  </a:lnTo>
                  <a:lnTo>
                    <a:pt x="27" y="3"/>
                  </a:lnTo>
                  <a:lnTo>
                    <a:pt x="28" y="3"/>
                  </a:lnTo>
                  <a:lnTo>
                    <a:pt x="28" y="3"/>
                  </a:lnTo>
                  <a:lnTo>
                    <a:pt x="29" y="3"/>
                  </a:lnTo>
                  <a:lnTo>
                    <a:pt x="29" y="2"/>
                  </a:lnTo>
                  <a:lnTo>
                    <a:pt x="29" y="0"/>
                  </a:lnTo>
                  <a:lnTo>
                    <a:pt x="31"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27" name="Freeform 223"/>
            <p:cNvSpPr>
              <a:spLocks noEditPoints="1"/>
            </p:cNvSpPr>
            <p:nvPr/>
          </p:nvSpPr>
          <p:spPr bwMode="auto">
            <a:xfrm>
              <a:off x="3264" y="2770"/>
              <a:ext cx="24" cy="26"/>
            </a:xfrm>
            <a:custGeom>
              <a:avLst/>
              <a:gdLst/>
              <a:ahLst/>
              <a:cxnLst>
                <a:cxn ang="0">
                  <a:pos x="13" y="0"/>
                </a:cxn>
                <a:cxn ang="0">
                  <a:pos x="16" y="0"/>
                </a:cxn>
                <a:cxn ang="0">
                  <a:pos x="19" y="1"/>
                </a:cxn>
                <a:cxn ang="0">
                  <a:pos x="21" y="4"/>
                </a:cxn>
                <a:cxn ang="0">
                  <a:pos x="24" y="8"/>
                </a:cxn>
                <a:cxn ang="0">
                  <a:pos x="24" y="12"/>
                </a:cxn>
                <a:cxn ang="0">
                  <a:pos x="24" y="15"/>
                </a:cxn>
                <a:cxn ang="0">
                  <a:pos x="23" y="19"/>
                </a:cxn>
                <a:cxn ang="0">
                  <a:pos x="21" y="22"/>
                </a:cxn>
                <a:cxn ang="0">
                  <a:pos x="19" y="25"/>
                </a:cxn>
                <a:cxn ang="0">
                  <a:pos x="16" y="25"/>
                </a:cxn>
                <a:cxn ang="0">
                  <a:pos x="12" y="26"/>
                </a:cxn>
                <a:cxn ang="0">
                  <a:pos x="9" y="25"/>
                </a:cxn>
                <a:cxn ang="0">
                  <a:pos x="6" y="24"/>
                </a:cxn>
                <a:cxn ang="0">
                  <a:pos x="3" y="22"/>
                </a:cxn>
                <a:cxn ang="0">
                  <a:pos x="0" y="18"/>
                </a:cxn>
                <a:cxn ang="0">
                  <a:pos x="0" y="14"/>
                </a:cxn>
                <a:cxn ang="0">
                  <a:pos x="0" y="10"/>
                </a:cxn>
                <a:cxn ang="0">
                  <a:pos x="2" y="7"/>
                </a:cxn>
                <a:cxn ang="0">
                  <a:pos x="5" y="4"/>
                </a:cxn>
                <a:cxn ang="0">
                  <a:pos x="6" y="1"/>
                </a:cxn>
                <a:cxn ang="0">
                  <a:pos x="9" y="0"/>
                </a:cxn>
                <a:cxn ang="0">
                  <a:pos x="13" y="0"/>
                </a:cxn>
                <a:cxn ang="0">
                  <a:pos x="12" y="1"/>
                </a:cxn>
                <a:cxn ang="0">
                  <a:pos x="10" y="1"/>
                </a:cxn>
                <a:cxn ang="0">
                  <a:pos x="9" y="3"/>
                </a:cxn>
                <a:cxn ang="0">
                  <a:pos x="7" y="4"/>
                </a:cxn>
                <a:cxn ang="0">
                  <a:pos x="6" y="5"/>
                </a:cxn>
                <a:cxn ang="0">
                  <a:pos x="5" y="8"/>
                </a:cxn>
                <a:cxn ang="0">
                  <a:pos x="5" y="11"/>
                </a:cxn>
                <a:cxn ang="0">
                  <a:pos x="6" y="17"/>
                </a:cxn>
                <a:cxn ang="0">
                  <a:pos x="7" y="21"/>
                </a:cxn>
                <a:cxn ang="0">
                  <a:pos x="10" y="24"/>
                </a:cxn>
                <a:cxn ang="0">
                  <a:pos x="13" y="25"/>
                </a:cxn>
                <a:cxn ang="0">
                  <a:pos x="16" y="24"/>
                </a:cxn>
                <a:cxn ang="0">
                  <a:pos x="17" y="22"/>
                </a:cxn>
                <a:cxn ang="0">
                  <a:pos x="19" y="19"/>
                </a:cxn>
                <a:cxn ang="0">
                  <a:pos x="20" y="15"/>
                </a:cxn>
                <a:cxn ang="0">
                  <a:pos x="19" y="11"/>
                </a:cxn>
                <a:cxn ang="0">
                  <a:pos x="19" y="7"/>
                </a:cxn>
                <a:cxn ang="0">
                  <a:pos x="17" y="4"/>
                </a:cxn>
                <a:cxn ang="0">
                  <a:pos x="14" y="3"/>
                </a:cxn>
                <a:cxn ang="0">
                  <a:pos x="12" y="1"/>
                </a:cxn>
              </a:cxnLst>
              <a:rect l="0" t="0" r="r" b="b"/>
              <a:pathLst>
                <a:path w="24" h="26">
                  <a:moveTo>
                    <a:pt x="13" y="0"/>
                  </a:moveTo>
                  <a:lnTo>
                    <a:pt x="16" y="0"/>
                  </a:lnTo>
                  <a:lnTo>
                    <a:pt x="19" y="1"/>
                  </a:lnTo>
                  <a:lnTo>
                    <a:pt x="21" y="4"/>
                  </a:lnTo>
                  <a:lnTo>
                    <a:pt x="24" y="8"/>
                  </a:lnTo>
                  <a:lnTo>
                    <a:pt x="24" y="12"/>
                  </a:lnTo>
                  <a:lnTo>
                    <a:pt x="24" y="15"/>
                  </a:lnTo>
                  <a:lnTo>
                    <a:pt x="23" y="19"/>
                  </a:lnTo>
                  <a:lnTo>
                    <a:pt x="21" y="22"/>
                  </a:lnTo>
                  <a:lnTo>
                    <a:pt x="19" y="25"/>
                  </a:lnTo>
                  <a:lnTo>
                    <a:pt x="16" y="25"/>
                  </a:lnTo>
                  <a:lnTo>
                    <a:pt x="12" y="26"/>
                  </a:lnTo>
                  <a:lnTo>
                    <a:pt x="9" y="25"/>
                  </a:lnTo>
                  <a:lnTo>
                    <a:pt x="6" y="24"/>
                  </a:lnTo>
                  <a:lnTo>
                    <a:pt x="3" y="22"/>
                  </a:lnTo>
                  <a:lnTo>
                    <a:pt x="0" y="18"/>
                  </a:lnTo>
                  <a:lnTo>
                    <a:pt x="0" y="14"/>
                  </a:lnTo>
                  <a:lnTo>
                    <a:pt x="0" y="10"/>
                  </a:lnTo>
                  <a:lnTo>
                    <a:pt x="2" y="7"/>
                  </a:lnTo>
                  <a:lnTo>
                    <a:pt x="5" y="4"/>
                  </a:lnTo>
                  <a:lnTo>
                    <a:pt x="6" y="1"/>
                  </a:lnTo>
                  <a:lnTo>
                    <a:pt x="9" y="0"/>
                  </a:lnTo>
                  <a:lnTo>
                    <a:pt x="13" y="0"/>
                  </a:lnTo>
                  <a:close/>
                  <a:moveTo>
                    <a:pt x="12" y="1"/>
                  </a:moveTo>
                  <a:lnTo>
                    <a:pt x="10" y="1"/>
                  </a:lnTo>
                  <a:lnTo>
                    <a:pt x="9" y="3"/>
                  </a:lnTo>
                  <a:lnTo>
                    <a:pt x="7" y="4"/>
                  </a:lnTo>
                  <a:lnTo>
                    <a:pt x="6" y="5"/>
                  </a:lnTo>
                  <a:lnTo>
                    <a:pt x="5" y="8"/>
                  </a:lnTo>
                  <a:lnTo>
                    <a:pt x="5" y="11"/>
                  </a:lnTo>
                  <a:lnTo>
                    <a:pt x="6" y="17"/>
                  </a:lnTo>
                  <a:lnTo>
                    <a:pt x="7" y="21"/>
                  </a:lnTo>
                  <a:lnTo>
                    <a:pt x="10" y="24"/>
                  </a:lnTo>
                  <a:lnTo>
                    <a:pt x="13" y="25"/>
                  </a:lnTo>
                  <a:lnTo>
                    <a:pt x="16" y="24"/>
                  </a:lnTo>
                  <a:lnTo>
                    <a:pt x="17" y="22"/>
                  </a:lnTo>
                  <a:lnTo>
                    <a:pt x="19" y="19"/>
                  </a:lnTo>
                  <a:lnTo>
                    <a:pt x="20" y="15"/>
                  </a:lnTo>
                  <a:lnTo>
                    <a:pt x="19" y="11"/>
                  </a:lnTo>
                  <a:lnTo>
                    <a:pt x="19" y="7"/>
                  </a:lnTo>
                  <a:lnTo>
                    <a:pt x="17" y="4"/>
                  </a:lnTo>
                  <a:lnTo>
                    <a:pt x="14" y="3"/>
                  </a:lnTo>
                  <a:lnTo>
                    <a:pt x="12" y="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28" name="Freeform 224"/>
            <p:cNvSpPr>
              <a:spLocks/>
            </p:cNvSpPr>
            <p:nvPr/>
          </p:nvSpPr>
          <p:spPr bwMode="auto">
            <a:xfrm>
              <a:off x="3291" y="2770"/>
              <a:ext cx="42" cy="25"/>
            </a:xfrm>
            <a:custGeom>
              <a:avLst/>
              <a:gdLst/>
              <a:ahLst/>
              <a:cxnLst>
                <a:cxn ang="0">
                  <a:pos x="11" y="3"/>
                </a:cxn>
                <a:cxn ang="0">
                  <a:pos x="13" y="1"/>
                </a:cxn>
                <a:cxn ang="0">
                  <a:pos x="15" y="0"/>
                </a:cxn>
                <a:cxn ang="0">
                  <a:pos x="20" y="0"/>
                </a:cxn>
                <a:cxn ang="0">
                  <a:pos x="22" y="3"/>
                </a:cxn>
                <a:cxn ang="0">
                  <a:pos x="27" y="3"/>
                </a:cxn>
                <a:cxn ang="0">
                  <a:pos x="29" y="0"/>
                </a:cxn>
                <a:cxn ang="0">
                  <a:pos x="34" y="0"/>
                </a:cxn>
                <a:cxn ang="0">
                  <a:pos x="36" y="3"/>
                </a:cxn>
                <a:cxn ang="0">
                  <a:pos x="39" y="7"/>
                </a:cxn>
                <a:cxn ang="0">
                  <a:pos x="39" y="19"/>
                </a:cxn>
                <a:cxn ang="0">
                  <a:pos x="39" y="24"/>
                </a:cxn>
                <a:cxn ang="0">
                  <a:pos x="41" y="25"/>
                </a:cxn>
                <a:cxn ang="0">
                  <a:pos x="42" y="25"/>
                </a:cxn>
                <a:cxn ang="0">
                  <a:pos x="31" y="25"/>
                </a:cxn>
                <a:cxn ang="0">
                  <a:pos x="31" y="25"/>
                </a:cxn>
                <a:cxn ang="0">
                  <a:pos x="34" y="24"/>
                </a:cxn>
                <a:cxn ang="0">
                  <a:pos x="34" y="22"/>
                </a:cxn>
                <a:cxn ang="0">
                  <a:pos x="34" y="19"/>
                </a:cxn>
                <a:cxn ang="0">
                  <a:pos x="34" y="7"/>
                </a:cxn>
                <a:cxn ang="0">
                  <a:pos x="32" y="4"/>
                </a:cxn>
                <a:cxn ang="0">
                  <a:pos x="28" y="4"/>
                </a:cxn>
                <a:cxn ang="0">
                  <a:pos x="25" y="5"/>
                </a:cxn>
                <a:cxn ang="0">
                  <a:pos x="24" y="7"/>
                </a:cxn>
                <a:cxn ang="0">
                  <a:pos x="24" y="19"/>
                </a:cxn>
                <a:cxn ang="0">
                  <a:pos x="24" y="24"/>
                </a:cxn>
                <a:cxn ang="0">
                  <a:pos x="25" y="25"/>
                </a:cxn>
                <a:cxn ang="0">
                  <a:pos x="27" y="25"/>
                </a:cxn>
                <a:cxn ang="0">
                  <a:pos x="15" y="25"/>
                </a:cxn>
                <a:cxn ang="0">
                  <a:pos x="17" y="25"/>
                </a:cxn>
                <a:cxn ang="0">
                  <a:pos x="18" y="24"/>
                </a:cxn>
                <a:cxn ang="0">
                  <a:pos x="18" y="22"/>
                </a:cxn>
                <a:cxn ang="0">
                  <a:pos x="18" y="10"/>
                </a:cxn>
                <a:cxn ang="0">
                  <a:pos x="18" y="5"/>
                </a:cxn>
                <a:cxn ang="0">
                  <a:pos x="14" y="4"/>
                </a:cxn>
                <a:cxn ang="0">
                  <a:pos x="11" y="4"/>
                </a:cxn>
                <a:cxn ang="0">
                  <a:pos x="8" y="7"/>
                </a:cxn>
                <a:cxn ang="0">
                  <a:pos x="8" y="22"/>
                </a:cxn>
                <a:cxn ang="0">
                  <a:pos x="8" y="24"/>
                </a:cxn>
                <a:cxn ang="0">
                  <a:pos x="10" y="25"/>
                </a:cxn>
                <a:cxn ang="0">
                  <a:pos x="11" y="25"/>
                </a:cxn>
                <a:cxn ang="0">
                  <a:pos x="0" y="25"/>
                </a:cxn>
                <a:cxn ang="0">
                  <a:pos x="3" y="25"/>
                </a:cxn>
                <a:cxn ang="0">
                  <a:pos x="3" y="24"/>
                </a:cxn>
                <a:cxn ang="0">
                  <a:pos x="4" y="19"/>
                </a:cxn>
                <a:cxn ang="0">
                  <a:pos x="4" y="7"/>
                </a:cxn>
                <a:cxn ang="0">
                  <a:pos x="3" y="4"/>
                </a:cxn>
                <a:cxn ang="0">
                  <a:pos x="3" y="3"/>
                </a:cxn>
                <a:cxn ang="0">
                  <a:pos x="1" y="3"/>
                </a:cxn>
                <a:cxn ang="0">
                  <a:pos x="0" y="3"/>
                </a:cxn>
                <a:cxn ang="0">
                  <a:pos x="8" y="0"/>
                </a:cxn>
              </a:cxnLst>
              <a:rect l="0" t="0" r="r" b="b"/>
              <a:pathLst>
                <a:path w="42" h="25">
                  <a:moveTo>
                    <a:pt x="8" y="5"/>
                  </a:moveTo>
                  <a:lnTo>
                    <a:pt x="11" y="3"/>
                  </a:lnTo>
                  <a:lnTo>
                    <a:pt x="11" y="3"/>
                  </a:lnTo>
                  <a:lnTo>
                    <a:pt x="13" y="1"/>
                  </a:lnTo>
                  <a:lnTo>
                    <a:pt x="14" y="0"/>
                  </a:lnTo>
                  <a:lnTo>
                    <a:pt x="15" y="0"/>
                  </a:lnTo>
                  <a:lnTo>
                    <a:pt x="17" y="0"/>
                  </a:lnTo>
                  <a:lnTo>
                    <a:pt x="20" y="0"/>
                  </a:lnTo>
                  <a:lnTo>
                    <a:pt x="21" y="1"/>
                  </a:lnTo>
                  <a:lnTo>
                    <a:pt x="22" y="3"/>
                  </a:lnTo>
                  <a:lnTo>
                    <a:pt x="24" y="5"/>
                  </a:lnTo>
                  <a:lnTo>
                    <a:pt x="27" y="3"/>
                  </a:lnTo>
                  <a:lnTo>
                    <a:pt x="28" y="1"/>
                  </a:lnTo>
                  <a:lnTo>
                    <a:pt x="29" y="0"/>
                  </a:lnTo>
                  <a:lnTo>
                    <a:pt x="32" y="0"/>
                  </a:lnTo>
                  <a:lnTo>
                    <a:pt x="34" y="0"/>
                  </a:lnTo>
                  <a:lnTo>
                    <a:pt x="35" y="1"/>
                  </a:lnTo>
                  <a:lnTo>
                    <a:pt x="36" y="3"/>
                  </a:lnTo>
                  <a:lnTo>
                    <a:pt x="38" y="4"/>
                  </a:lnTo>
                  <a:lnTo>
                    <a:pt x="39" y="7"/>
                  </a:lnTo>
                  <a:lnTo>
                    <a:pt x="39" y="10"/>
                  </a:lnTo>
                  <a:lnTo>
                    <a:pt x="39" y="19"/>
                  </a:lnTo>
                  <a:lnTo>
                    <a:pt x="39" y="22"/>
                  </a:lnTo>
                  <a:lnTo>
                    <a:pt x="39" y="24"/>
                  </a:lnTo>
                  <a:lnTo>
                    <a:pt x="39" y="24"/>
                  </a:lnTo>
                  <a:lnTo>
                    <a:pt x="41" y="25"/>
                  </a:lnTo>
                  <a:lnTo>
                    <a:pt x="41" y="25"/>
                  </a:lnTo>
                  <a:lnTo>
                    <a:pt x="42" y="25"/>
                  </a:lnTo>
                  <a:lnTo>
                    <a:pt x="42" y="25"/>
                  </a:lnTo>
                  <a:lnTo>
                    <a:pt x="31" y="25"/>
                  </a:lnTo>
                  <a:lnTo>
                    <a:pt x="31" y="25"/>
                  </a:lnTo>
                  <a:lnTo>
                    <a:pt x="31" y="25"/>
                  </a:lnTo>
                  <a:lnTo>
                    <a:pt x="32" y="25"/>
                  </a:lnTo>
                  <a:lnTo>
                    <a:pt x="34" y="24"/>
                  </a:lnTo>
                  <a:lnTo>
                    <a:pt x="34" y="24"/>
                  </a:lnTo>
                  <a:lnTo>
                    <a:pt x="34" y="22"/>
                  </a:lnTo>
                  <a:lnTo>
                    <a:pt x="34" y="22"/>
                  </a:lnTo>
                  <a:lnTo>
                    <a:pt x="34" y="19"/>
                  </a:lnTo>
                  <a:lnTo>
                    <a:pt x="34" y="10"/>
                  </a:lnTo>
                  <a:lnTo>
                    <a:pt x="34" y="7"/>
                  </a:lnTo>
                  <a:lnTo>
                    <a:pt x="34" y="5"/>
                  </a:lnTo>
                  <a:lnTo>
                    <a:pt x="32" y="4"/>
                  </a:lnTo>
                  <a:lnTo>
                    <a:pt x="29" y="4"/>
                  </a:lnTo>
                  <a:lnTo>
                    <a:pt x="28" y="4"/>
                  </a:lnTo>
                  <a:lnTo>
                    <a:pt x="27" y="4"/>
                  </a:lnTo>
                  <a:lnTo>
                    <a:pt x="25" y="5"/>
                  </a:lnTo>
                  <a:lnTo>
                    <a:pt x="24" y="7"/>
                  </a:lnTo>
                  <a:lnTo>
                    <a:pt x="24" y="7"/>
                  </a:lnTo>
                  <a:lnTo>
                    <a:pt x="24" y="8"/>
                  </a:lnTo>
                  <a:lnTo>
                    <a:pt x="24" y="19"/>
                  </a:lnTo>
                  <a:lnTo>
                    <a:pt x="24" y="22"/>
                  </a:lnTo>
                  <a:lnTo>
                    <a:pt x="24" y="24"/>
                  </a:lnTo>
                  <a:lnTo>
                    <a:pt x="24" y="24"/>
                  </a:lnTo>
                  <a:lnTo>
                    <a:pt x="25" y="25"/>
                  </a:lnTo>
                  <a:lnTo>
                    <a:pt x="25" y="25"/>
                  </a:lnTo>
                  <a:lnTo>
                    <a:pt x="27" y="25"/>
                  </a:lnTo>
                  <a:lnTo>
                    <a:pt x="27" y="25"/>
                  </a:lnTo>
                  <a:lnTo>
                    <a:pt x="15" y="25"/>
                  </a:lnTo>
                  <a:lnTo>
                    <a:pt x="15" y="25"/>
                  </a:lnTo>
                  <a:lnTo>
                    <a:pt x="17" y="25"/>
                  </a:lnTo>
                  <a:lnTo>
                    <a:pt x="18" y="25"/>
                  </a:lnTo>
                  <a:lnTo>
                    <a:pt x="18" y="24"/>
                  </a:lnTo>
                  <a:lnTo>
                    <a:pt x="18" y="22"/>
                  </a:lnTo>
                  <a:lnTo>
                    <a:pt x="18" y="22"/>
                  </a:lnTo>
                  <a:lnTo>
                    <a:pt x="18" y="19"/>
                  </a:lnTo>
                  <a:lnTo>
                    <a:pt x="18" y="10"/>
                  </a:lnTo>
                  <a:lnTo>
                    <a:pt x="18" y="7"/>
                  </a:lnTo>
                  <a:lnTo>
                    <a:pt x="18" y="5"/>
                  </a:lnTo>
                  <a:lnTo>
                    <a:pt x="17" y="4"/>
                  </a:lnTo>
                  <a:lnTo>
                    <a:pt x="14" y="4"/>
                  </a:lnTo>
                  <a:lnTo>
                    <a:pt x="13" y="4"/>
                  </a:lnTo>
                  <a:lnTo>
                    <a:pt x="11" y="4"/>
                  </a:lnTo>
                  <a:lnTo>
                    <a:pt x="10" y="5"/>
                  </a:lnTo>
                  <a:lnTo>
                    <a:pt x="8" y="7"/>
                  </a:lnTo>
                  <a:lnTo>
                    <a:pt x="8" y="19"/>
                  </a:lnTo>
                  <a:lnTo>
                    <a:pt x="8" y="22"/>
                  </a:lnTo>
                  <a:lnTo>
                    <a:pt x="8" y="24"/>
                  </a:lnTo>
                  <a:lnTo>
                    <a:pt x="8" y="24"/>
                  </a:lnTo>
                  <a:lnTo>
                    <a:pt x="10" y="25"/>
                  </a:lnTo>
                  <a:lnTo>
                    <a:pt x="10" y="25"/>
                  </a:lnTo>
                  <a:lnTo>
                    <a:pt x="11" y="25"/>
                  </a:lnTo>
                  <a:lnTo>
                    <a:pt x="11" y="25"/>
                  </a:lnTo>
                  <a:lnTo>
                    <a:pt x="0" y="25"/>
                  </a:lnTo>
                  <a:lnTo>
                    <a:pt x="0" y="25"/>
                  </a:lnTo>
                  <a:lnTo>
                    <a:pt x="1" y="25"/>
                  </a:lnTo>
                  <a:lnTo>
                    <a:pt x="3" y="25"/>
                  </a:lnTo>
                  <a:lnTo>
                    <a:pt x="3" y="24"/>
                  </a:lnTo>
                  <a:lnTo>
                    <a:pt x="3" y="24"/>
                  </a:lnTo>
                  <a:lnTo>
                    <a:pt x="4" y="22"/>
                  </a:lnTo>
                  <a:lnTo>
                    <a:pt x="4" y="19"/>
                  </a:lnTo>
                  <a:lnTo>
                    <a:pt x="4" y="11"/>
                  </a:lnTo>
                  <a:lnTo>
                    <a:pt x="4" y="7"/>
                  </a:lnTo>
                  <a:lnTo>
                    <a:pt x="3" y="4"/>
                  </a:lnTo>
                  <a:lnTo>
                    <a:pt x="3" y="4"/>
                  </a:lnTo>
                  <a:lnTo>
                    <a:pt x="3" y="3"/>
                  </a:lnTo>
                  <a:lnTo>
                    <a:pt x="3" y="3"/>
                  </a:lnTo>
                  <a:lnTo>
                    <a:pt x="1" y="3"/>
                  </a:lnTo>
                  <a:lnTo>
                    <a:pt x="1" y="3"/>
                  </a:lnTo>
                  <a:lnTo>
                    <a:pt x="0" y="4"/>
                  </a:lnTo>
                  <a:lnTo>
                    <a:pt x="0" y="3"/>
                  </a:lnTo>
                  <a:lnTo>
                    <a:pt x="7" y="0"/>
                  </a:lnTo>
                  <a:lnTo>
                    <a:pt x="8" y="0"/>
                  </a:lnTo>
                  <a:lnTo>
                    <a:pt x="8" y="5"/>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29" name="Freeform 225"/>
            <p:cNvSpPr>
              <a:spLocks noEditPoints="1"/>
            </p:cNvSpPr>
            <p:nvPr/>
          </p:nvSpPr>
          <p:spPr bwMode="auto">
            <a:xfrm>
              <a:off x="3334" y="2770"/>
              <a:ext cx="27" cy="38"/>
            </a:xfrm>
            <a:custGeom>
              <a:avLst/>
              <a:gdLst/>
              <a:ahLst/>
              <a:cxnLst>
                <a:cxn ang="0">
                  <a:pos x="9" y="0"/>
                </a:cxn>
                <a:cxn ang="0">
                  <a:pos x="9" y="5"/>
                </a:cxn>
                <a:cxn ang="0">
                  <a:pos x="13" y="1"/>
                </a:cxn>
                <a:cxn ang="0">
                  <a:pos x="17" y="0"/>
                </a:cxn>
                <a:cxn ang="0">
                  <a:pos x="23" y="3"/>
                </a:cxn>
                <a:cxn ang="0">
                  <a:pos x="27" y="12"/>
                </a:cxn>
                <a:cxn ang="0">
                  <a:pos x="26" y="19"/>
                </a:cxn>
                <a:cxn ang="0">
                  <a:pos x="20" y="25"/>
                </a:cxn>
                <a:cxn ang="0">
                  <a:pos x="13" y="26"/>
                </a:cxn>
                <a:cxn ang="0">
                  <a:pos x="10" y="25"/>
                </a:cxn>
                <a:cxn ang="0">
                  <a:pos x="9" y="32"/>
                </a:cxn>
                <a:cxn ang="0">
                  <a:pos x="9" y="36"/>
                </a:cxn>
                <a:cxn ang="0">
                  <a:pos x="10" y="36"/>
                </a:cxn>
                <a:cxn ang="0">
                  <a:pos x="13" y="38"/>
                </a:cxn>
                <a:cxn ang="0">
                  <a:pos x="0" y="38"/>
                </a:cxn>
                <a:cxn ang="0">
                  <a:pos x="0" y="38"/>
                </a:cxn>
                <a:cxn ang="0">
                  <a:pos x="3" y="36"/>
                </a:cxn>
                <a:cxn ang="0">
                  <a:pos x="5" y="36"/>
                </a:cxn>
                <a:cxn ang="0">
                  <a:pos x="5" y="32"/>
                </a:cxn>
                <a:cxn ang="0">
                  <a:pos x="5" y="5"/>
                </a:cxn>
                <a:cxn ang="0">
                  <a:pos x="5" y="4"/>
                </a:cxn>
                <a:cxn ang="0">
                  <a:pos x="3" y="3"/>
                </a:cxn>
                <a:cxn ang="0">
                  <a:pos x="2" y="3"/>
                </a:cxn>
                <a:cxn ang="0">
                  <a:pos x="0" y="3"/>
                </a:cxn>
                <a:cxn ang="0">
                  <a:pos x="9" y="17"/>
                </a:cxn>
                <a:cxn ang="0">
                  <a:pos x="9" y="21"/>
                </a:cxn>
                <a:cxn ang="0">
                  <a:pos x="12" y="24"/>
                </a:cxn>
                <a:cxn ang="0">
                  <a:pos x="16" y="25"/>
                </a:cxn>
                <a:cxn ang="0">
                  <a:pos x="20" y="22"/>
                </a:cxn>
                <a:cxn ang="0">
                  <a:pos x="22" y="15"/>
                </a:cxn>
                <a:cxn ang="0">
                  <a:pos x="20" y="5"/>
                </a:cxn>
                <a:cxn ang="0">
                  <a:pos x="16" y="4"/>
                </a:cxn>
                <a:cxn ang="0">
                  <a:pos x="13" y="4"/>
                </a:cxn>
                <a:cxn ang="0">
                  <a:pos x="9" y="7"/>
                </a:cxn>
              </a:cxnLst>
              <a:rect l="0" t="0" r="r" b="b"/>
              <a:pathLst>
                <a:path w="27" h="38">
                  <a:moveTo>
                    <a:pt x="0" y="3"/>
                  </a:moveTo>
                  <a:lnTo>
                    <a:pt x="9" y="0"/>
                  </a:lnTo>
                  <a:lnTo>
                    <a:pt x="9" y="0"/>
                  </a:lnTo>
                  <a:lnTo>
                    <a:pt x="9" y="5"/>
                  </a:lnTo>
                  <a:lnTo>
                    <a:pt x="12" y="3"/>
                  </a:lnTo>
                  <a:lnTo>
                    <a:pt x="13" y="1"/>
                  </a:lnTo>
                  <a:lnTo>
                    <a:pt x="15" y="0"/>
                  </a:lnTo>
                  <a:lnTo>
                    <a:pt x="17" y="0"/>
                  </a:lnTo>
                  <a:lnTo>
                    <a:pt x="20" y="1"/>
                  </a:lnTo>
                  <a:lnTo>
                    <a:pt x="23" y="3"/>
                  </a:lnTo>
                  <a:lnTo>
                    <a:pt x="26" y="7"/>
                  </a:lnTo>
                  <a:lnTo>
                    <a:pt x="27" y="12"/>
                  </a:lnTo>
                  <a:lnTo>
                    <a:pt x="26" y="17"/>
                  </a:lnTo>
                  <a:lnTo>
                    <a:pt x="26" y="19"/>
                  </a:lnTo>
                  <a:lnTo>
                    <a:pt x="23" y="22"/>
                  </a:lnTo>
                  <a:lnTo>
                    <a:pt x="20" y="25"/>
                  </a:lnTo>
                  <a:lnTo>
                    <a:pt x="16" y="26"/>
                  </a:lnTo>
                  <a:lnTo>
                    <a:pt x="13" y="26"/>
                  </a:lnTo>
                  <a:lnTo>
                    <a:pt x="12" y="25"/>
                  </a:lnTo>
                  <a:lnTo>
                    <a:pt x="10" y="25"/>
                  </a:lnTo>
                  <a:lnTo>
                    <a:pt x="9" y="24"/>
                  </a:lnTo>
                  <a:lnTo>
                    <a:pt x="9" y="32"/>
                  </a:lnTo>
                  <a:lnTo>
                    <a:pt x="9" y="35"/>
                  </a:lnTo>
                  <a:lnTo>
                    <a:pt x="9" y="36"/>
                  </a:lnTo>
                  <a:lnTo>
                    <a:pt x="10" y="36"/>
                  </a:lnTo>
                  <a:lnTo>
                    <a:pt x="10" y="36"/>
                  </a:lnTo>
                  <a:lnTo>
                    <a:pt x="12" y="38"/>
                  </a:lnTo>
                  <a:lnTo>
                    <a:pt x="13" y="38"/>
                  </a:lnTo>
                  <a:lnTo>
                    <a:pt x="13" y="38"/>
                  </a:lnTo>
                  <a:lnTo>
                    <a:pt x="0" y="38"/>
                  </a:lnTo>
                  <a:lnTo>
                    <a:pt x="0" y="38"/>
                  </a:lnTo>
                  <a:lnTo>
                    <a:pt x="0" y="38"/>
                  </a:lnTo>
                  <a:lnTo>
                    <a:pt x="2" y="38"/>
                  </a:lnTo>
                  <a:lnTo>
                    <a:pt x="3" y="36"/>
                  </a:lnTo>
                  <a:lnTo>
                    <a:pt x="3" y="36"/>
                  </a:lnTo>
                  <a:lnTo>
                    <a:pt x="5" y="36"/>
                  </a:lnTo>
                  <a:lnTo>
                    <a:pt x="5" y="35"/>
                  </a:lnTo>
                  <a:lnTo>
                    <a:pt x="5" y="32"/>
                  </a:lnTo>
                  <a:lnTo>
                    <a:pt x="5" y="7"/>
                  </a:lnTo>
                  <a:lnTo>
                    <a:pt x="5" y="5"/>
                  </a:lnTo>
                  <a:lnTo>
                    <a:pt x="5" y="4"/>
                  </a:lnTo>
                  <a:lnTo>
                    <a:pt x="5" y="4"/>
                  </a:lnTo>
                  <a:lnTo>
                    <a:pt x="3" y="3"/>
                  </a:lnTo>
                  <a:lnTo>
                    <a:pt x="3" y="3"/>
                  </a:lnTo>
                  <a:lnTo>
                    <a:pt x="3" y="3"/>
                  </a:lnTo>
                  <a:lnTo>
                    <a:pt x="2" y="3"/>
                  </a:lnTo>
                  <a:lnTo>
                    <a:pt x="2" y="4"/>
                  </a:lnTo>
                  <a:lnTo>
                    <a:pt x="0" y="3"/>
                  </a:lnTo>
                  <a:close/>
                  <a:moveTo>
                    <a:pt x="9" y="7"/>
                  </a:moveTo>
                  <a:lnTo>
                    <a:pt x="9" y="17"/>
                  </a:lnTo>
                  <a:lnTo>
                    <a:pt x="9" y="19"/>
                  </a:lnTo>
                  <a:lnTo>
                    <a:pt x="9" y="21"/>
                  </a:lnTo>
                  <a:lnTo>
                    <a:pt x="10" y="22"/>
                  </a:lnTo>
                  <a:lnTo>
                    <a:pt x="12" y="24"/>
                  </a:lnTo>
                  <a:lnTo>
                    <a:pt x="13" y="24"/>
                  </a:lnTo>
                  <a:lnTo>
                    <a:pt x="16" y="25"/>
                  </a:lnTo>
                  <a:lnTo>
                    <a:pt x="17" y="24"/>
                  </a:lnTo>
                  <a:lnTo>
                    <a:pt x="20" y="22"/>
                  </a:lnTo>
                  <a:lnTo>
                    <a:pt x="22" y="19"/>
                  </a:lnTo>
                  <a:lnTo>
                    <a:pt x="22" y="15"/>
                  </a:lnTo>
                  <a:lnTo>
                    <a:pt x="22" y="10"/>
                  </a:lnTo>
                  <a:lnTo>
                    <a:pt x="20" y="5"/>
                  </a:lnTo>
                  <a:lnTo>
                    <a:pt x="17" y="4"/>
                  </a:lnTo>
                  <a:lnTo>
                    <a:pt x="16" y="4"/>
                  </a:lnTo>
                  <a:lnTo>
                    <a:pt x="15" y="4"/>
                  </a:lnTo>
                  <a:lnTo>
                    <a:pt x="13" y="4"/>
                  </a:lnTo>
                  <a:lnTo>
                    <a:pt x="12" y="5"/>
                  </a:lnTo>
                  <a:lnTo>
                    <a:pt x="9" y="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30" name="Freeform 226"/>
            <p:cNvSpPr>
              <a:spLocks/>
            </p:cNvSpPr>
            <p:nvPr/>
          </p:nvSpPr>
          <p:spPr bwMode="auto">
            <a:xfrm>
              <a:off x="3365" y="2756"/>
              <a:ext cx="12" cy="39"/>
            </a:xfrm>
            <a:custGeom>
              <a:avLst/>
              <a:gdLst/>
              <a:ahLst/>
              <a:cxnLst>
                <a:cxn ang="0">
                  <a:pos x="7" y="0"/>
                </a:cxn>
                <a:cxn ang="0">
                  <a:pos x="7" y="33"/>
                </a:cxn>
                <a:cxn ang="0">
                  <a:pos x="9" y="36"/>
                </a:cxn>
                <a:cxn ang="0">
                  <a:pos x="9" y="38"/>
                </a:cxn>
                <a:cxn ang="0">
                  <a:pos x="9" y="38"/>
                </a:cxn>
                <a:cxn ang="0">
                  <a:pos x="9" y="39"/>
                </a:cxn>
                <a:cxn ang="0">
                  <a:pos x="10" y="39"/>
                </a:cxn>
                <a:cxn ang="0">
                  <a:pos x="12" y="39"/>
                </a:cxn>
                <a:cxn ang="0">
                  <a:pos x="12" y="39"/>
                </a:cxn>
                <a:cxn ang="0">
                  <a:pos x="0" y="39"/>
                </a:cxn>
                <a:cxn ang="0">
                  <a:pos x="0" y="39"/>
                </a:cxn>
                <a:cxn ang="0">
                  <a:pos x="2" y="39"/>
                </a:cxn>
                <a:cxn ang="0">
                  <a:pos x="2" y="39"/>
                </a:cxn>
                <a:cxn ang="0">
                  <a:pos x="3" y="38"/>
                </a:cxn>
                <a:cxn ang="0">
                  <a:pos x="3" y="38"/>
                </a:cxn>
                <a:cxn ang="0">
                  <a:pos x="3" y="36"/>
                </a:cxn>
                <a:cxn ang="0">
                  <a:pos x="3" y="33"/>
                </a:cxn>
                <a:cxn ang="0">
                  <a:pos x="3" y="11"/>
                </a:cxn>
                <a:cxn ang="0">
                  <a:pos x="3" y="7"/>
                </a:cxn>
                <a:cxn ang="0">
                  <a:pos x="3" y="5"/>
                </a:cxn>
                <a:cxn ang="0">
                  <a:pos x="3" y="4"/>
                </a:cxn>
                <a:cxn ang="0">
                  <a:pos x="3" y="4"/>
                </a:cxn>
                <a:cxn ang="0">
                  <a:pos x="2" y="4"/>
                </a:cxn>
                <a:cxn ang="0">
                  <a:pos x="2" y="4"/>
                </a:cxn>
                <a:cxn ang="0">
                  <a:pos x="2" y="4"/>
                </a:cxn>
                <a:cxn ang="0">
                  <a:pos x="0" y="4"/>
                </a:cxn>
                <a:cxn ang="0">
                  <a:pos x="0" y="4"/>
                </a:cxn>
                <a:cxn ang="0">
                  <a:pos x="7" y="0"/>
                </a:cxn>
                <a:cxn ang="0">
                  <a:pos x="7" y="0"/>
                </a:cxn>
              </a:cxnLst>
              <a:rect l="0" t="0" r="r" b="b"/>
              <a:pathLst>
                <a:path w="12" h="39">
                  <a:moveTo>
                    <a:pt x="7" y="0"/>
                  </a:moveTo>
                  <a:lnTo>
                    <a:pt x="7" y="33"/>
                  </a:lnTo>
                  <a:lnTo>
                    <a:pt x="9" y="36"/>
                  </a:lnTo>
                  <a:lnTo>
                    <a:pt x="9" y="38"/>
                  </a:lnTo>
                  <a:lnTo>
                    <a:pt x="9" y="38"/>
                  </a:lnTo>
                  <a:lnTo>
                    <a:pt x="9" y="39"/>
                  </a:lnTo>
                  <a:lnTo>
                    <a:pt x="10" y="39"/>
                  </a:lnTo>
                  <a:lnTo>
                    <a:pt x="12" y="39"/>
                  </a:lnTo>
                  <a:lnTo>
                    <a:pt x="12" y="39"/>
                  </a:lnTo>
                  <a:lnTo>
                    <a:pt x="0" y="39"/>
                  </a:lnTo>
                  <a:lnTo>
                    <a:pt x="0" y="39"/>
                  </a:lnTo>
                  <a:lnTo>
                    <a:pt x="2" y="39"/>
                  </a:lnTo>
                  <a:lnTo>
                    <a:pt x="2" y="39"/>
                  </a:lnTo>
                  <a:lnTo>
                    <a:pt x="3" y="38"/>
                  </a:lnTo>
                  <a:lnTo>
                    <a:pt x="3" y="38"/>
                  </a:lnTo>
                  <a:lnTo>
                    <a:pt x="3" y="36"/>
                  </a:lnTo>
                  <a:lnTo>
                    <a:pt x="3" y="33"/>
                  </a:lnTo>
                  <a:lnTo>
                    <a:pt x="3" y="11"/>
                  </a:lnTo>
                  <a:lnTo>
                    <a:pt x="3" y="7"/>
                  </a:lnTo>
                  <a:lnTo>
                    <a:pt x="3" y="5"/>
                  </a:lnTo>
                  <a:lnTo>
                    <a:pt x="3" y="4"/>
                  </a:lnTo>
                  <a:lnTo>
                    <a:pt x="3" y="4"/>
                  </a:lnTo>
                  <a:lnTo>
                    <a:pt x="2" y="4"/>
                  </a:lnTo>
                  <a:lnTo>
                    <a:pt x="2" y="4"/>
                  </a:lnTo>
                  <a:lnTo>
                    <a:pt x="2" y="4"/>
                  </a:lnTo>
                  <a:lnTo>
                    <a:pt x="0" y="4"/>
                  </a:lnTo>
                  <a:lnTo>
                    <a:pt x="0" y="4"/>
                  </a:lnTo>
                  <a:lnTo>
                    <a:pt x="7" y="0"/>
                  </a:lnTo>
                  <a:lnTo>
                    <a:pt x="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31" name="Freeform 227"/>
            <p:cNvSpPr>
              <a:spLocks noEditPoints="1"/>
            </p:cNvSpPr>
            <p:nvPr/>
          </p:nvSpPr>
          <p:spPr bwMode="auto">
            <a:xfrm>
              <a:off x="3379" y="2770"/>
              <a:ext cx="21" cy="26"/>
            </a:xfrm>
            <a:custGeom>
              <a:avLst/>
              <a:gdLst/>
              <a:ahLst/>
              <a:cxnLst>
                <a:cxn ang="0">
                  <a:pos x="5" y="10"/>
                </a:cxn>
                <a:cxn ang="0">
                  <a:pos x="6" y="15"/>
                </a:cxn>
                <a:cxn ang="0">
                  <a:pos x="7" y="18"/>
                </a:cxn>
                <a:cxn ang="0">
                  <a:pos x="10" y="21"/>
                </a:cxn>
                <a:cxn ang="0">
                  <a:pos x="14" y="21"/>
                </a:cxn>
                <a:cxn ang="0">
                  <a:pos x="16" y="21"/>
                </a:cxn>
                <a:cxn ang="0">
                  <a:pos x="19" y="21"/>
                </a:cxn>
                <a:cxn ang="0">
                  <a:pos x="20" y="18"/>
                </a:cxn>
                <a:cxn ang="0">
                  <a:pos x="21" y="15"/>
                </a:cxn>
                <a:cxn ang="0">
                  <a:pos x="21" y="17"/>
                </a:cxn>
                <a:cxn ang="0">
                  <a:pos x="21" y="19"/>
                </a:cxn>
                <a:cxn ang="0">
                  <a:pos x="19" y="24"/>
                </a:cxn>
                <a:cxn ang="0">
                  <a:pos x="16" y="25"/>
                </a:cxn>
                <a:cxn ang="0">
                  <a:pos x="12" y="26"/>
                </a:cxn>
                <a:cxn ang="0">
                  <a:pos x="7" y="25"/>
                </a:cxn>
                <a:cxn ang="0">
                  <a:pos x="5" y="22"/>
                </a:cxn>
                <a:cxn ang="0">
                  <a:pos x="2" y="18"/>
                </a:cxn>
                <a:cxn ang="0">
                  <a:pos x="0" y="14"/>
                </a:cxn>
                <a:cxn ang="0">
                  <a:pos x="2" y="10"/>
                </a:cxn>
                <a:cxn ang="0">
                  <a:pos x="3" y="5"/>
                </a:cxn>
                <a:cxn ang="0">
                  <a:pos x="5" y="4"/>
                </a:cxn>
                <a:cxn ang="0">
                  <a:pos x="7" y="1"/>
                </a:cxn>
                <a:cxn ang="0">
                  <a:pos x="13" y="0"/>
                </a:cxn>
                <a:cxn ang="0">
                  <a:pos x="16" y="1"/>
                </a:cxn>
                <a:cxn ang="0">
                  <a:pos x="20" y="3"/>
                </a:cxn>
                <a:cxn ang="0">
                  <a:pos x="21" y="5"/>
                </a:cxn>
                <a:cxn ang="0">
                  <a:pos x="21" y="10"/>
                </a:cxn>
                <a:cxn ang="0">
                  <a:pos x="5" y="10"/>
                </a:cxn>
                <a:cxn ang="0">
                  <a:pos x="5" y="8"/>
                </a:cxn>
                <a:cxn ang="0">
                  <a:pos x="16" y="8"/>
                </a:cxn>
                <a:cxn ang="0">
                  <a:pos x="16" y="5"/>
                </a:cxn>
                <a:cxn ang="0">
                  <a:pos x="16" y="5"/>
                </a:cxn>
                <a:cxn ang="0">
                  <a:pos x="14" y="4"/>
                </a:cxn>
                <a:cxn ang="0">
                  <a:pos x="14" y="3"/>
                </a:cxn>
                <a:cxn ang="0">
                  <a:pos x="13" y="1"/>
                </a:cxn>
                <a:cxn ang="0">
                  <a:pos x="12" y="1"/>
                </a:cxn>
                <a:cxn ang="0">
                  <a:pos x="9" y="3"/>
                </a:cxn>
                <a:cxn ang="0">
                  <a:pos x="7" y="3"/>
                </a:cxn>
                <a:cxn ang="0">
                  <a:pos x="6" y="5"/>
                </a:cxn>
                <a:cxn ang="0">
                  <a:pos x="5" y="8"/>
                </a:cxn>
              </a:cxnLst>
              <a:rect l="0" t="0" r="r" b="b"/>
              <a:pathLst>
                <a:path w="21" h="26">
                  <a:moveTo>
                    <a:pt x="5" y="10"/>
                  </a:moveTo>
                  <a:lnTo>
                    <a:pt x="6" y="15"/>
                  </a:lnTo>
                  <a:lnTo>
                    <a:pt x="7" y="18"/>
                  </a:lnTo>
                  <a:lnTo>
                    <a:pt x="10" y="21"/>
                  </a:lnTo>
                  <a:lnTo>
                    <a:pt x="14" y="21"/>
                  </a:lnTo>
                  <a:lnTo>
                    <a:pt x="16" y="21"/>
                  </a:lnTo>
                  <a:lnTo>
                    <a:pt x="19" y="21"/>
                  </a:lnTo>
                  <a:lnTo>
                    <a:pt x="20" y="18"/>
                  </a:lnTo>
                  <a:lnTo>
                    <a:pt x="21" y="15"/>
                  </a:lnTo>
                  <a:lnTo>
                    <a:pt x="21" y="17"/>
                  </a:lnTo>
                  <a:lnTo>
                    <a:pt x="21" y="19"/>
                  </a:lnTo>
                  <a:lnTo>
                    <a:pt x="19" y="24"/>
                  </a:lnTo>
                  <a:lnTo>
                    <a:pt x="16" y="25"/>
                  </a:lnTo>
                  <a:lnTo>
                    <a:pt x="12" y="26"/>
                  </a:lnTo>
                  <a:lnTo>
                    <a:pt x="7" y="25"/>
                  </a:lnTo>
                  <a:lnTo>
                    <a:pt x="5" y="22"/>
                  </a:lnTo>
                  <a:lnTo>
                    <a:pt x="2" y="18"/>
                  </a:lnTo>
                  <a:lnTo>
                    <a:pt x="0" y="14"/>
                  </a:lnTo>
                  <a:lnTo>
                    <a:pt x="2" y="10"/>
                  </a:lnTo>
                  <a:lnTo>
                    <a:pt x="3" y="5"/>
                  </a:lnTo>
                  <a:lnTo>
                    <a:pt x="5" y="4"/>
                  </a:lnTo>
                  <a:lnTo>
                    <a:pt x="7" y="1"/>
                  </a:lnTo>
                  <a:lnTo>
                    <a:pt x="13" y="0"/>
                  </a:lnTo>
                  <a:lnTo>
                    <a:pt x="16" y="1"/>
                  </a:lnTo>
                  <a:lnTo>
                    <a:pt x="20" y="3"/>
                  </a:lnTo>
                  <a:lnTo>
                    <a:pt x="21" y="5"/>
                  </a:lnTo>
                  <a:lnTo>
                    <a:pt x="21" y="10"/>
                  </a:lnTo>
                  <a:lnTo>
                    <a:pt x="5" y="10"/>
                  </a:lnTo>
                  <a:close/>
                  <a:moveTo>
                    <a:pt x="5" y="8"/>
                  </a:moveTo>
                  <a:lnTo>
                    <a:pt x="16" y="8"/>
                  </a:lnTo>
                  <a:lnTo>
                    <a:pt x="16" y="5"/>
                  </a:lnTo>
                  <a:lnTo>
                    <a:pt x="16" y="5"/>
                  </a:lnTo>
                  <a:lnTo>
                    <a:pt x="14" y="4"/>
                  </a:lnTo>
                  <a:lnTo>
                    <a:pt x="14" y="3"/>
                  </a:lnTo>
                  <a:lnTo>
                    <a:pt x="13" y="1"/>
                  </a:lnTo>
                  <a:lnTo>
                    <a:pt x="12" y="1"/>
                  </a:lnTo>
                  <a:lnTo>
                    <a:pt x="9" y="3"/>
                  </a:lnTo>
                  <a:lnTo>
                    <a:pt x="7" y="3"/>
                  </a:lnTo>
                  <a:lnTo>
                    <a:pt x="6" y="5"/>
                  </a:lnTo>
                  <a:lnTo>
                    <a:pt x="5" y="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32" name="Freeform 228"/>
            <p:cNvSpPr>
              <a:spLocks/>
            </p:cNvSpPr>
            <p:nvPr/>
          </p:nvSpPr>
          <p:spPr bwMode="auto">
            <a:xfrm>
              <a:off x="3403" y="2763"/>
              <a:ext cx="16" cy="33"/>
            </a:xfrm>
            <a:custGeom>
              <a:avLst/>
              <a:gdLst/>
              <a:ahLst/>
              <a:cxnLst>
                <a:cxn ang="0">
                  <a:pos x="9" y="0"/>
                </a:cxn>
                <a:cxn ang="0">
                  <a:pos x="9" y="7"/>
                </a:cxn>
                <a:cxn ang="0">
                  <a:pos x="16" y="7"/>
                </a:cxn>
                <a:cxn ang="0">
                  <a:pos x="16" y="10"/>
                </a:cxn>
                <a:cxn ang="0">
                  <a:pos x="9" y="10"/>
                </a:cxn>
                <a:cxn ang="0">
                  <a:pos x="9" y="25"/>
                </a:cxn>
                <a:cxn ang="0">
                  <a:pos x="10" y="28"/>
                </a:cxn>
                <a:cxn ang="0">
                  <a:pos x="10" y="29"/>
                </a:cxn>
                <a:cxn ang="0">
                  <a:pos x="11" y="29"/>
                </a:cxn>
                <a:cxn ang="0">
                  <a:pos x="11" y="29"/>
                </a:cxn>
                <a:cxn ang="0">
                  <a:pos x="13" y="29"/>
                </a:cxn>
                <a:cxn ang="0">
                  <a:pos x="14" y="29"/>
                </a:cxn>
                <a:cxn ang="0">
                  <a:pos x="14" y="29"/>
                </a:cxn>
                <a:cxn ang="0">
                  <a:pos x="16" y="28"/>
                </a:cxn>
                <a:cxn ang="0">
                  <a:pos x="16" y="28"/>
                </a:cxn>
                <a:cxn ang="0">
                  <a:pos x="16" y="31"/>
                </a:cxn>
                <a:cxn ang="0">
                  <a:pos x="13" y="32"/>
                </a:cxn>
                <a:cxn ang="0">
                  <a:pos x="11" y="33"/>
                </a:cxn>
                <a:cxn ang="0">
                  <a:pos x="10" y="33"/>
                </a:cxn>
                <a:cxn ang="0">
                  <a:pos x="9" y="33"/>
                </a:cxn>
                <a:cxn ang="0">
                  <a:pos x="7" y="32"/>
                </a:cxn>
                <a:cxn ang="0">
                  <a:pos x="6" y="32"/>
                </a:cxn>
                <a:cxn ang="0">
                  <a:pos x="4" y="31"/>
                </a:cxn>
                <a:cxn ang="0">
                  <a:pos x="4" y="29"/>
                </a:cxn>
                <a:cxn ang="0">
                  <a:pos x="4" y="26"/>
                </a:cxn>
                <a:cxn ang="0">
                  <a:pos x="4" y="10"/>
                </a:cxn>
                <a:cxn ang="0">
                  <a:pos x="0" y="10"/>
                </a:cxn>
                <a:cxn ang="0">
                  <a:pos x="0" y="8"/>
                </a:cxn>
                <a:cxn ang="0">
                  <a:pos x="2" y="8"/>
                </a:cxn>
                <a:cxn ang="0">
                  <a:pos x="3" y="7"/>
                </a:cxn>
                <a:cxn ang="0">
                  <a:pos x="6" y="5"/>
                </a:cxn>
                <a:cxn ang="0">
                  <a:pos x="7" y="3"/>
                </a:cxn>
                <a:cxn ang="0">
                  <a:pos x="7" y="1"/>
                </a:cxn>
                <a:cxn ang="0">
                  <a:pos x="9" y="0"/>
                </a:cxn>
                <a:cxn ang="0">
                  <a:pos x="9" y="0"/>
                </a:cxn>
              </a:cxnLst>
              <a:rect l="0" t="0" r="r" b="b"/>
              <a:pathLst>
                <a:path w="16" h="33">
                  <a:moveTo>
                    <a:pt x="9" y="0"/>
                  </a:moveTo>
                  <a:lnTo>
                    <a:pt x="9" y="7"/>
                  </a:lnTo>
                  <a:lnTo>
                    <a:pt x="16" y="7"/>
                  </a:lnTo>
                  <a:lnTo>
                    <a:pt x="16" y="10"/>
                  </a:lnTo>
                  <a:lnTo>
                    <a:pt x="9" y="10"/>
                  </a:lnTo>
                  <a:lnTo>
                    <a:pt x="9" y="25"/>
                  </a:lnTo>
                  <a:lnTo>
                    <a:pt x="10" y="28"/>
                  </a:lnTo>
                  <a:lnTo>
                    <a:pt x="10" y="29"/>
                  </a:lnTo>
                  <a:lnTo>
                    <a:pt x="11" y="29"/>
                  </a:lnTo>
                  <a:lnTo>
                    <a:pt x="11" y="29"/>
                  </a:lnTo>
                  <a:lnTo>
                    <a:pt x="13" y="29"/>
                  </a:lnTo>
                  <a:lnTo>
                    <a:pt x="14" y="29"/>
                  </a:lnTo>
                  <a:lnTo>
                    <a:pt x="14" y="29"/>
                  </a:lnTo>
                  <a:lnTo>
                    <a:pt x="16" y="28"/>
                  </a:lnTo>
                  <a:lnTo>
                    <a:pt x="16" y="28"/>
                  </a:lnTo>
                  <a:lnTo>
                    <a:pt x="16" y="31"/>
                  </a:lnTo>
                  <a:lnTo>
                    <a:pt x="13" y="32"/>
                  </a:lnTo>
                  <a:lnTo>
                    <a:pt x="11" y="33"/>
                  </a:lnTo>
                  <a:lnTo>
                    <a:pt x="10" y="33"/>
                  </a:lnTo>
                  <a:lnTo>
                    <a:pt x="9" y="33"/>
                  </a:lnTo>
                  <a:lnTo>
                    <a:pt x="7" y="32"/>
                  </a:lnTo>
                  <a:lnTo>
                    <a:pt x="6" y="32"/>
                  </a:lnTo>
                  <a:lnTo>
                    <a:pt x="4" y="31"/>
                  </a:lnTo>
                  <a:lnTo>
                    <a:pt x="4" y="29"/>
                  </a:lnTo>
                  <a:lnTo>
                    <a:pt x="4" y="26"/>
                  </a:lnTo>
                  <a:lnTo>
                    <a:pt x="4" y="10"/>
                  </a:lnTo>
                  <a:lnTo>
                    <a:pt x="0" y="10"/>
                  </a:lnTo>
                  <a:lnTo>
                    <a:pt x="0" y="8"/>
                  </a:lnTo>
                  <a:lnTo>
                    <a:pt x="2" y="8"/>
                  </a:lnTo>
                  <a:lnTo>
                    <a:pt x="3" y="7"/>
                  </a:lnTo>
                  <a:lnTo>
                    <a:pt x="6" y="5"/>
                  </a:lnTo>
                  <a:lnTo>
                    <a:pt x="7" y="3"/>
                  </a:lnTo>
                  <a:lnTo>
                    <a:pt x="7" y="1"/>
                  </a:lnTo>
                  <a:lnTo>
                    <a:pt x="9" y="0"/>
                  </a:lnTo>
                  <a:lnTo>
                    <a:pt x="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33" name="Freeform 229"/>
            <p:cNvSpPr>
              <a:spLocks noEditPoints="1"/>
            </p:cNvSpPr>
            <p:nvPr/>
          </p:nvSpPr>
          <p:spPr bwMode="auto">
            <a:xfrm>
              <a:off x="3421" y="2770"/>
              <a:ext cx="21" cy="26"/>
            </a:xfrm>
            <a:custGeom>
              <a:avLst/>
              <a:gdLst/>
              <a:ahLst/>
              <a:cxnLst>
                <a:cxn ang="0">
                  <a:pos x="5" y="10"/>
                </a:cxn>
                <a:cxn ang="0">
                  <a:pos x="5" y="15"/>
                </a:cxn>
                <a:cxn ang="0">
                  <a:pos x="6" y="18"/>
                </a:cxn>
                <a:cxn ang="0">
                  <a:pos x="10" y="21"/>
                </a:cxn>
                <a:cxn ang="0">
                  <a:pos x="13" y="21"/>
                </a:cxn>
                <a:cxn ang="0">
                  <a:pos x="16" y="21"/>
                </a:cxn>
                <a:cxn ang="0">
                  <a:pos x="17" y="21"/>
                </a:cxn>
                <a:cxn ang="0">
                  <a:pos x="19" y="18"/>
                </a:cxn>
                <a:cxn ang="0">
                  <a:pos x="20" y="15"/>
                </a:cxn>
                <a:cxn ang="0">
                  <a:pos x="21" y="17"/>
                </a:cxn>
                <a:cxn ang="0">
                  <a:pos x="20" y="19"/>
                </a:cxn>
                <a:cxn ang="0">
                  <a:pos x="17" y="24"/>
                </a:cxn>
                <a:cxn ang="0">
                  <a:pos x="14" y="25"/>
                </a:cxn>
                <a:cxn ang="0">
                  <a:pos x="10" y="26"/>
                </a:cxn>
                <a:cxn ang="0">
                  <a:pos x="6" y="25"/>
                </a:cxn>
                <a:cxn ang="0">
                  <a:pos x="3" y="22"/>
                </a:cxn>
                <a:cxn ang="0">
                  <a:pos x="0" y="18"/>
                </a:cxn>
                <a:cxn ang="0">
                  <a:pos x="0" y="14"/>
                </a:cxn>
                <a:cxn ang="0">
                  <a:pos x="0" y="10"/>
                </a:cxn>
                <a:cxn ang="0">
                  <a:pos x="2" y="5"/>
                </a:cxn>
                <a:cxn ang="0">
                  <a:pos x="3" y="4"/>
                </a:cxn>
                <a:cxn ang="0">
                  <a:pos x="7" y="1"/>
                </a:cxn>
                <a:cxn ang="0">
                  <a:pos x="12" y="0"/>
                </a:cxn>
                <a:cxn ang="0">
                  <a:pos x="16" y="1"/>
                </a:cxn>
                <a:cxn ang="0">
                  <a:pos x="19" y="3"/>
                </a:cxn>
                <a:cxn ang="0">
                  <a:pos x="20" y="5"/>
                </a:cxn>
                <a:cxn ang="0">
                  <a:pos x="21" y="10"/>
                </a:cxn>
                <a:cxn ang="0">
                  <a:pos x="5" y="10"/>
                </a:cxn>
                <a:cxn ang="0">
                  <a:pos x="5" y="8"/>
                </a:cxn>
                <a:cxn ang="0">
                  <a:pos x="14" y="8"/>
                </a:cxn>
                <a:cxn ang="0">
                  <a:pos x="14" y="5"/>
                </a:cxn>
                <a:cxn ang="0">
                  <a:pos x="14" y="5"/>
                </a:cxn>
                <a:cxn ang="0">
                  <a:pos x="13" y="4"/>
                </a:cxn>
                <a:cxn ang="0">
                  <a:pos x="13" y="3"/>
                </a:cxn>
                <a:cxn ang="0">
                  <a:pos x="12" y="1"/>
                </a:cxn>
                <a:cxn ang="0">
                  <a:pos x="10" y="1"/>
                </a:cxn>
                <a:cxn ang="0">
                  <a:pos x="7" y="3"/>
                </a:cxn>
                <a:cxn ang="0">
                  <a:pos x="6" y="3"/>
                </a:cxn>
                <a:cxn ang="0">
                  <a:pos x="5" y="5"/>
                </a:cxn>
                <a:cxn ang="0">
                  <a:pos x="5" y="8"/>
                </a:cxn>
              </a:cxnLst>
              <a:rect l="0" t="0" r="r" b="b"/>
              <a:pathLst>
                <a:path w="21" h="26">
                  <a:moveTo>
                    <a:pt x="5" y="10"/>
                  </a:moveTo>
                  <a:lnTo>
                    <a:pt x="5" y="15"/>
                  </a:lnTo>
                  <a:lnTo>
                    <a:pt x="6" y="18"/>
                  </a:lnTo>
                  <a:lnTo>
                    <a:pt x="10" y="21"/>
                  </a:lnTo>
                  <a:lnTo>
                    <a:pt x="13" y="21"/>
                  </a:lnTo>
                  <a:lnTo>
                    <a:pt x="16" y="21"/>
                  </a:lnTo>
                  <a:lnTo>
                    <a:pt x="17" y="21"/>
                  </a:lnTo>
                  <a:lnTo>
                    <a:pt x="19" y="18"/>
                  </a:lnTo>
                  <a:lnTo>
                    <a:pt x="20" y="15"/>
                  </a:lnTo>
                  <a:lnTo>
                    <a:pt x="21" y="17"/>
                  </a:lnTo>
                  <a:lnTo>
                    <a:pt x="20" y="19"/>
                  </a:lnTo>
                  <a:lnTo>
                    <a:pt x="17" y="24"/>
                  </a:lnTo>
                  <a:lnTo>
                    <a:pt x="14" y="25"/>
                  </a:lnTo>
                  <a:lnTo>
                    <a:pt x="10" y="26"/>
                  </a:lnTo>
                  <a:lnTo>
                    <a:pt x="6" y="25"/>
                  </a:lnTo>
                  <a:lnTo>
                    <a:pt x="3" y="22"/>
                  </a:lnTo>
                  <a:lnTo>
                    <a:pt x="0" y="18"/>
                  </a:lnTo>
                  <a:lnTo>
                    <a:pt x="0" y="14"/>
                  </a:lnTo>
                  <a:lnTo>
                    <a:pt x="0" y="10"/>
                  </a:lnTo>
                  <a:lnTo>
                    <a:pt x="2" y="5"/>
                  </a:lnTo>
                  <a:lnTo>
                    <a:pt x="3" y="4"/>
                  </a:lnTo>
                  <a:lnTo>
                    <a:pt x="7" y="1"/>
                  </a:lnTo>
                  <a:lnTo>
                    <a:pt x="12" y="0"/>
                  </a:lnTo>
                  <a:lnTo>
                    <a:pt x="16" y="1"/>
                  </a:lnTo>
                  <a:lnTo>
                    <a:pt x="19" y="3"/>
                  </a:lnTo>
                  <a:lnTo>
                    <a:pt x="20" y="5"/>
                  </a:lnTo>
                  <a:lnTo>
                    <a:pt x="21" y="10"/>
                  </a:lnTo>
                  <a:lnTo>
                    <a:pt x="5" y="10"/>
                  </a:lnTo>
                  <a:close/>
                  <a:moveTo>
                    <a:pt x="5" y="8"/>
                  </a:moveTo>
                  <a:lnTo>
                    <a:pt x="14" y="8"/>
                  </a:lnTo>
                  <a:lnTo>
                    <a:pt x="14" y="5"/>
                  </a:lnTo>
                  <a:lnTo>
                    <a:pt x="14" y="5"/>
                  </a:lnTo>
                  <a:lnTo>
                    <a:pt x="13" y="4"/>
                  </a:lnTo>
                  <a:lnTo>
                    <a:pt x="13" y="3"/>
                  </a:lnTo>
                  <a:lnTo>
                    <a:pt x="12" y="1"/>
                  </a:lnTo>
                  <a:lnTo>
                    <a:pt x="10" y="1"/>
                  </a:lnTo>
                  <a:lnTo>
                    <a:pt x="7" y="3"/>
                  </a:lnTo>
                  <a:lnTo>
                    <a:pt x="6" y="3"/>
                  </a:lnTo>
                  <a:lnTo>
                    <a:pt x="5" y="5"/>
                  </a:lnTo>
                  <a:lnTo>
                    <a:pt x="5" y="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34" name="Freeform 230"/>
            <p:cNvSpPr>
              <a:spLocks/>
            </p:cNvSpPr>
            <p:nvPr/>
          </p:nvSpPr>
          <p:spPr bwMode="auto">
            <a:xfrm>
              <a:off x="3445" y="2770"/>
              <a:ext cx="19" cy="25"/>
            </a:xfrm>
            <a:custGeom>
              <a:avLst/>
              <a:gdLst/>
              <a:ahLst/>
              <a:cxnLst>
                <a:cxn ang="0">
                  <a:pos x="9" y="0"/>
                </a:cxn>
                <a:cxn ang="0">
                  <a:pos x="9" y="7"/>
                </a:cxn>
                <a:cxn ang="0">
                  <a:pos x="10" y="3"/>
                </a:cxn>
                <a:cxn ang="0">
                  <a:pos x="13" y="1"/>
                </a:cxn>
                <a:cxn ang="0">
                  <a:pos x="14" y="0"/>
                </a:cxn>
                <a:cxn ang="0">
                  <a:pos x="16" y="0"/>
                </a:cxn>
                <a:cxn ang="0">
                  <a:pos x="17" y="1"/>
                </a:cxn>
                <a:cxn ang="0">
                  <a:pos x="17" y="3"/>
                </a:cxn>
                <a:cxn ang="0">
                  <a:pos x="19" y="4"/>
                </a:cxn>
                <a:cxn ang="0">
                  <a:pos x="19" y="4"/>
                </a:cxn>
                <a:cxn ang="0">
                  <a:pos x="17" y="5"/>
                </a:cxn>
                <a:cxn ang="0">
                  <a:pos x="17" y="5"/>
                </a:cxn>
                <a:cxn ang="0">
                  <a:pos x="16" y="7"/>
                </a:cxn>
                <a:cxn ang="0">
                  <a:pos x="14" y="5"/>
                </a:cxn>
                <a:cxn ang="0">
                  <a:pos x="14" y="5"/>
                </a:cxn>
                <a:cxn ang="0">
                  <a:pos x="13" y="4"/>
                </a:cxn>
                <a:cxn ang="0">
                  <a:pos x="12" y="4"/>
                </a:cxn>
                <a:cxn ang="0">
                  <a:pos x="12" y="4"/>
                </a:cxn>
                <a:cxn ang="0">
                  <a:pos x="10" y="4"/>
                </a:cxn>
                <a:cxn ang="0">
                  <a:pos x="10" y="7"/>
                </a:cxn>
                <a:cxn ang="0">
                  <a:pos x="9" y="8"/>
                </a:cxn>
                <a:cxn ang="0">
                  <a:pos x="9" y="19"/>
                </a:cxn>
                <a:cxn ang="0">
                  <a:pos x="9" y="22"/>
                </a:cxn>
                <a:cxn ang="0">
                  <a:pos x="9" y="22"/>
                </a:cxn>
                <a:cxn ang="0">
                  <a:pos x="9" y="24"/>
                </a:cxn>
                <a:cxn ang="0">
                  <a:pos x="10" y="24"/>
                </a:cxn>
                <a:cxn ang="0">
                  <a:pos x="12" y="25"/>
                </a:cxn>
                <a:cxn ang="0">
                  <a:pos x="13" y="25"/>
                </a:cxn>
                <a:cxn ang="0">
                  <a:pos x="13" y="25"/>
                </a:cxn>
                <a:cxn ang="0">
                  <a:pos x="0" y="25"/>
                </a:cxn>
                <a:cxn ang="0">
                  <a:pos x="0" y="25"/>
                </a:cxn>
                <a:cxn ang="0">
                  <a:pos x="2" y="25"/>
                </a:cxn>
                <a:cxn ang="0">
                  <a:pos x="3" y="24"/>
                </a:cxn>
                <a:cxn ang="0">
                  <a:pos x="3" y="24"/>
                </a:cxn>
                <a:cxn ang="0">
                  <a:pos x="3" y="22"/>
                </a:cxn>
                <a:cxn ang="0">
                  <a:pos x="3" y="22"/>
                </a:cxn>
                <a:cxn ang="0">
                  <a:pos x="3" y="19"/>
                </a:cxn>
                <a:cxn ang="0">
                  <a:pos x="3" y="11"/>
                </a:cxn>
                <a:cxn ang="0">
                  <a:pos x="3" y="7"/>
                </a:cxn>
                <a:cxn ang="0">
                  <a:pos x="3" y="4"/>
                </a:cxn>
                <a:cxn ang="0">
                  <a:pos x="3" y="4"/>
                </a:cxn>
                <a:cxn ang="0">
                  <a:pos x="3" y="4"/>
                </a:cxn>
                <a:cxn ang="0">
                  <a:pos x="2" y="3"/>
                </a:cxn>
                <a:cxn ang="0">
                  <a:pos x="2" y="3"/>
                </a:cxn>
                <a:cxn ang="0">
                  <a:pos x="0" y="3"/>
                </a:cxn>
                <a:cxn ang="0">
                  <a:pos x="0" y="4"/>
                </a:cxn>
                <a:cxn ang="0">
                  <a:pos x="0" y="3"/>
                </a:cxn>
                <a:cxn ang="0">
                  <a:pos x="7" y="0"/>
                </a:cxn>
                <a:cxn ang="0">
                  <a:pos x="9" y="0"/>
                </a:cxn>
              </a:cxnLst>
              <a:rect l="0" t="0" r="r" b="b"/>
              <a:pathLst>
                <a:path w="19" h="25">
                  <a:moveTo>
                    <a:pt x="9" y="0"/>
                  </a:moveTo>
                  <a:lnTo>
                    <a:pt x="9" y="7"/>
                  </a:lnTo>
                  <a:lnTo>
                    <a:pt x="10" y="3"/>
                  </a:lnTo>
                  <a:lnTo>
                    <a:pt x="13" y="1"/>
                  </a:lnTo>
                  <a:lnTo>
                    <a:pt x="14" y="0"/>
                  </a:lnTo>
                  <a:lnTo>
                    <a:pt x="16" y="0"/>
                  </a:lnTo>
                  <a:lnTo>
                    <a:pt x="17" y="1"/>
                  </a:lnTo>
                  <a:lnTo>
                    <a:pt x="17" y="3"/>
                  </a:lnTo>
                  <a:lnTo>
                    <a:pt x="19" y="4"/>
                  </a:lnTo>
                  <a:lnTo>
                    <a:pt x="19" y="4"/>
                  </a:lnTo>
                  <a:lnTo>
                    <a:pt x="17" y="5"/>
                  </a:lnTo>
                  <a:lnTo>
                    <a:pt x="17" y="5"/>
                  </a:lnTo>
                  <a:lnTo>
                    <a:pt x="16" y="7"/>
                  </a:lnTo>
                  <a:lnTo>
                    <a:pt x="14" y="5"/>
                  </a:lnTo>
                  <a:lnTo>
                    <a:pt x="14" y="5"/>
                  </a:lnTo>
                  <a:lnTo>
                    <a:pt x="13" y="4"/>
                  </a:lnTo>
                  <a:lnTo>
                    <a:pt x="12" y="4"/>
                  </a:lnTo>
                  <a:lnTo>
                    <a:pt x="12" y="4"/>
                  </a:lnTo>
                  <a:lnTo>
                    <a:pt x="10" y="4"/>
                  </a:lnTo>
                  <a:lnTo>
                    <a:pt x="10" y="7"/>
                  </a:lnTo>
                  <a:lnTo>
                    <a:pt x="9" y="8"/>
                  </a:lnTo>
                  <a:lnTo>
                    <a:pt x="9" y="19"/>
                  </a:lnTo>
                  <a:lnTo>
                    <a:pt x="9" y="22"/>
                  </a:lnTo>
                  <a:lnTo>
                    <a:pt x="9" y="22"/>
                  </a:lnTo>
                  <a:lnTo>
                    <a:pt x="9" y="24"/>
                  </a:lnTo>
                  <a:lnTo>
                    <a:pt x="10" y="24"/>
                  </a:lnTo>
                  <a:lnTo>
                    <a:pt x="12" y="25"/>
                  </a:lnTo>
                  <a:lnTo>
                    <a:pt x="13" y="25"/>
                  </a:lnTo>
                  <a:lnTo>
                    <a:pt x="13" y="25"/>
                  </a:lnTo>
                  <a:lnTo>
                    <a:pt x="0" y="25"/>
                  </a:lnTo>
                  <a:lnTo>
                    <a:pt x="0" y="25"/>
                  </a:lnTo>
                  <a:lnTo>
                    <a:pt x="2" y="25"/>
                  </a:lnTo>
                  <a:lnTo>
                    <a:pt x="3" y="24"/>
                  </a:lnTo>
                  <a:lnTo>
                    <a:pt x="3" y="24"/>
                  </a:lnTo>
                  <a:lnTo>
                    <a:pt x="3" y="22"/>
                  </a:lnTo>
                  <a:lnTo>
                    <a:pt x="3" y="22"/>
                  </a:lnTo>
                  <a:lnTo>
                    <a:pt x="3" y="19"/>
                  </a:lnTo>
                  <a:lnTo>
                    <a:pt x="3" y="11"/>
                  </a:lnTo>
                  <a:lnTo>
                    <a:pt x="3" y="7"/>
                  </a:lnTo>
                  <a:lnTo>
                    <a:pt x="3" y="4"/>
                  </a:lnTo>
                  <a:lnTo>
                    <a:pt x="3" y="4"/>
                  </a:lnTo>
                  <a:lnTo>
                    <a:pt x="3" y="4"/>
                  </a:lnTo>
                  <a:lnTo>
                    <a:pt x="2" y="3"/>
                  </a:lnTo>
                  <a:lnTo>
                    <a:pt x="2" y="3"/>
                  </a:lnTo>
                  <a:lnTo>
                    <a:pt x="0" y="3"/>
                  </a:lnTo>
                  <a:lnTo>
                    <a:pt x="0" y="4"/>
                  </a:lnTo>
                  <a:lnTo>
                    <a:pt x="0" y="3"/>
                  </a:lnTo>
                  <a:lnTo>
                    <a:pt x="7" y="0"/>
                  </a:lnTo>
                  <a:lnTo>
                    <a:pt x="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35" name="Freeform 231"/>
            <p:cNvSpPr>
              <a:spLocks/>
            </p:cNvSpPr>
            <p:nvPr/>
          </p:nvSpPr>
          <p:spPr bwMode="auto">
            <a:xfrm>
              <a:off x="2284" y="2826"/>
              <a:ext cx="43" cy="38"/>
            </a:xfrm>
            <a:custGeom>
              <a:avLst/>
              <a:gdLst/>
              <a:ahLst/>
              <a:cxnLst>
                <a:cxn ang="0">
                  <a:pos x="17" y="0"/>
                </a:cxn>
                <a:cxn ang="0">
                  <a:pos x="29" y="29"/>
                </a:cxn>
                <a:cxn ang="0">
                  <a:pos x="35" y="7"/>
                </a:cxn>
                <a:cxn ang="0">
                  <a:pos x="36" y="4"/>
                </a:cxn>
                <a:cxn ang="0">
                  <a:pos x="36" y="3"/>
                </a:cxn>
                <a:cxn ang="0">
                  <a:pos x="36" y="1"/>
                </a:cxn>
                <a:cxn ang="0">
                  <a:pos x="35" y="1"/>
                </a:cxn>
                <a:cxn ang="0">
                  <a:pos x="34" y="1"/>
                </a:cxn>
                <a:cxn ang="0">
                  <a:pos x="32" y="1"/>
                </a:cxn>
                <a:cxn ang="0">
                  <a:pos x="32" y="1"/>
                </a:cxn>
                <a:cxn ang="0">
                  <a:pos x="32" y="1"/>
                </a:cxn>
                <a:cxn ang="0">
                  <a:pos x="32" y="0"/>
                </a:cxn>
                <a:cxn ang="0">
                  <a:pos x="43" y="0"/>
                </a:cxn>
                <a:cxn ang="0">
                  <a:pos x="43" y="1"/>
                </a:cxn>
                <a:cxn ang="0">
                  <a:pos x="42" y="1"/>
                </a:cxn>
                <a:cxn ang="0">
                  <a:pos x="41" y="1"/>
                </a:cxn>
                <a:cxn ang="0">
                  <a:pos x="39" y="1"/>
                </a:cxn>
                <a:cxn ang="0">
                  <a:pos x="39" y="3"/>
                </a:cxn>
                <a:cxn ang="0">
                  <a:pos x="38" y="4"/>
                </a:cxn>
                <a:cxn ang="0">
                  <a:pos x="36" y="7"/>
                </a:cxn>
                <a:cxn ang="0">
                  <a:pos x="28" y="38"/>
                </a:cxn>
                <a:cxn ang="0">
                  <a:pos x="28" y="38"/>
                </a:cxn>
                <a:cxn ang="0">
                  <a:pos x="15" y="7"/>
                </a:cxn>
                <a:cxn ang="0">
                  <a:pos x="8" y="29"/>
                </a:cxn>
                <a:cxn ang="0">
                  <a:pos x="8" y="32"/>
                </a:cxn>
                <a:cxn ang="0">
                  <a:pos x="8" y="34"/>
                </a:cxn>
                <a:cxn ang="0">
                  <a:pos x="8" y="35"/>
                </a:cxn>
                <a:cxn ang="0">
                  <a:pos x="8" y="35"/>
                </a:cxn>
                <a:cxn ang="0">
                  <a:pos x="10" y="35"/>
                </a:cxn>
                <a:cxn ang="0">
                  <a:pos x="11" y="36"/>
                </a:cxn>
                <a:cxn ang="0">
                  <a:pos x="11" y="36"/>
                </a:cxn>
                <a:cxn ang="0">
                  <a:pos x="0" y="36"/>
                </a:cxn>
                <a:cxn ang="0">
                  <a:pos x="0" y="36"/>
                </a:cxn>
                <a:cxn ang="0">
                  <a:pos x="1" y="35"/>
                </a:cxn>
                <a:cxn ang="0">
                  <a:pos x="3" y="35"/>
                </a:cxn>
                <a:cxn ang="0">
                  <a:pos x="4" y="35"/>
                </a:cxn>
                <a:cxn ang="0">
                  <a:pos x="4" y="34"/>
                </a:cxn>
                <a:cxn ang="0">
                  <a:pos x="5" y="32"/>
                </a:cxn>
                <a:cxn ang="0">
                  <a:pos x="7" y="31"/>
                </a:cxn>
                <a:cxn ang="0">
                  <a:pos x="14" y="4"/>
                </a:cxn>
                <a:cxn ang="0">
                  <a:pos x="12" y="3"/>
                </a:cxn>
                <a:cxn ang="0">
                  <a:pos x="11" y="1"/>
                </a:cxn>
                <a:cxn ang="0">
                  <a:pos x="10" y="1"/>
                </a:cxn>
                <a:cxn ang="0">
                  <a:pos x="8" y="1"/>
                </a:cxn>
                <a:cxn ang="0">
                  <a:pos x="8" y="0"/>
                </a:cxn>
                <a:cxn ang="0">
                  <a:pos x="17" y="0"/>
                </a:cxn>
              </a:cxnLst>
              <a:rect l="0" t="0" r="r" b="b"/>
              <a:pathLst>
                <a:path w="43" h="38">
                  <a:moveTo>
                    <a:pt x="17" y="0"/>
                  </a:moveTo>
                  <a:lnTo>
                    <a:pt x="29" y="29"/>
                  </a:lnTo>
                  <a:lnTo>
                    <a:pt x="35" y="7"/>
                  </a:lnTo>
                  <a:lnTo>
                    <a:pt x="36" y="4"/>
                  </a:lnTo>
                  <a:lnTo>
                    <a:pt x="36" y="3"/>
                  </a:lnTo>
                  <a:lnTo>
                    <a:pt x="36" y="1"/>
                  </a:lnTo>
                  <a:lnTo>
                    <a:pt x="35" y="1"/>
                  </a:lnTo>
                  <a:lnTo>
                    <a:pt x="34" y="1"/>
                  </a:lnTo>
                  <a:lnTo>
                    <a:pt x="32" y="1"/>
                  </a:lnTo>
                  <a:lnTo>
                    <a:pt x="32" y="1"/>
                  </a:lnTo>
                  <a:lnTo>
                    <a:pt x="32" y="1"/>
                  </a:lnTo>
                  <a:lnTo>
                    <a:pt x="32" y="0"/>
                  </a:lnTo>
                  <a:lnTo>
                    <a:pt x="43" y="0"/>
                  </a:lnTo>
                  <a:lnTo>
                    <a:pt x="43" y="1"/>
                  </a:lnTo>
                  <a:lnTo>
                    <a:pt x="42" y="1"/>
                  </a:lnTo>
                  <a:lnTo>
                    <a:pt x="41" y="1"/>
                  </a:lnTo>
                  <a:lnTo>
                    <a:pt x="39" y="1"/>
                  </a:lnTo>
                  <a:lnTo>
                    <a:pt x="39" y="3"/>
                  </a:lnTo>
                  <a:lnTo>
                    <a:pt x="38" y="4"/>
                  </a:lnTo>
                  <a:lnTo>
                    <a:pt x="36" y="7"/>
                  </a:lnTo>
                  <a:lnTo>
                    <a:pt x="28" y="38"/>
                  </a:lnTo>
                  <a:lnTo>
                    <a:pt x="28" y="38"/>
                  </a:lnTo>
                  <a:lnTo>
                    <a:pt x="15" y="7"/>
                  </a:lnTo>
                  <a:lnTo>
                    <a:pt x="8" y="29"/>
                  </a:lnTo>
                  <a:lnTo>
                    <a:pt x="8" y="32"/>
                  </a:lnTo>
                  <a:lnTo>
                    <a:pt x="8" y="34"/>
                  </a:lnTo>
                  <a:lnTo>
                    <a:pt x="8" y="35"/>
                  </a:lnTo>
                  <a:lnTo>
                    <a:pt x="8" y="35"/>
                  </a:lnTo>
                  <a:lnTo>
                    <a:pt x="10" y="35"/>
                  </a:lnTo>
                  <a:lnTo>
                    <a:pt x="11" y="36"/>
                  </a:lnTo>
                  <a:lnTo>
                    <a:pt x="11" y="36"/>
                  </a:lnTo>
                  <a:lnTo>
                    <a:pt x="0" y="36"/>
                  </a:lnTo>
                  <a:lnTo>
                    <a:pt x="0" y="36"/>
                  </a:lnTo>
                  <a:lnTo>
                    <a:pt x="1" y="35"/>
                  </a:lnTo>
                  <a:lnTo>
                    <a:pt x="3" y="35"/>
                  </a:lnTo>
                  <a:lnTo>
                    <a:pt x="4" y="35"/>
                  </a:lnTo>
                  <a:lnTo>
                    <a:pt x="4" y="34"/>
                  </a:lnTo>
                  <a:lnTo>
                    <a:pt x="5" y="32"/>
                  </a:lnTo>
                  <a:lnTo>
                    <a:pt x="7" y="31"/>
                  </a:lnTo>
                  <a:lnTo>
                    <a:pt x="14" y="4"/>
                  </a:lnTo>
                  <a:lnTo>
                    <a:pt x="12" y="3"/>
                  </a:lnTo>
                  <a:lnTo>
                    <a:pt x="11" y="1"/>
                  </a:lnTo>
                  <a:lnTo>
                    <a:pt x="10" y="1"/>
                  </a:lnTo>
                  <a:lnTo>
                    <a:pt x="8" y="1"/>
                  </a:lnTo>
                  <a:lnTo>
                    <a:pt x="8"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36" name="Freeform 232"/>
            <p:cNvSpPr>
              <a:spLocks noEditPoints="1"/>
            </p:cNvSpPr>
            <p:nvPr/>
          </p:nvSpPr>
          <p:spPr bwMode="auto">
            <a:xfrm>
              <a:off x="2326" y="2825"/>
              <a:ext cx="38" cy="39"/>
            </a:xfrm>
            <a:custGeom>
              <a:avLst/>
              <a:gdLst/>
              <a:ahLst/>
              <a:cxnLst>
                <a:cxn ang="0">
                  <a:pos x="25" y="0"/>
                </a:cxn>
                <a:cxn ang="0">
                  <a:pos x="28" y="1"/>
                </a:cxn>
                <a:cxn ang="0">
                  <a:pos x="31" y="1"/>
                </a:cxn>
                <a:cxn ang="0">
                  <a:pos x="34" y="4"/>
                </a:cxn>
                <a:cxn ang="0">
                  <a:pos x="35" y="7"/>
                </a:cxn>
                <a:cxn ang="0">
                  <a:pos x="36" y="9"/>
                </a:cxn>
                <a:cxn ang="0">
                  <a:pos x="38" y="12"/>
                </a:cxn>
                <a:cxn ang="0">
                  <a:pos x="36" y="19"/>
                </a:cxn>
                <a:cxn ang="0">
                  <a:pos x="34" y="25"/>
                </a:cxn>
                <a:cxn ang="0">
                  <a:pos x="29" y="30"/>
                </a:cxn>
                <a:cxn ang="0">
                  <a:pos x="25" y="35"/>
                </a:cxn>
                <a:cxn ang="0">
                  <a:pos x="20" y="37"/>
                </a:cxn>
                <a:cxn ang="0">
                  <a:pos x="13" y="39"/>
                </a:cxn>
                <a:cxn ang="0">
                  <a:pos x="10" y="37"/>
                </a:cxn>
                <a:cxn ang="0">
                  <a:pos x="6" y="36"/>
                </a:cxn>
                <a:cxn ang="0">
                  <a:pos x="4" y="35"/>
                </a:cxn>
                <a:cxn ang="0">
                  <a:pos x="1" y="32"/>
                </a:cxn>
                <a:cxn ang="0">
                  <a:pos x="1" y="29"/>
                </a:cxn>
                <a:cxn ang="0">
                  <a:pos x="0" y="26"/>
                </a:cxn>
                <a:cxn ang="0">
                  <a:pos x="1" y="21"/>
                </a:cxn>
                <a:cxn ang="0">
                  <a:pos x="3" y="15"/>
                </a:cxn>
                <a:cxn ang="0">
                  <a:pos x="6" y="11"/>
                </a:cxn>
                <a:cxn ang="0">
                  <a:pos x="8" y="7"/>
                </a:cxn>
                <a:cxn ang="0">
                  <a:pos x="13" y="4"/>
                </a:cxn>
                <a:cxn ang="0">
                  <a:pos x="17" y="2"/>
                </a:cxn>
                <a:cxn ang="0">
                  <a:pos x="21" y="1"/>
                </a:cxn>
                <a:cxn ang="0">
                  <a:pos x="25" y="0"/>
                </a:cxn>
                <a:cxn ang="0">
                  <a:pos x="24" y="1"/>
                </a:cxn>
                <a:cxn ang="0">
                  <a:pos x="21" y="1"/>
                </a:cxn>
                <a:cxn ang="0">
                  <a:pos x="18" y="2"/>
                </a:cxn>
                <a:cxn ang="0">
                  <a:pos x="15" y="4"/>
                </a:cxn>
                <a:cxn ang="0">
                  <a:pos x="13" y="7"/>
                </a:cxn>
                <a:cxn ang="0">
                  <a:pos x="11" y="11"/>
                </a:cxn>
                <a:cxn ang="0">
                  <a:pos x="8" y="15"/>
                </a:cxn>
                <a:cxn ang="0">
                  <a:pos x="7" y="22"/>
                </a:cxn>
                <a:cxn ang="0">
                  <a:pos x="6" y="28"/>
                </a:cxn>
                <a:cxn ang="0">
                  <a:pos x="6" y="30"/>
                </a:cxn>
                <a:cxn ang="0">
                  <a:pos x="8" y="35"/>
                </a:cxn>
                <a:cxn ang="0">
                  <a:pos x="10" y="36"/>
                </a:cxn>
                <a:cxn ang="0">
                  <a:pos x="14" y="37"/>
                </a:cxn>
                <a:cxn ang="0">
                  <a:pos x="17" y="37"/>
                </a:cxn>
                <a:cxn ang="0">
                  <a:pos x="20" y="36"/>
                </a:cxn>
                <a:cxn ang="0">
                  <a:pos x="21" y="35"/>
                </a:cxn>
                <a:cxn ang="0">
                  <a:pos x="24" y="32"/>
                </a:cxn>
                <a:cxn ang="0">
                  <a:pos x="27" y="28"/>
                </a:cxn>
                <a:cxn ang="0">
                  <a:pos x="29" y="22"/>
                </a:cxn>
                <a:cxn ang="0">
                  <a:pos x="31" y="16"/>
                </a:cxn>
                <a:cxn ang="0">
                  <a:pos x="32" y="11"/>
                </a:cxn>
                <a:cxn ang="0">
                  <a:pos x="31" y="7"/>
                </a:cxn>
                <a:cxn ang="0">
                  <a:pos x="29" y="4"/>
                </a:cxn>
                <a:cxn ang="0">
                  <a:pos x="28" y="2"/>
                </a:cxn>
                <a:cxn ang="0">
                  <a:pos x="24" y="1"/>
                </a:cxn>
              </a:cxnLst>
              <a:rect l="0" t="0" r="r" b="b"/>
              <a:pathLst>
                <a:path w="38" h="39">
                  <a:moveTo>
                    <a:pt x="25" y="0"/>
                  </a:moveTo>
                  <a:lnTo>
                    <a:pt x="28" y="1"/>
                  </a:lnTo>
                  <a:lnTo>
                    <a:pt x="31" y="1"/>
                  </a:lnTo>
                  <a:lnTo>
                    <a:pt x="34" y="4"/>
                  </a:lnTo>
                  <a:lnTo>
                    <a:pt x="35" y="7"/>
                  </a:lnTo>
                  <a:lnTo>
                    <a:pt x="36" y="9"/>
                  </a:lnTo>
                  <a:lnTo>
                    <a:pt x="38" y="12"/>
                  </a:lnTo>
                  <a:lnTo>
                    <a:pt x="36" y="19"/>
                  </a:lnTo>
                  <a:lnTo>
                    <a:pt x="34" y="25"/>
                  </a:lnTo>
                  <a:lnTo>
                    <a:pt x="29" y="30"/>
                  </a:lnTo>
                  <a:lnTo>
                    <a:pt x="25" y="35"/>
                  </a:lnTo>
                  <a:lnTo>
                    <a:pt x="20" y="37"/>
                  </a:lnTo>
                  <a:lnTo>
                    <a:pt x="13" y="39"/>
                  </a:lnTo>
                  <a:lnTo>
                    <a:pt x="10" y="37"/>
                  </a:lnTo>
                  <a:lnTo>
                    <a:pt x="6" y="36"/>
                  </a:lnTo>
                  <a:lnTo>
                    <a:pt x="4" y="35"/>
                  </a:lnTo>
                  <a:lnTo>
                    <a:pt x="1" y="32"/>
                  </a:lnTo>
                  <a:lnTo>
                    <a:pt x="1" y="29"/>
                  </a:lnTo>
                  <a:lnTo>
                    <a:pt x="0" y="26"/>
                  </a:lnTo>
                  <a:lnTo>
                    <a:pt x="1" y="21"/>
                  </a:lnTo>
                  <a:lnTo>
                    <a:pt x="3" y="15"/>
                  </a:lnTo>
                  <a:lnTo>
                    <a:pt x="6" y="11"/>
                  </a:lnTo>
                  <a:lnTo>
                    <a:pt x="8" y="7"/>
                  </a:lnTo>
                  <a:lnTo>
                    <a:pt x="13" y="4"/>
                  </a:lnTo>
                  <a:lnTo>
                    <a:pt x="17" y="2"/>
                  </a:lnTo>
                  <a:lnTo>
                    <a:pt x="21" y="1"/>
                  </a:lnTo>
                  <a:lnTo>
                    <a:pt x="25" y="0"/>
                  </a:lnTo>
                  <a:close/>
                  <a:moveTo>
                    <a:pt x="24" y="1"/>
                  </a:moveTo>
                  <a:lnTo>
                    <a:pt x="21" y="1"/>
                  </a:lnTo>
                  <a:lnTo>
                    <a:pt x="18" y="2"/>
                  </a:lnTo>
                  <a:lnTo>
                    <a:pt x="15" y="4"/>
                  </a:lnTo>
                  <a:lnTo>
                    <a:pt x="13" y="7"/>
                  </a:lnTo>
                  <a:lnTo>
                    <a:pt x="11" y="11"/>
                  </a:lnTo>
                  <a:lnTo>
                    <a:pt x="8" y="15"/>
                  </a:lnTo>
                  <a:lnTo>
                    <a:pt x="7" y="22"/>
                  </a:lnTo>
                  <a:lnTo>
                    <a:pt x="6" y="28"/>
                  </a:lnTo>
                  <a:lnTo>
                    <a:pt x="6" y="30"/>
                  </a:lnTo>
                  <a:lnTo>
                    <a:pt x="8" y="35"/>
                  </a:lnTo>
                  <a:lnTo>
                    <a:pt x="10" y="36"/>
                  </a:lnTo>
                  <a:lnTo>
                    <a:pt x="14" y="37"/>
                  </a:lnTo>
                  <a:lnTo>
                    <a:pt x="17" y="37"/>
                  </a:lnTo>
                  <a:lnTo>
                    <a:pt x="20" y="36"/>
                  </a:lnTo>
                  <a:lnTo>
                    <a:pt x="21" y="35"/>
                  </a:lnTo>
                  <a:lnTo>
                    <a:pt x="24" y="32"/>
                  </a:lnTo>
                  <a:lnTo>
                    <a:pt x="27" y="28"/>
                  </a:lnTo>
                  <a:lnTo>
                    <a:pt x="29" y="22"/>
                  </a:lnTo>
                  <a:lnTo>
                    <a:pt x="31" y="16"/>
                  </a:lnTo>
                  <a:lnTo>
                    <a:pt x="32" y="11"/>
                  </a:lnTo>
                  <a:lnTo>
                    <a:pt x="31" y="7"/>
                  </a:lnTo>
                  <a:lnTo>
                    <a:pt x="29" y="4"/>
                  </a:lnTo>
                  <a:lnTo>
                    <a:pt x="28" y="2"/>
                  </a:lnTo>
                  <a:lnTo>
                    <a:pt x="24" y="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37" name="Freeform 233"/>
            <p:cNvSpPr>
              <a:spLocks/>
            </p:cNvSpPr>
            <p:nvPr/>
          </p:nvSpPr>
          <p:spPr bwMode="auto">
            <a:xfrm>
              <a:off x="2362" y="2826"/>
              <a:ext cx="55" cy="36"/>
            </a:xfrm>
            <a:custGeom>
              <a:avLst/>
              <a:gdLst/>
              <a:ahLst/>
              <a:cxnLst>
                <a:cxn ang="0">
                  <a:pos x="19" y="0"/>
                </a:cxn>
                <a:cxn ang="0">
                  <a:pos x="23" y="31"/>
                </a:cxn>
                <a:cxn ang="0">
                  <a:pos x="47" y="0"/>
                </a:cxn>
                <a:cxn ang="0">
                  <a:pos x="55" y="0"/>
                </a:cxn>
                <a:cxn ang="0">
                  <a:pos x="55" y="1"/>
                </a:cxn>
                <a:cxn ang="0">
                  <a:pos x="52" y="1"/>
                </a:cxn>
                <a:cxn ang="0">
                  <a:pos x="51" y="1"/>
                </a:cxn>
                <a:cxn ang="0">
                  <a:pos x="50" y="1"/>
                </a:cxn>
                <a:cxn ang="0">
                  <a:pos x="50" y="3"/>
                </a:cxn>
                <a:cxn ang="0">
                  <a:pos x="48" y="4"/>
                </a:cxn>
                <a:cxn ang="0">
                  <a:pos x="48" y="7"/>
                </a:cxn>
                <a:cxn ang="0">
                  <a:pos x="41" y="31"/>
                </a:cxn>
                <a:cxn ang="0">
                  <a:pos x="41" y="32"/>
                </a:cxn>
                <a:cxn ang="0">
                  <a:pos x="41" y="34"/>
                </a:cxn>
                <a:cxn ang="0">
                  <a:pos x="41" y="35"/>
                </a:cxn>
                <a:cxn ang="0">
                  <a:pos x="41" y="35"/>
                </a:cxn>
                <a:cxn ang="0">
                  <a:pos x="42" y="35"/>
                </a:cxn>
                <a:cxn ang="0">
                  <a:pos x="44" y="36"/>
                </a:cxn>
                <a:cxn ang="0">
                  <a:pos x="45" y="36"/>
                </a:cxn>
                <a:cxn ang="0">
                  <a:pos x="45" y="36"/>
                </a:cxn>
                <a:cxn ang="0">
                  <a:pos x="30" y="36"/>
                </a:cxn>
                <a:cxn ang="0">
                  <a:pos x="30" y="36"/>
                </a:cxn>
                <a:cxn ang="0">
                  <a:pos x="30" y="36"/>
                </a:cxn>
                <a:cxn ang="0">
                  <a:pos x="33" y="35"/>
                </a:cxn>
                <a:cxn ang="0">
                  <a:pos x="34" y="35"/>
                </a:cxn>
                <a:cxn ang="0">
                  <a:pos x="34" y="35"/>
                </a:cxn>
                <a:cxn ang="0">
                  <a:pos x="35" y="34"/>
                </a:cxn>
                <a:cxn ang="0">
                  <a:pos x="35" y="32"/>
                </a:cxn>
                <a:cxn ang="0">
                  <a:pos x="37" y="28"/>
                </a:cxn>
                <a:cxn ang="0">
                  <a:pos x="42" y="7"/>
                </a:cxn>
                <a:cxn ang="0">
                  <a:pos x="21" y="36"/>
                </a:cxn>
                <a:cxn ang="0">
                  <a:pos x="20" y="36"/>
                </a:cxn>
                <a:cxn ang="0">
                  <a:pos x="16" y="7"/>
                </a:cxn>
                <a:cxn ang="0">
                  <a:pos x="9" y="29"/>
                </a:cxn>
                <a:cxn ang="0">
                  <a:pos x="9" y="32"/>
                </a:cxn>
                <a:cxn ang="0">
                  <a:pos x="9" y="34"/>
                </a:cxn>
                <a:cxn ang="0">
                  <a:pos x="9" y="35"/>
                </a:cxn>
                <a:cxn ang="0">
                  <a:pos x="9" y="35"/>
                </a:cxn>
                <a:cxn ang="0">
                  <a:pos x="10" y="35"/>
                </a:cxn>
                <a:cxn ang="0">
                  <a:pos x="13" y="36"/>
                </a:cxn>
                <a:cxn ang="0">
                  <a:pos x="12" y="36"/>
                </a:cxn>
                <a:cxn ang="0">
                  <a:pos x="0" y="36"/>
                </a:cxn>
                <a:cxn ang="0">
                  <a:pos x="0" y="36"/>
                </a:cxn>
                <a:cxn ang="0">
                  <a:pos x="2" y="36"/>
                </a:cxn>
                <a:cxn ang="0">
                  <a:pos x="3" y="35"/>
                </a:cxn>
                <a:cxn ang="0">
                  <a:pos x="5" y="35"/>
                </a:cxn>
                <a:cxn ang="0">
                  <a:pos x="6" y="34"/>
                </a:cxn>
                <a:cxn ang="0">
                  <a:pos x="7" y="31"/>
                </a:cxn>
                <a:cxn ang="0">
                  <a:pos x="14" y="3"/>
                </a:cxn>
                <a:cxn ang="0">
                  <a:pos x="14" y="1"/>
                </a:cxn>
                <a:cxn ang="0">
                  <a:pos x="13" y="1"/>
                </a:cxn>
                <a:cxn ang="0">
                  <a:pos x="12" y="1"/>
                </a:cxn>
                <a:cxn ang="0">
                  <a:pos x="10" y="1"/>
                </a:cxn>
                <a:cxn ang="0">
                  <a:pos x="10" y="0"/>
                </a:cxn>
                <a:cxn ang="0">
                  <a:pos x="19" y="0"/>
                </a:cxn>
              </a:cxnLst>
              <a:rect l="0" t="0" r="r" b="b"/>
              <a:pathLst>
                <a:path w="55" h="36">
                  <a:moveTo>
                    <a:pt x="19" y="0"/>
                  </a:moveTo>
                  <a:lnTo>
                    <a:pt x="23" y="31"/>
                  </a:lnTo>
                  <a:lnTo>
                    <a:pt x="47" y="0"/>
                  </a:lnTo>
                  <a:lnTo>
                    <a:pt x="55" y="0"/>
                  </a:lnTo>
                  <a:lnTo>
                    <a:pt x="55" y="1"/>
                  </a:lnTo>
                  <a:lnTo>
                    <a:pt x="52" y="1"/>
                  </a:lnTo>
                  <a:lnTo>
                    <a:pt x="51" y="1"/>
                  </a:lnTo>
                  <a:lnTo>
                    <a:pt x="50" y="1"/>
                  </a:lnTo>
                  <a:lnTo>
                    <a:pt x="50" y="3"/>
                  </a:lnTo>
                  <a:lnTo>
                    <a:pt x="48" y="4"/>
                  </a:lnTo>
                  <a:lnTo>
                    <a:pt x="48" y="7"/>
                  </a:lnTo>
                  <a:lnTo>
                    <a:pt x="41" y="31"/>
                  </a:lnTo>
                  <a:lnTo>
                    <a:pt x="41" y="32"/>
                  </a:lnTo>
                  <a:lnTo>
                    <a:pt x="41" y="34"/>
                  </a:lnTo>
                  <a:lnTo>
                    <a:pt x="41" y="35"/>
                  </a:lnTo>
                  <a:lnTo>
                    <a:pt x="41" y="35"/>
                  </a:lnTo>
                  <a:lnTo>
                    <a:pt x="42" y="35"/>
                  </a:lnTo>
                  <a:lnTo>
                    <a:pt x="44" y="36"/>
                  </a:lnTo>
                  <a:lnTo>
                    <a:pt x="45" y="36"/>
                  </a:lnTo>
                  <a:lnTo>
                    <a:pt x="45" y="36"/>
                  </a:lnTo>
                  <a:lnTo>
                    <a:pt x="30" y="36"/>
                  </a:lnTo>
                  <a:lnTo>
                    <a:pt x="30" y="36"/>
                  </a:lnTo>
                  <a:lnTo>
                    <a:pt x="30" y="36"/>
                  </a:lnTo>
                  <a:lnTo>
                    <a:pt x="33" y="35"/>
                  </a:lnTo>
                  <a:lnTo>
                    <a:pt x="34" y="35"/>
                  </a:lnTo>
                  <a:lnTo>
                    <a:pt x="34" y="35"/>
                  </a:lnTo>
                  <a:lnTo>
                    <a:pt x="35" y="34"/>
                  </a:lnTo>
                  <a:lnTo>
                    <a:pt x="35" y="32"/>
                  </a:lnTo>
                  <a:lnTo>
                    <a:pt x="37" y="28"/>
                  </a:lnTo>
                  <a:lnTo>
                    <a:pt x="42" y="7"/>
                  </a:lnTo>
                  <a:lnTo>
                    <a:pt x="21" y="36"/>
                  </a:lnTo>
                  <a:lnTo>
                    <a:pt x="20" y="36"/>
                  </a:lnTo>
                  <a:lnTo>
                    <a:pt x="16" y="7"/>
                  </a:lnTo>
                  <a:lnTo>
                    <a:pt x="9" y="29"/>
                  </a:lnTo>
                  <a:lnTo>
                    <a:pt x="9" y="32"/>
                  </a:lnTo>
                  <a:lnTo>
                    <a:pt x="9" y="34"/>
                  </a:lnTo>
                  <a:lnTo>
                    <a:pt x="9" y="35"/>
                  </a:lnTo>
                  <a:lnTo>
                    <a:pt x="9" y="35"/>
                  </a:lnTo>
                  <a:lnTo>
                    <a:pt x="10" y="35"/>
                  </a:lnTo>
                  <a:lnTo>
                    <a:pt x="13" y="36"/>
                  </a:lnTo>
                  <a:lnTo>
                    <a:pt x="12" y="36"/>
                  </a:lnTo>
                  <a:lnTo>
                    <a:pt x="0" y="36"/>
                  </a:lnTo>
                  <a:lnTo>
                    <a:pt x="0" y="36"/>
                  </a:lnTo>
                  <a:lnTo>
                    <a:pt x="2" y="36"/>
                  </a:lnTo>
                  <a:lnTo>
                    <a:pt x="3" y="35"/>
                  </a:lnTo>
                  <a:lnTo>
                    <a:pt x="5" y="35"/>
                  </a:lnTo>
                  <a:lnTo>
                    <a:pt x="6" y="34"/>
                  </a:lnTo>
                  <a:lnTo>
                    <a:pt x="7" y="31"/>
                  </a:lnTo>
                  <a:lnTo>
                    <a:pt x="14" y="3"/>
                  </a:lnTo>
                  <a:lnTo>
                    <a:pt x="14" y="1"/>
                  </a:lnTo>
                  <a:lnTo>
                    <a:pt x="13" y="1"/>
                  </a:lnTo>
                  <a:lnTo>
                    <a:pt x="12" y="1"/>
                  </a:lnTo>
                  <a:lnTo>
                    <a:pt x="10" y="1"/>
                  </a:lnTo>
                  <a:lnTo>
                    <a:pt x="10" y="0"/>
                  </a:lnTo>
                  <a:lnTo>
                    <a:pt x="1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38" name="Freeform 234"/>
            <p:cNvSpPr>
              <a:spLocks/>
            </p:cNvSpPr>
            <p:nvPr/>
          </p:nvSpPr>
          <p:spPr bwMode="auto">
            <a:xfrm>
              <a:off x="2409" y="2826"/>
              <a:ext cx="25" cy="36"/>
            </a:xfrm>
            <a:custGeom>
              <a:avLst/>
              <a:gdLst/>
              <a:ahLst/>
              <a:cxnLst>
                <a:cxn ang="0">
                  <a:pos x="15" y="36"/>
                </a:cxn>
                <a:cxn ang="0">
                  <a:pos x="15" y="36"/>
                </a:cxn>
                <a:cxn ang="0">
                  <a:pos x="0" y="36"/>
                </a:cxn>
                <a:cxn ang="0">
                  <a:pos x="1" y="36"/>
                </a:cxn>
                <a:cxn ang="0">
                  <a:pos x="3" y="35"/>
                </a:cxn>
                <a:cxn ang="0">
                  <a:pos x="4" y="35"/>
                </a:cxn>
                <a:cxn ang="0">
                  <a:pos x="5" y="35"/>
                </a:cxn>
                <a:cxn ang="0">
                  <a:pos x="5" y="34"/>
                </a:cxn>
                <a:cxn ang="0">
                  <a:pos x="7" y="32"/>
                </a:cxn>
                <a:cxn ang="0">
                  <a:pos x="7" y="29"/>
                </a:cxn>
                <a:cxn ang="0">
                  <a:pos x="14" y="7"/>
                </a:cxn>
                <a:cxn ang="0">
                  <a:pos x="14" y="4"/>
                </a:cxn>
                <a:cxn ang="0">
                  <a:pos x="14" y="3"/>
                </a:cxn>
                <a:cxn ang="0">
                  <a:pos x="14" y="3"/>
                </a:cxn>
                <a:cxn ang="0">
                  <a:pos x="14" y="1"/>
                </a:cxn>
                <a:cxn ang="0">
                  <a:pos x="14" y="1"/>
                </a:cxn>
                <a:cxn ang="0">
                  <a:pos x="12" y="1"/>
                </a:cxn>
                <a:cxn ang="0">
                  <a:pos x="12" y="1"/>
                </a:cxn>
                <a:cxn ang="0">
                  <a:pos x="10" y="1"/>
                </a:cxn>
                <a:cxn ang="0">
                  <a:pos x="11" y="0"/>
                </a:cxn>
                <a:cxn ang="0">
                  <a:pos x="25" y="0"/>
                </a:cxn>
                <a:cxn ang="0">
                  <a:pos x="25" y="1"/>
                </a:cxn>
                <a:cxn ang="0">
                  <a:pos x="24" y="1"/>
                </a:cxn>
                <a:cxn ang="0">
                  <a:pos x="22" y="1"/>
                </a:cxn>
                <a:cxn ang="0">
                  <a:pos x="21" y="1"/>
                </a:cxn>
                <a:cxn ang="0">
                  <a:pos x="19" y="3"/>
                </a:cxn>
                <a:cxn ang="0">
                  <a:pos x="19" y="4"/>
                </a:cxn>
                <a:cxn ang="0">
                  <a:pos x="18" y="8"/>
                </a:cxn>
                <a:cxn ang="0">
                  <a:pos x="12" y="31"/>
                </a:cxn>
                <a:cxn ang="0">
                  <a:pos x="11" y="32"/>
                </a:cxn>
                <a:cxn ang="0">
                  <a:pos x="11" y="34"/>
                </a:cxn>
                <a:cxn ang="0">
                  <a:pos x="11" y="34"/>
                </a:cxn>
                <a:cxn ang="0">
                  <a:pos x="11" y="35"/>
                </a:cxn>
                <a:cxn ang="0">
                  <a:pos x="12" y="35"/>
                </a:cxn>
                <a:cxn ang="0">
                  <a:pos x="12" y="35"/>
                </a:cxn>
                <a:cxn ang="0">
                  <a:pos x="14" y="35"/>
                </a:cxn>
                <a:cxn ang="0">
                  <a:pos x="15" y="36"/>
                </a:cxn>
              </a:cxnLst>
              <a:rect l="0" t="0" r="r" b="b"/>
              <a:pathLst>
                <a:path w="25" h="36">
                  <a:moveTo>
                    <a:pt x="15" y="36"/>
                  </a:moveTo>
                  <a:lnTo>
                    <a:pt x="15" y="36"/>
                  </a:lnTo>
                  <a:lnTo>
                    <a:pt x="0" y="36"/>
                  </a:lnTo>
                  <a:lnTo>
                    <a:pt x="1" y="36"/>
                  </a:lnTo>
                  <a:lnTo>
                    <a:pt x="3" y="35"/>
                  </a:lnTo>
                  <a:lnTo>
                    <a:pt x="4" y="35"/>
                  </a:lnTo>
                  <a:lnTo>
                    <a:pt x="5" y="35"/>
                  </a:lnTo>
                  <a:lnTo>
                    <a:pt x="5" y="34"/>
                  </a:lnTo>
                  <a:lnTo>
                    <a:pt x="7" y="32"/>
                  </a:lnTo>
                  <a:lnTo>
                    <a:pt x="7" y="29"/>
                  </a:lnTo>
                  <a:lnTo>
                    <a:pt x="14" y="7"/>
                  </a:lnTo>
                  <a:lnTo>
                    <a:pt x="14" y="4"/>
                  </a:lnTo>
                  <a:lnTo>
                    <a:pt x="14" y="3"/>
                  </a:lnTo>
                  <a:lnTo>
                    <a:pt x="14" y="3"/>
                  </a:lnTo>
                  <a:lnTo>
                    <a:pt x="14" y="1"/>
                  </a:lnTo>
                  <a:lnTo>
                    <a:pt x="14" y="1"/>
                  </a:lnTo>
                  <a:lnTo>
                    <a:pt x="12" y="1"/>
                  </a:lnTo>
                  <a:lnTo>
                    <a:pt x="12" y="1"/>
                  </a:lnTo>
                  <a:lnTo>
                    <a:pt x="10" y="1"/>
                  </a:lnTo>
                  <a:lnTo>
                    <a:pt x="11" y="0"/>
                  </a:lnTo>
                  <a:lnTo>
                    <a:pt x="25" y="0"/>
                  </a:lnTo>
                  <a:lnTo>
                    <a:pt x="25" y="1"/>
                  </a:lnTo>
                  <a:lnTo>
                    <a:pt x="24" y="1"/>
                  </a:lnTo>
                  <a:lnTo>
                    <a:pt x="22" y="1"/>
                  </a:lnTo>
                  <a:lnTo>
                    <a:pt x="21" y="1"/>
                  </a:lnTo>
                  <a:lnTo>
                    <a:pt x="19" y="3"/>
                  </a:lnTo>
                  <a:lnTo>
                    <a:pt x="19" y="4"/>
                  </a:lnTo>
                  <a:lnTo>
                    <a:pt x="18" y="8"/>
                  </a:lnTo>
                  <a:lnTo>
                    <a:pt x="12" y="31"/>
                  </a:lnTo>
                  <a:lnTo>
                    <a:pt x="11" y="32"/>
                  </a:lnTo>
                  <a:lnTo>
                    <a:pt x="11" y="34"/>
                  </a:lnTo>
                  <a:lnTo>
                    <a:pt x="11" y="34"/>
                  </a:lnTo>
                  <a:lnTo>
                    <a:pt x="11" y="35"/>
                  </a:lnTo>
                  <a:lnTo>
                    <a:pt x="12" y="35"/>
                  </a:lnTo>
                  <a:lnTo>
                    <a:pt x="12" y="35"/>
                  </a:lnTo>
                  <a:lnTo>
                    <a:pt x="14" y="35"/>
                  </a:lnTo>
                  <a:lnTo>
                    <a:pt x="15" y="3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39" name="Freeform 235"/>
            <p:cNvSpPr>
              <a:spLocks/>
            </p:cNvSpPr>
            <p:nvPr/>
          </p:nvSpPr>
          <p:spPr bwMode="auto">
            <a:xfrm>
              <a:off x="2427" y="2826"/>
              <a:ext cx="43" cy="38"/>
            </a:xfrm>
            <a:custGeom>
              <a:avLst/>
              <a:gdLst/>
              <a:ahLst/>
              <a:cxnLst>
                <a:cxn ang="0">
                  <a:pos x="17" y="0"/>
                </a:cxn>
                <a:cxn ang="0">
                  <a:pos x="29" y="29"/>
                </a:cxn>
                <a:cxn ang="0">
                  <a:pos x="35" y="7"/>
                </a:cxn>
                <a:cxn ang="0">
                  <a:pos x="36" y="4"/>
                </a:cxn>
                <a:cxn ang="0">
                  <a:pos x="36" y="3"/>
                </a:cxn>
                <a:cxn ang="0">
                  <a:pos x="36" y="1"/>
                </a:cxn>
                <a:cxn ang="0">
                  <a:pos x="35" y="1"/>
                </a:cxn>
                <a:cxn ang="0">
                  <a:pos x="35" y="1"/>
                </a:cxn>
                <a:cxn ang="0">
                  <a:pos x="32" y="1"/>
                </a:cxn>
                <a:cxn ang="0">
                  <a:pos x="32" y="1"/>
                </a:cxn>
                <a:cxn ang="0">
                  <a:pos x="32" y="1"/>
                </a:cxn>
                <a:cxn ang="0">
                  <a:pos x="32" y="0"/>
                </a:cxn>
                <a:cxn ang="0">
                  <a:pos x="43" y="0"/>
                </a:cxn>
                <a:cxn ang="0">
                  <a:pos x="43" y="1"/>
                </a:cxn>
                <a:cxn ang="0">
                  <a:pos x="42" y="1"/>
                </a:cxn>
                <a:cxn ang="0">
                  <a:pos x="41" y="1"/>
                </a:cxn>
                <a:cxn ang="0">
                  <a:pos x="39" y="1"/>
                </a:cxn>
                <a:cxn ang="0">
                  <a:pos x="39" y="3"/>
                </a:cxn>
                <a:cxn ang="0">
                  <a:pos x="38" y="4"/>
                </a:cxn>
                <a:cxn ang="0">
                  <a:pos x="38" y="7"/>
                </a:cxn>
                <a:cxn ang="0">
                  <a:pos x="28" y="38"/>
                </a:cxn>
                <a:cxn ang="0">
                  <a:pos x="28" y="38"/>
                </a:cxn>
                <a:cxn ang="0">
                  <a:pos x="15" y="7"/>
                </a:cxn>
                <a:cxn ang="0">
                  <a:pos x="8" y="29"/>
                </a:cxn>
                <a:cxn ang="0">
                  <a:pos x="8" y="32"/>
                </a:cxn>
                <a:cxn ang="0">
                  <a:pos x="8" y="34"/>
                </a:cxn>
                <a:cxn ang="0">
                  <a:pos x="8" y="35"/>
                </a:cxn>
                <a:cxn ang="0">
                  <a:pos x="8" y="35"/>
                </a:cxn>
                <a:cxn ang="0">
                  <a:pos x="10" y="35"/>
                </a:cxn>
                <a:cxn ang="0">
                  <a:pos x="11" y="36"/>
                </a:cxn>
                <a:cxn ang="0">
                  <a:pos x="11" y="36"/>
                </a:cxn>
                <a:cxn ang="0">
                  <a:pos x="0" y="36"/>
                </a:cxn>
                <a:cxn ang="0">
                  <a:pos x="0" y="36"/>
                </a:cxn>
                <a:cxn ang="0">
                  <a:pos x="3" y="35"/>
                </a:cxn>
                <a:cxn ang="0">
                  <a:pos x="3" y="35"/>
                </a:cxn>
                <a:cxn ang="0">
                  <a:pos x="4" y="35"/>
                </a:cxn>
                <a:cxn ang="0">
                  <a:pos x="4" y="34"/>
                </a:cxn>
                <a:cxn ang="0">
                  <a:pos x="6" y="32"/>
                </a:cxn>
                <a:cxn ang="0">
                  <a:pos x="7" y="31"/>
                </a:cxn>
                <a:cxn ang="0">
                  <a:pos x="14" y="4"/>
                </a:cxn>
                <a:cxn ang="0">
                  <a:pos x="13" y="3"/>
                </a:cxn>
                <a:cxn ang="0">
                  <a:pos x="11" y="1"/>
                </a:cxn>
                <a:cxn ang="0">
                  <a:pos x="10" y="1"/>
                </a:cxn>
                <a:cxn ang="0">
                  <a:pos x="8" y="1"/>
                </a:cxn>
                <a:cxn ang="0">
                  <a:pos x="8" y="0"/>
                </a:cxn>
                <a:cxn ang="0">
                  <a:pos x="17" y="0"/>
                </a:cxn>
              </a:cxnLst>
              <a:rect l="0" t="0" r="r" b="b"/>
              <a:pathLst>
                <a:path w="43" h="38">
                  <a:moveTo>
                    <a:pt x="17" y="0"/>
                  </a:moveTo>
                  <a:lnTo>
                    <a:pt x="29" y="29"/>
                  </a:lnTo>
                  <a:lnTo>
                    <a:pt x="35" y="7"/>
                  </a:lnTo>
                  <a:lnTo>
                    <a:pt x="36" y="4"/>
                  </a:lnTo>
                  <a:lnTo>
                    <a:pt x="36" y="3"/>
                  </a:lnTo>
                  <a:lnTo>
                    <a:pt x="36" y="1"/>
                  </a:lnTo>
                  <a:lnTo>
                    <a:pt x="35" y="1"/>
                  </a:lnTo>
                  <a:lnTo>
                    <a:pt x="35" y="1"/>
                  </a:lnTo>
                  <a:lnTo>
                    <a:pt x="32" y="1"/>
                  </a:lnTo>
                  <a:lnTo>
                    <a:pt x="32" y="1"/>
                  </a:lnTo>
                  <a:lnTo>
                    <a:pt x="32" y="1"/>
                  </a:lnTo>
                  <a:lnTo>
                    <a:pt x="32" y="0"/>
                  </a:lnTo>
                  <a:lnTo>
                    <a:pt x="43" y="0"/>
                  </a:lnTo>
                  <a:lnTo>
                    <a:pt x="43" y="1"/>
                  </a:lnTo>
                  <a:lnTo>
                    <a:pt x="42" y="1"/>
                  </a:lnTo>
                  <a:lnTo>
                    <a:pt x="41" y="1"/>
                  </a:lnTo>
                  <a:lnTo>
                    <a:pt x="39" y="1"/>
                  </a:lnTo>
                  <a:lnTo>
                    <a:pt x="39" y="3"/>
                  </a:lnTo>
                  <a:lnTo>
                    <a:pt x="38" y="4"/>
                  </a:lnTo>
                  <a:lnTo>
                    <a:pt x="38" y="7"/>
                  </a:lnTo>
                  <a:lnTo>
                    <a:pt x="28" y="38"/>
                  </a:lnTo>
                  <a:lnTo>
                    <a:pt x="28" y="38"/>
                  </a:lnTo>
                  <a:lnTo>
                    <a:pt x="15" y="7"/>
                  </a:lnTo>
                  <a:lnTo>
                    <a:pt x="8" y="29"/>
                  </a:lnTo>
                  <a:lnTo>
                    <a:pt x="8" y="32"/>
                  </a:lnTo>
                  <a:lnTo>
                    <a:pt x="8" y="34"/>
                  </a:lnTo>
                  <a:lnTo>
                    <a:pt x="8" y="35"/>
                  </a:lnTo>
                  <a:lnTo>
                    <a:pt x="8" y="35"/>
                  </a:lnTo>
                  <a:lnTo>
                    <a:pt x="10" y="35"/>
                  </a:lnTo>
                  <a:lnTo>
                    <a:pt x="11" y="36"/>
                  </a:lnTo>
                  <a:lnTo>
                    <a:pt x="11" y="36"/>
                  </a:lnTo>
                  <a:lnTo>
                    <a:pt x="0" y="36"/>
                  </a:lnTo>
                  <a:lnTo>
                    <a:pt x="0" y="36"/>
                  </a:lnTo>
                  <a:lnTo>
                    <a:pt x="3" y="35"/>
                  </a:lnTo>
                  <a:lnTo>
                    <a:pt x="3" y="35"/>
                  </a:lnTo>
                  <a:lnTo>
                    <a:pt x="4" y="35"/>
                  </a:lnTo>
                  <a:lnTo>
                    <a:pt x="4" y="34"/>
                  </a:lnTo>
                  <a:lnTo>
                    <a:pt x="6" y="32"/>
                  </a:lnTo>
                  <a:lnTo>
                    <a:pt x="7" y="31"/>
                  </a:lnTo>
                  <a:lnTo>
                    <a:pt x="14" y="4"/>
                  </a:lnTo>
                  <a:lnTo>
                    <a:pt x="13" y="3"/>
                  </a:lnTo>
                  <a:lnTo>
                    <a:pt x="11" y="1"/>
                  </a:lnTo>
                  <a:lnTo>
                    <a:pt x="10" y="1"/>
                  </a:lnTo>
                  <a:lnTo>
                    <a:pt x="8" y="1"/>
                  </a:lnTo>
                  <a:lnTo>
                    <a:pt x="8"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40" name="Freeform 236"/>
            <p:cNvSpPr>
              <a:spLocks noEditPoints="1"/>
            </p:cNvSpPr>
            <p:nvPr/>
          </p:nvSpPr>
          <p:spPr bwMode="auto">
            <a:xfrm>
              <a:off x="2462" y="2825"/>
              <a:ext cx="34" cy="37"/>
            </a:xfrm>
            <a:custGeom>
              <a:avLst/>
              <a:gdLst/>
              <a:ahLst/>
              <a:cxnLst>
                <a:cxn ang="0">
                  <a:pos x="32" y="0"/>
                </a:cxn>
                <a:cxn ang="0">
                  <a:pos x="29" y="30"/>
                </a:cxn>
                <a:cxn ang="0">
                  <a:pos x="29" y="33"/>
                </a:cxn>
                <a:cxn ang="0">
                  <a:pos x="29" y="33"/>
                </a:cxn>
                <a:cxn ang="0">
                  <a:pos x="29" y="35"/>
                </a:cxn>
                <a:cxn ang="0">
                  <a:pos x="29" y="35"/>
                </a:cxn>
                <a:cxn ang="0">
                  <a:pos x="29" y="36"/>
                </a:cxn>
                <a:cxn ang="0">
                  <a:pos x="31" y="36"/>
                </a:cxn>
                <a:cxn ang="0">
                  <a:pos x="32" y="36"/>
                </a:cxn>
                <a:cxn ang="0">
                  <a:pos x="34" y="37"/>
                </a:cxn>
                <a:cxn ang="0">
                  <a:pos x="34" y="37"/>
                </a:cxn>
                <a:cxn ang="0">
                  <a:pos x="18" y="37"/>
                </a:cxn>
                <a:cxn ang="0">
                  <a:pos x="20" y="37"/>
                </a:cxn>
                <a:cxn ang="0">
                  <a:pos x="20" y="37"/>
                </a:cxn>
                <a:cxn ang="0">
                  <a:pos x="21" y="36"/>
                </a:cxn>
                <a:cxn ang="0">
                  <a:pos x="22" y="36"/>
                </a:cxn>
                <a:cxn ang="0">
                  <a:pos x="24" y="36"/>
                </a:cxn>
                <a:cxn ang="0">
                  <a:pos x="24" y="35"/>
                </a:cxn>
                <a:cxn ang="0">
                  <a:pos x="24" y="33"/>
                </a:cxn>
                <a:cxn ang="0">
                  <a:pos x="24" y="30"/>
                </a:cxn>
                <a:cxn ang="0">
                  <a:pos x="25" y="26"/>
                </a:cxn>
                <a:cxn ang="0">
                  <a:pos x="14" y="26"/>
                </a:cxn>
                <a:cxn ang="0">
                  <a:pos x="10" y="30"/>
                </a:cxn>
                <a:cxn ang="0">
                  <a:pos x="8" y="32"/>
                </a:cxn>
                <a:cxn ang="0">
                  <a:pos x="8" y="33"/>
                </a:cxn>
                <a:cxn ang="0">
                  <a:pos x="8" y="35"/>
                </a:cxn>
                <a:cxn ang="0">
                  <a:pos x="8" y="35"/>
                </a:cxn>
                <a:cxn ang="0">
                  <a:pos x="8" y="36"/>
                </a:cxn>
                <a:cxn ang="0">
                  <a:pos x="8" y="36"/>
                </a:cxn>
                <a:cxn ang="0">
                  <a:pos x="10" y="36"/>
                </a:cxn>
                <a:cxn ang="0">
                  <a:pos x="11" y="37"/>
                </a:cxn>
                <a:cxn ang="0">
                  <a:pos x="11" y="37"/>
                </a:cxn>
                <a:cxn ang="0">
                  <a:pos x="0" y="37"/>
                </a:cxn>
                <a:cxn ang="0">
                  <a:pos x="0" y="37"/>
                </a:cxn>
                <a:cxn ang="0">
                  <a:pos x="1" y="36"/>
                </a:cxn>
                <a:cxn ang="0">
                  <a:pos x="4" y="36"/>
                </a:cxn>
                <a:cxn ang="0">
                  <a:pos x="6" y="33"/>
                </a:cxn>
                <a:cxn ang="0">
                  <a:pos x="8" y="30"/>
                </a:cxn>
                <a:cxn ang="0">
                  <a:pos x="31" y="0"/>
                </a:cxn>
                <a:cxn ang="0">
                  <a:pos x="32" y="0"/>
                </a:cxn>
                <a:cxn ang="0">
                  <a:pos x="27" y="9"/>
                </a:cxn>
                <a:cxn ang="0">
                  <a:pos x="15" y="23"/>
                </a:cxn>
                <a:cxn ang="0">
                  <a:pos x="25" y="23"/>
                </a:cxn>
                <a:cxn ang="0">
                  <a:pos x="27" y="9"/>
                </a:cxn>
              </a:cxnLst>
              <a:rect l="0" t="0" r="r" b="b"/>
              <a:pathLst>
                <a:path w="34" h="37">
                  <a:moveTo>
                    <a:pt x="32" y="0"/>
                  </a:moveTo>
                  <a:lnTo>
                    <a:pt x="29" y="30"/>
                  </a:lnTo>
                  <a:lnTo>
                    <a:pt x="29" y="33"/>
                  </a:lnTo>
                  <a:lnTo>
                    <a:pt x="29" y="33"/>
                  </a:lnTo>
                  <a:lnTo>
                    <a:pt x="29" y="35"/>
                  </a:lnTo>
                  <a:lnTo>
                    <a:pt x="29" y="35"/>
                  </a:lnTo>
                  <a:lnTo>
                    <a:pt x="29" y="36"/>
                  </a:lnTo>
                  <a:lnTo>
                    <a:pt x="31" y="36"/>
                  </a:lnTo>
                  <a:lnTo>
                    <a:pt x="32" y="36"/>
                  </a:lnTo>
                  <a:lnTo>
                    <a:pt x="34" y="37"/>
                  </a:lnTo>
                  <a:lnTo>
                    <a:pt x="34" y="37"/>
                  </a:lnTo>
                  <a:lnTo>
                    <a:pt x="18" y="37"/>
                  </a:lnTo>
                  <a:lnTo>
                    <a:pt x="20" y="37"/>
                  </a:lnTo>
                  <a:lnTo>
                    <a:pt x="20" y="37"/>
                  </a:lnTo>
                  <a:lnTo>
                    <a:pt x="21" y="36"/>
                  </a:lnTo>
                  <a:lnTo>
                    <a:pt x="22" y="36"/>
                  </a:lnTo>
                  <a:lnTo>
                    <a:pt x="24" y="36"/>
                  </a:lnTo>
                  <a:lnTo>
                    <a:pt x="24" y="35"/>
                  </a:lnTo>
                  <a:lnTo>
                    <a:pt x="24" y="33"/>
                  </a:lnTo>
                  <a:lnTo>
                    <a:pt x="24" y="30"/>
                  </a:lnTo>
                  <a:lnTo>
                    <a:pt x="25" y="26"/>
                  </a:lnTo>
                  <a:lnTo>
                    <a:pt x="14" y="26"/>
                  </a:lnTo>
                  <a:lnTo>
                    <a:pt x="10" y="30"/>
                  </a:lnTo>
                  <a:lnTo>
                    <a:pt x="8" y="32"/>
                  </a:lnTo>
                  <a:lnTo>
                    <a:pt x="8" y="33"/>
                  </a:lnTo>
                  <a:lnTo>
                    <a:pt x="8" y="35"/>
                  </a:lnTo>
                  <a:lnTo>
                    <a:pt x="8" y="35"/>
                  </a:lnTo>
                  <a:lnTo>
                    <a:pt x="8" y="36"/>
                  </a:lnTo>
                  <a:lnTo>
                    <a:pt x="8" y="36"/>
                  </a:lnTo>
                  <a:lnTo>
                    <a:pt x="10" y="36"/>
                  </a:lnTo>
                  <a:lnTo>
                    <a:pt x="11" y="37"/>
                  </a:lnTo>
                  <a:lnTo>
                    <a:pt x="11" y="37"/>
                  </a:lnTo>
                  <a:lnTo>
                    <a:pt x="0" y="37"/>
                  </a:lnTo>
                  <a:lnTo>
                    <a:pt x="0" y="37"/>
                  </a:lnTo>
                  <a:lnTo>
                    <a:pt x="1" y="36"/>
                  </a:lnTo>
                  <a:lnTo>
                    <a:pt x="4" y="36"/>
                  </a:lnTo>
                  <a:lnTo>
                    <a:pt x="6" y="33"/>
                  </a:lnTo>
                  <a:lnTo>
                    <a:pt x="8" y="30"/>
                  </a:lnTo>
                  <a:lnTo>
                    <a:pt x="31" y="0"/>
                  </a:lnTo>
                  <a:lnTo>
                    <a:pt x="32" y="0"/>
                  </a:lnTo>
                  <a:close/>
                  <a:moveTo>
                    <a:pt x="27" y="9"/>
                  </a:moveTo>
                  <a:lnTo>
                    <a:pt x="15" y="23"/>
                  </a:lnTo>
                  <a:lnTo>
                    <a:pt x="25" y="23"/>
                  </a:lnTo>
                  <a:lnTo>
                    <a:pt x="27" y="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41" name="Freeform 237"/>
            <p:cNvSpPr>
              <a:spLocks/>
            </p:cNvSpPr>
            <p:nvPr/>
          </p:nvSpPr>
          <p:spPr bwMode="auto">
            <a:xfrm>
              <a:off x="2498" y="2826"/>
              <a:ext cx="30" cy="36"/>
            </a:xfrm>
            <a:custGeom>
              <a:avLst/>
              <a:gdLst/>
              <a:ahLst/>
              <a:cxnLst>
                <a:cxn ang="0">
                  <a:pos x="27" y="36"/>
                </a:cxn>
                <a:cxn ang="0">
                  <a:pos x="0" y="36"/>
                </a:cxn>
                <a:cxn ang="0">
                  <a:pos x="0" y="36"/>
                </a:cxn>
                <a:cxn ang="0">
                  <a:pos x="3" y="35"/>
                </a:cxn>
                <a:cxn ang="0">
                  <a:pos x="5" y="35"/>
                </a:cxn>
                <a:cxn ang="0">
                  <a:pos x="5" y="35"/>
                </a:cxn>
                <a:cxn ang="0">
                  <a:pos x="6" y="34"/>
                </a:cxn>
                <a:cxn ang="0">
                  <a:pos x="6" y="32"/>
                </a:cxn>
                <a:cxn ang="0">
                  <a:pos x="7" y="29"/>
                </a:cxn>
                <a:cxn ang="0">
                  <a:pos x="14" y="7"/>
                </a:cxn>
                <a:cxn ang="0">
                  <a:pos x="14" y="4"/>
                </a:cxn>
                <a:cxn ang="0">
                  <a:pos x="14" y="3"/>
                </a:cxn>
                <a:cxn ang="0">
                  <a:pos x="14" y="1"/>
                </a:cxn>
                <a:cxn ang="0">
                  <a:pos x="14" y="1"/>
                </a:cxn>
                <a:cxn ang="0">
                  <a:pos x="13" y="1"/>
                </a:cxn>
                <a:cxn ang="0">
                  <a:pos x="12" y="1"/>
                </a:cxn>
                <a:cxn ang="0">
                  <a:pos x="10" y="1"/>
                </a:cxn>
                <a:cxn ang="0">
                  <a:pos x="10" y="1"/>
                </a:cxn>
                <a:cxn ang="0">
                  <a:pos x="10" y="0"/>
                </a:cxn>
                <a:cxn ang="0">
                  <a:pos x="26" y="0"/>
                </a:cxn>
                <a:cxn ang="0">
                  <a:pos x="26" y="1"/>
                </a:cxn>
                <a:cxn ang="0">
                  <a:pos x="23" y="1"/>
                </a:cxn>
                <a:cxn ang="0">
                  <a:pos x="22" y="1"/>
                </a:cxn>
                <a:cxn ang="0">
                  <a:pos x="22" y="1"/>
                </a:cxn>
                <a:cxn ang="0">
                  <a:pos x="20" y="3"/>
                </a:cxn>
                <a:cxn ang="0">
                  <a:pos x="20" y="4"/>
                </a:cxn>
                <a:cxn ang="0">
                  <a:pos x="19" y="8"/>
                </a:cxn>
                <a:cxn ang="0">
                  <a:pos x="12" y="31"/>
                </a:cxn>
                <a:cxn ang="0">
                  <a:pos x="12" y="32"/>
                </a:cxn>
                <a:cxn ang="0">
                  <a:pos x="12" y="34"/>
                </a:cxn>
                <a:cxn ang="0">
                  <a:pos x="12" y="34"/>
                </a:cxn>
                <a:cxn ang="0">
                  <a:pos x="12" y="35"/>
                </a:cxn>
                <a:cxn ang="0">
                  <a:pos x="13" y="35"/>
                </a:cxn>
                <a:cxn ang="0">
                  <a:pos x="14" y="35"/>
                </a:cxn>
                <a:cxn ang="0">
                  <a:pos x="17" y="35"/>
                </a:cxn>
                <a:cxn ang="0">
                  <a:pos x="20" y="35"/>
                </a:cxn>
                <a:cxn ang="0">
                  <a:pos x="23" y="34"/>
                </a:cxn>
                <a:cxn ang="0">
                  <a:pos x="24" y="34"/>
                </a:cxn>
                <a:cxn ang="0">
                  <a:pos x="26" y="32"/>
                </a:cxn>
                <a:cxn ang="0">
                  <a:pos x="27" y="31"/>
                </a:cxn>
                <a:cxn ang="0">
                  <a:pos x="29" y="28"/>
                </a:cxn>
                <a:cxn ang="0">
                  <a:pos x="30" y="27"/>
                </a:cxn>
                <a:cxn ang="0">
                  <a:pos x="30" y="27"/>
                </a:cxn>
                <a:cxn ang="0">
                  <a:pos x="27" y="36"/>
                </a:cxn>
              </a:cxnLst>
              <a:rect l="0" t="0" r="r" b="b"/>
              <a:pathLst>
                <a:path w="30" h="36">
                  <a:moveTo>
                    <a:pt x="27" y="36"/>
                  </a:moveTo>
                  <a:lnTo>
                    <a:pt x="0" y="36"/>
                  </a:lnTo>
                  <a:lnTo>
                    <a:pt x="0" y="36"/>
                  </a:lnTo>
                  <a:lnTo>
                    <a:pt x="3" y="35"/>
                  </a:lnTo>
                  <a:lnTo>
                    <a:pt x="5" y="35"/>
                  </a:lnTo>
                  <a:lnTo>
                    <a:pt x="5" y="35"/>
                  </a:lnTo>
                  <a:lnTo>
                    <a:pt x="6" y="34"/>
                  </a:lnTo>
                  <a:lnTo>
                    <a:pt x="6" y="32"/>
                  </a:lnTo>
                  <a:lnTo>
                    <a:pt x="7" y="29"/>
                  </a:lnTo>
                  <a:lnTo>
                    <a:pt x="14" y="7"/>
                  </a:lnTo>
                  <a:lnTo>
                    <a:pt x="14" y="4"/>
                  </a:lnTo>
                  <a:lnTo>
                    <a:pt x="14" y="3"/>
                  </a:lnTo>
                  <a:lnTo>
                    <a:pt x="14" y="1"/>
                  </a:lnTo>
                  <a:lnTo>
                    <a:pt x="14" y="1"/>
                  </a:lnTo>
                  <a:lnTo>
                    <a:pt x="13" y="1"/>
                  </a:lnTo>
                  <a:lnTo>
                    <a:pt x="12" y="1"/>
                  </a:lnTo>
                  <a:lnTo>
                    <a:pt x="10" y="1"/>
                  </a:lnTo>
                  <a:lnTo>
                    <a:pt x="10" y="1"/>
                  </a:lnTo>
                  <a:lnTo>
                    <a:pt x="10" y="0"/>
                  </a:lnTo>
                  <a:lnTo>
                    <a:pt x="26" y="0"/>
                  </a:lnTo>
                  <a:lnTo>
                    <a:pt x="26" y="1"/>
                  </a:lnTo>
                  <a:lnTo>
                    <a:pt x="23" y="1"/>
                  </a:lnTo>
                  <a:lnTo>
                    <a:pt x="22" y="1"/>
                  </a:lnTo>
                  <a:lnTo>
                    <a:pt x="22" y="1"/>
                  </a:lnTo>
                  <a:lnTo>
                    <a:pt x="20" y="3"/>
                  </a:lnTo>
                  <a:lnTo>
                    <a:pt x="20" y="4"/>
                  </a:lnTo>
                  <a:lnTo>
                    <a:pt x="19" y="8"/>
                  </a:lnTo>
                  <a:lnTo>
                    <a:pt x="12" y="31"/>
                  </a:lnTo>
                  <a:lnTo>
                    <a:pt x="12" y="32"/>
                  </a:lnTo>
                  <a:lnTo>
                    <a:pt x="12" y="34"/>
                  </a:lnTo>
                  <a:lnTo>
                    <a:pt x="12" y="34"/>
                  </a:lnTo>
                  <a:lnTo>
                    <a:pt x="12" y="35"/>
                  </a:lnTo>
                  <a:lnTo>
                    <a:pt x="13" y="35"/>
                  </a:lnTo>
                  <a:lnTo>
                    <a:pt x="14" y="35"/>
                  </a:lnTo>
                  <a:lnTo>
                    <a:pt x="17" y="35"/>
                  </a:lnTo>
                  <a:lnTo>
                    <a:pt x="20" y="35"/>
                  </a:lnTo>
                  <a:lnTo>
                    <a:pt x="23" y="34"/>
                  </a:lnTo>
                  <a:lnTo>
                    <a:pt x="24" y="34"/>
                  </a:lnTo>
                  <a:lnTo>
                    <a:pt x="26" y="32"/>
                  </a:lnTo>
                  <a:lnTo>
                    <a:pt x="27" y="31"/>
                  </a:lnTo>
                  <a:lnTo>
                    <a:pt x="29" y="28"/>
                  </a:lnTo>
                  <a:lnTo>
                    <a:pt x="30" y="27"/>
                  </a:lnTo>
                  <a:lnTo>
                    <a:pt x="30" y="27"/>
                  </a:lnTo>
                  <a:lnTo>
                    <a:pt x="27" y="3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942" name="Picture 238"/>
            <p:cNvPicPr>
              <a:picLocks noChangeAspect="1" noChangeArrowheads="1"/>
            </p:cNvPicPr>
            <p:nvPr/>
          </p:nvPicPr>
          <p:blipFill>
            <a:blip r:embed="rId3"/>
            <a:srcRect/>
            <a:stretch>
              <a:fillRect/>
            </a:stretch>
          </p:blipFill>
          <p:spPr bwMode="auto">
            <a:xfrm>
              <a:off x="2559" y="2836"/>
              <a:ext cx="47" cy="29"/>
            </a:xfrm>
            <a:prstGeom prst="rect">
              <a:avLst/>
            </a:prstGeom>
            <a:noFill/>
            <a:ln w="9525">
              <a:noFill/>
              <a:miter lim="800000"/>
              <a:headEnd/>
              <a:tailEnd/>
            </a:ln>
          </p:spPr>
        </p:pic>
        <p:pic>
          <p:nvPicPr>
            <p:cNvPr id="1480943" name="Picture 239"/>
            <p:cNvPicPr>
              <a:picLocks noChangeAspect="1" noChangeArrowheads="1"/>
            </p:cNvPicPr>
            <p:nvPr/>
          </p:nvPicPr>
          <p:blipFill>
            <a:blip r:embed="rId4"/>
            <a:srcRect/>
            <a:stretch>
              <a:fillRect/>
            </a:stretch>
          </p:blipFill>
          <p:spPr bwMode="auto">
            <a:xfrm>
              <a:off x="2559" y="2836"/>
              <a:ext cx="47" cy="29"/>
            </a:xfrm>
            <a:prstGeom prst="rect">
              <a:avLst/>
            </a:prstGeom>
            <a:noFill/>
            <a:ln w="9525">
              <a:noFill/>
              <a:miter lim="800000"/>
              <a:headEnd/>
              <a:tailEnd/>
            </a:ln>
          </p:spPr>
        </p:pic>
        <p:pic>
          <p:nvPicPr>
            <p:cNvPr id="1480944" name="Picture 240"/>
            <p:cNvPicPr>
              <a:picLocks noChangeAspect="1" noChangeArrowheads="1"/>
            </p:cNvPicPr>
            <p:nvPr/>
          </p:nvPicPr>
          <p:blipFill>
            <a:blip r:embed="rId5"/>
            <a:srcRect/>
            <a:stretch>
              <a:fillRect/>
            </a:stretch>
          </p:blipFill>
          <p:spPr bwMode="auto">
            <a:xfrm>
              <a:off x="2639" y="2843"/>
              <a:ext cx="18" cy="18"/>
            </a:xfrm>
            <a:prstGeom prst="rect">
              <a:avLst/>
            </a:prstGeom>
            <a:noFill/>
            <a:ln w="9525">
              <a:noFill/>
              <a:miter lim="800000"/>
              <a:headEnd/>
              <a:tailEnd/>
            </a:ln>
          </p:spPr>
        </p:pic>
        <p:pic>
          <p:nvPicPr>
            <p:cNvPr id="1480945" name="Picture 241"/>
            <p:cNvPicPr>
              <a:picLocks noChangeAspect="1" noChangeArrowheads="1"/>
            </p:cNvPicPr>
            <p:nvPr/>
          </p:nvPicPr>
          <p:blipFill>
            <a:blip r:embed="rId6"/>
            <a:srcRect/>
            <a:stretch>
              <a:fillRect/>
            </a:stretch>
          </p:blipFill>
          <p:spPr bwMode="auto">
            <a:xfrm>
              <a:off x="2639" y="2843"/>
              <a:ext cx="18" cy="18"/>
            </a:xfrm>
            <a:prstGeom prst="rect">
              <a:avLst/>
            </a:prstGeom>
            <a:noFill/>
            <a:ln w="9525">
              <a:noFill/>
              <a:miter lim="800000"/>
              <a:headEnd/>
              <a:tailEnd/>
            </a:ln>
          </p:spPr>
        </p:pic>
        <p:sp>
          <p:nvSpPr>
            <p:cNvPr id="1480946" name="Freeform 242"/>
            <p:cNvSpPr>
              <a:spLocks/>
            </p:cNvSpPr>
            <p:nvPr/>
          </p:nvSpPr>
          <p:spPr bwMode="auto">
            <a:xfrm>
              <a:off x="2672" y="2826"/>
              <a:ext cx="44" cy="38"/>
            </a:xfrm>
            <a:custGeom>
              <a:avLst/>
              <a:gdLst/>
              <a:ahLst/>
              <a:cxnLst>
                <a:cxn ang="0">
                  <a:pos x="17" y="0"/>
                </a:cxn>
                <a:cxn ang="0">
                  <a:pos x="28" y="29"/>
                </a:cxn>
                <a:cxn ang="0">
                  <a:pos x="35" y="7"/>
                </a:cxn>
                <a:cxn ang="0">
                  <a:pos x="35" y="4"/>
                </a:cxn>
                <a:cxn ang="0">
                  <a:pos x="35" y="3"/>
                </a:cxn>
                <a:cxn ang="0">
                  <a:pos x="35" y="1"/>
                </a:cxn>
                <a:cxn ang="0">
                  <a:pos x="35" y="1"/>
                </a:cxn>
                <a:cxn ang="0">
                  <a:pos x="34" y="1"/>
                </a:cxn>
                <a:cxn ang="0">
                  <a:pos x="33" y="1"/>
                </a:cxn>
                <a:cxn ang="0">
                  <a:pos x="33" y="1"/>
                </a:cxn>
                <a:cxn ang="0">
                  <a:pos x="31" y="1"/>
                </a:cxn>
                <a:cxn ang="0">
                  <a:pos x="33" y="0"/>
                </a:cxn>
                <a:cxn ang="0">
                  <a:pos x="44" y="0"/>
                </a:cxn>
                <a:cxn ang="0">
                  <a:pos x="44" y="1"/>
                </a:cxn>
                <a:cxn ang="0">
                  <a:pos x="42" y="1"/>
                </a:cxn>
                <a:cxn ang="0">
                  <a:pos x="41" y="1"/>
                </a:cxn>
                <a:cxn ang="0">
                  <a:pos x="40" y="1"/>
                </a:cxn>
                <a:cxn ang="0">
                  <a:pos x="38" y="3"/>
                </a:cxn>
                <a:cxn ang="0">
                  <a:pos x="38" y="4"/>
                </a:cxn>
                <a:cxn ang="0">
                  <a:pos x="37" y="7"/>
                </a:cxn>
                <a:cxn ang="0">
                  <a:pos x="28" y="38"/>
                </a:cxn>
                <a:cxn ang="0">
                  <a:pos x="27" y="38"/>
                </a:cxn>
                <a:cxn ang="0">
                  <a:pos x="14" y="7"/>
                </a:cxn>
                <a:cxn ang="0">
                  <a:pos x="9" y="29"/>
                </a:cxn>
                <a:cxn ang="0">
                  <a:pos x="7" y="32"/>
                </a:cxn>
                <a:cxn ang="0">
                  <a:pos x="7" y="34"/>
                </a:cxn>
                <a:cxn ang="0">
                  <a:pos x="7" y="35"/>
                </a:cxn>
                <a:cxn ang="0">
                  <a:pos x="9" y="35"/>
                </a:cxn>
                <a:cxn ang="0">
                  <a:pos x="10" y="35"/>
                </a:cxn>
                <a:cxn ang="0">
                  <a:pos x="12" y="36"/>
                </a:cxn>
                <a:cxn ang="0">
                  <a:pos x="12" y="36"/>
                </a:cxn>
                <a:cxn ang="0">
                  <a:pos x="0" y="36"/>
                </a:cxn>
                <a:cxn ang="0">
                  <a:pos x="0" y="36"/>
                </a:cxn>
                <a:cxn ang="0">
                  <a:pos x="2" y="35"/>
                </a:cxn>
                <a:cxn ang="0">
                  <a:pos x="3" y="35"/>
                </a:cxn>
                <a:cxn ang="0">
                  <a:pos x="5" y="35"/>
                </a:cxn>
                <a:cxn ang="0">
                  <a:pos x="5" y="34"/>
                </a:cxn>
                <a:cxn ang="0">
                  <a:pos x="6" y="32"/>
                </a:cxn>
                <a:cxn ang="0">
                  <a:pos x="6" y="31"/>
                </a:cxn>
                <a:cxn ang="0">
                  <a:pos x="14" y="4"/>
                </a:cxn>
                <a:cxn ang="0">
                  <a:pos x="13" y="3"/>
                </a:cxn>
                <a:cxn ang="0">
                  <a:pos x="12" y="1"/>
                </a:cxn>
                <a:cxn ang="0">
                  <a:pos x="10" y="1"/>
                </a:cxn>
                <a:cxn ang="0">
                  <a:pos x="7" y="1"/>
                </a:cxn>
                <a:cxn ang="0">
                  <a:pos x="9" y="0"/>
                </a:cxn>
                <a:cxn ang="0">
                  <a:pos x="17" y="0"/>
                </a:cxn>
              </a:cxnLst>
              <a:rect l="0" t="0" r="r" b="b"/>
              <a:pathLst>
                <a:path w="44" h="38">
                  <a:moveTo>
                    <a:pt x="17" y="0"/>
                  </a:moveTo>
                  <a:lnTo>
                    <a:pt x="28" y="29"/>
                  </a:lnTo>
                  <a:lnTo>
                    <a:pt x="35" y="7"/>
                  </a:lnTo>
                  <a:lnTo>
                    <a:pt x="35" y="4"/>
                  </a:lnTo>
                  <a:lnTo>
                    <a:pt x="35" y="3"/>
                  </a:lnTo>
                  <a:lnTo>
                    <a:pt x="35" y="1"/>
                  </a:lnTo>
                  <a:lnTo>
                    <a:pt x="35" y="1"/>
                  </a:lnTo>
                  <a:lnTo>
                    <a:pt x="34" y="1"/>
                  </a:lnTo>
                  <a:lnTo>
                    <a:pt x="33" y="1"/>
                  </a:lnTo>
                  <a:lnTo>
                    <a:pt x="33" y="1"/>
                  </a:lnTo>
                  <a:lnTo>
                    <a:pt x="31" y="1"/>
                  </a:lnTo>
                  <a:lnTo>
                    <a:pt x="33" y="0"/>
                  </a:lnTo>
                  <a:lnTo>
                    <a:pt x="44" y="0"/>
                  </a:lnTo>
                  <a:lnTo>
                    <a:pt x="44" y="1"/>
                  </a:lnTo>
                  <a:lnTo>
                    <a:pt x="42" y="1"/>
                  </a:lnTo>
                  <a:lnTo>
                    <a:pt x="41" y="1"/>
                  </a:lnTo>
                  <a:lnTo>
                    <a:pt x="40" y="1"/>
                  </a:lnTo>
                  <a:lnTo>
                    <a:pt x="38" y="3"/>
                  </a:lnTo>
                  <a:lnTo>
                    <a:pt x="38" y="4"/>
                  </a:lnTo>
                  <a:lnTo>
                    <a:pt x="37" y="7"/>
                  </a:lnTo>
                  <a:lnTo>
                    <a:pt x="28" y="38"/>
                  </a:lnTo>
                  <a:lnTo>
                    <a:pt x="27" y="38"/>
                  </a:lnTo>
                  <a:lnTo>
                    <a:pt x="14" y="7"/>
                  </a:lnTo>
                  <a:lnTo>
                    <a:pt x="9" y="29"/>
                  </a:lnTo>
                  <a:lnTo>
                    <a:pt x="7" y="32"/>
                  </a:lnTo>
                  <a:lnTo>
                    <a:pt x="7" y="34"/>
                  </a:lnTo>
                  <a:lnTo>
                    <a:pt x="7" y="35"/>
                  </a:lnTo>
                  <a:lnTo>
                    <a:pt x="9" y="35"/>
                  </a:lnTo>
                  <a:lnTo>
                    <a:pt x="10" y="35"/>
                  </a:lnTo>
                  <a:lnTo>
                    <a:pt x="12" y="36"/>
                  </a:lnTo>
                  <a:lnTo>
                    <a:pt x="12" y="36"/>
                  </a:lnTo>
                  <a:lnTo>
                    <a:pt x="0" y="36"/>
                  </a:lnTo>
                  <a:lnTo>
                    <a:pt x="0" y="36"/>
                  </a:lnTo>
                  <a:lnTo>
                    <a:pt x="2" y="35"/>
                  </a:lnTo>
                  <a:lnTo>
                    <a:pt x="3" y="35"/>
                  </a:lnTo>
                  <a:lnTo>
                    <a:pt x="5" y="35"/>
                  </a:lnTo>
                  <a:lnTo>
                    <a:pt x="5" y="34"/>
                  </a:lnTo>
                  <a:lnTo>
                    <a:pt x="6" y="32"/>
                  </a:lnTo>
                  <a:lnTo>
                    <a:pt x="6" y="31"/>
                  </a:lnTo>
                  <a:lnTo>
                    <a:pt x="14" y="4"/>
                  </a:lnTo>
                  <a:lnTo>
                    <a:pt x="13" y="3"/>
                  </a:lnTo>
                  <a:lnTo>
                    <a:pt x="12" y="1"/>
                  </a:lnTo>
                  <a:lnTo>
                    <a:pt x="10" y="1"/>
                  </a:lnTo>
                  <a:lnTo>
                    <a:pt x="7" y="1"/>
                  </a:lnTo>
                  <a:lnTo>
                    <a:pt x="9"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47" name="Freeform 243"/>
            <p:cNvSpPr>
              <a:spLocks noEditPoints="1"/>
            </p:cNvSpPr>
            <p:nvPr/>
          </p:nvSpPr>
          <p:spPr bwMode="auto">
            <a:xfrm>
              <a:off x="2712" y="2837"/>
              <a:ext cx="25" cy="27"/>
            </a:xfrm>
            <a:custGeom>
              <a:avLst/>
              <a:gdLst/>
              <a:ahLst/>
              <a:cxnLst>
                <a:cxn ang="0">
                  <a:pos x="25" y="10"/>
                </a:cxn>
                <a:cxn ang="0">
                  <a:pos x="24" y="14"/>
                </a:cxn>
                <a:cxn ang="0">
                  <a:pos x="22" y="17"/>
                </a:cxn>
                <a:cxn ang="0">
                  <a:pos x="19" y="21"/>
                </a:cxn>
                <a:cxn ang="0">
                  <a:pos x="17" y="24"/>
                </a:cxn>
                <a:cxn ang="0">
                  <a:pos x="12" y="25"/>
                </a:cxn>
                <a:cxn ang="0">
                  <a:pos x="8" y="27"/>
                </a:cxn>
                <a:cxn ang="0">
                  <a:pos x="5" y="25"/>
                </a:cxn>
                <a:cxn ang="0">
                  <a:pos x="2" y="24"/>
                </a:cxn>
                <a:cxn ang="0">
                  <a:pos x="1" y="21"/>
                </a:cxn>
                <a:cxn ang="0">
                  <a:pos x="0" y="18"/>
                </a:cxn>
                <a:cxn ang="0">
                  <a:pos x="1" y="14"/>
                </a:cxn>
                <a:cxn ang="0">
                  <a:pos x="2" y="10"/>
                </a:cxn>
                <a:cxn ang="0">
                  <a:pos x="5" y="6"/>
                </a:cxn>
                <a:cxn ang="0">
                  <a:pos x="8" y="3"/>
                </a:cxn>
                <a:cxn ang="0">
                  <a:pos x="12" y="2"/>
                </a:cxn>
                <a:cxn ang="0">
                  <a:pos x="17" y="0"/>
                </a:cxn>
                <a:cxn ang="0">
                  <a:pos x="19" y="2"/>
                </a:cxn>
                <a:cxn ang="0">
                  <a:pos x="22" y="3"/>
                </a:cxn>
                <a:cxn ang="0">
                  <a:pos x="24" y="6"/>
                </a:cxn>
                <a:cxn ang="0">
                  <a:pos x="25" y="10"/>
                </a:cxn>
                <a:cxn ang="0">
                  <a:pos x="19" y="7"/>
                </a:cxn>
                <a:cxn ang="0">
                  <a:pos x="19" y="4"/>
                </a:cxn>
                <a:cxn ang="0">
                  <a:pos x="18" y="3"/>
                </a:cxn>
                <a:cxn ang="0">
                  <a:pos x="17" y="3"/>
                </a:cxn>
                <a:cxn ang="0">
                  <a:pos x="15" y="2"/>
                </a:cxn>
                <a:cxn ang="0">
                  <a:pos x="12" y="3"/>
                </a:cxn>
                <a:cxn ang="0">
                  <a:pos x="11" y="4"/>
                </a:cxn>
                <a:cxn ang="0">
                  <a:pos x="8" y="9"/>
                </a:cxn>
                <a:cxn ang="0">
                  <a:pos x="5" y="14"/>
                </a:cxn>
                <a:cxn ang="0">
                  <a:pos x="5" y="20"/>
                </a:cxn>
                <a:cxn ang="0">
                  <a:pos x="5" y="23"/>
                </a:cxn>
                <a:cxn ang="0">
                  <a:pos x="7" y="24"/>
                </a:cxn>
                <a:cxn ang="0">
                  <a:pos x="8" y="25"/>
                </a:cxn>
                <a:cxn ang="0">
                  <a:pos x="9" y="25"/>
                </a:cxn>
                <a:cxn ang="0">
                  <a:pos x="12" y="24"/>
                </a:cxn>
                <a:cxn ang="0">
                  <a:pos x="14" y="23"/>
                </a:cxn>
                <a:cxn ang="0">
                  <a:pos x="17" y="20"/>
                </a:cxn>
                <a:cxn ang="0">
                  <a:pos x="19" y="13"/>
                </a:cxn>
                <a:cxn ang="0">
                  <a:pos x="19" y="7"/>
                </a:cxn>
              </a:cxnLst>
              <a:rect l="0" t="0" r="r" b="b"/>
              <a:pathLst>
                <a:path w="25" h="27">
                  <a:moveTo>
                    <a:pt x="25" y="10"/>
                  </a:moveTo>
                  <a:lnTo>
                    <a:pt x="24" y="14"/>
                  </a:lnTo>
                  <a:lnTo>
                    <a:pt x="22" y="17"/>
                  </a:lnTo>
                  <a:lnTo>
                    <a:pt x="19" y="21"/>
                  </a:lnTo>
                  <a:lnTo>
                    <a:pt x="17" y="24"/>
                  </a:lnTo>
                  <a:lnTo>
                    <a:pt x="12" y="25"/>
                  </a:lnTo>
                  <a:lnTo>
                    <a:pt x="8" y="27"/>
                  </a:lnTo>
                  <a:lnTo>
                    <a:pt x="5" y="25"/>
                  </a:lnTo>
                  <a:lnTo>
                    <a:pt x="2" y="24"/>
                  </a:lnTo>
                  <a:lnTo>
                    <a:pt x="1" y="21"/>
                  </a:lnTo>
                  <a:lnTo>
                    <a:pt x="0" y="18"/>
                  </a:lnTo>
                  <a:lnTo>
                    <a:pt x="1" y="14"/>
                  </a:lnTo>
                  <a:lnTo>
                    <a:pt x="2" y="10"/>
                  </a:lnTo>
                  <a:lnTo>
                    <a:pt x="5" y="6"/>
                  </a:lnTo>
                  <a:lnTo>
                    <a:pt x="8" y="3"/>
                  </a:lnTo>
                  <a:lnTo>
                    <a:pt x="12" y="2"/>
                  </a:lnTo>
                  <a:lnTo>
                    <a:pt x="17" y="0"/>
                  </a:lnTo>
                  <a:lnTo>
                    <a:pt x="19" y="2"/>
                  </a:lnTo>
                  <a:lnTo>
                    <a:pt x="22" y="3"/>
                  </a:lnTo>
                  <a:lnTo>
                    <a:pt x="24" y="6"/>
                  </a:lnTo>
                  <a:lnTo>
                    <a:pt x="25" y="10"/>
                  </a:lnTo>
                  <a:close/>
                  <a:moveTo>
                    <a:pt x="19" y="7"/>
                  </a:moveTo>
                  <a:lnTo>
                    <a:pt x="19" y="4"/>
                  </a:lnTo>
                  <a:lnTo>
                    <a:pt x="18" y="3"/>
                  </a:lnTo>
                  <a:lnTo>
                    <a:pt x="17" y="3"/>
                  </a:lnTo>
                  <a:lnTo>
                    <a:pt x="15" y="2"/>
                  </a:lnTo>
                  <a:lnTo>
                    <a:pt x="12" y="3"/>
                  </a:lnTo>
                  <a:lnTo>
                    <a:pt x="11" y="4"/>
                  </a:lnTo>
                  <a:lnTo>
                    <a:pt x="8" y="9"/>
                  </a:lnTo>
                  <a:lnTo>
                    <a:pt x="5" y="14"/>
                  </a:lnTo>
                  <a:lnTo>
                    <a:pt x="5" y="20"/>
                  </a:lnTo>
                  <a:lnTo>
                    <a:pt x="5" y="23"/>
                  </a:lnTo>
                  <a:lnTo>
                    <a:pt x="7" y="24"/>
                  </a:lnTo>
                  <a:lnTo>
                    <a:pt x="8" y="25"/>
                  </a:lnTo>
                  <a:lnTo>
                    <a:pt x="9" y="25"/>
                  </a:lnTo>
                  <a:lnTo>
                    <a:pt x="12" y="24"/>
                  </a:lnTo>
                  <a:lnTo>
                    <a:pt x="14" y="23"/>
                  </a:lnTo>
                  <a:lnTo>
                    <a:pt x="17" y="20"/>
                  </a:lnTo>
                  <a:lnTo>
                    <a:pt x="19" y="13"/>
                  </a:lnTo>
                  <a:lnTo>
                    <a:pt x="19" y="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48" name="Freeform 244"/>
            <p:cNvSpPr>
              <a:spLocks/>
            </p:cNvSpPr>
            <p:nvPr/>
          </p:nvSpPr>
          <p:spPr bwMode="auto">
            <a:xfrm>
              <a:off x="2741" y="2837"/>
              <a:ext cx="25" cy="27"/>
            </a:xfrm>
            <a:custGeom>
              <a:avLst/>
              <a:gdLst/>
              <a:ahLst/>
              <a:cxnLst>
                <a:cxn ang="0">
                  <a:pos x="21" y="18"/>
                </a:cxn>
                <a:cxn ang="0">
                  <a:pos x="20" y="23"/>
                </a:cxn>
                <a:cxn ang="0">
                  <a:pos x="20" y="24"/>
                </a:cxn>
                <a:cxn ang="0">
                  <a:pos x="20" y="24"/>
                </a:cxn>
                <a:cxn ang="0">
                  <a:pos x="21" y="24"/>
                </a:cxn>
                <a:cxn ang="0">
                  <a:pos x="24" y="20"/>
                </a:cxn>
                <a:cxn ang="0">
                  <a:pos x="23" y="24"/>
                </a:cxn>
                <a:cxn ang="0">
                  <a:pos x="18" y="27"/>
                </a:cxn>
                <a:cxn ang="0">
                  <a:pos x="17" y="27"/>
                </a:cxn>
                <a:cxn ang="0">
                  <a:pos x="16" y="25"/>
                </a:cxn>
                <a:cxn ang="0">
                  <a:pos x="16" y="23"/>
                </a:cxn>
                <a:cxn ang="0">
                  <a:pos x="16" y="20"/>
                </a:cxn>
                <a:cxn ang="0">
                  <a:pos x="18" y="13"/>
                </a:cxn>
                <a:cxn ang="0">
                  <a:pos x="13" y="21"/>
                </a:cxn>
                <a:cxn ang="0">
                  <a:pos x="7" y="25"/>
                </a:cxn>
                <a:cxn ang="0">
                  <a:pos x="3" y="27"/>
                </a:cxn>
                <a:cxn ang="0">
                  <a:pos x="2" y="24"/>
                </a:cxn>
                <a:cxn ang="0">
                  <a:pos x="2" y="21"/>
                </a:cxn>
                <a:cxn ang="0">
                  <a:pos x="6" y="9"/>
                </a:cxn>
                <a:cxn ang="0">
                  <a:pos x="6" y="4"/>
                </a:cxn>
                <a:cxn ang="0">
                  <a:pos x="6" y="4"/>
                </a:cxn>
                <a:cxn ang="0">
                  <a:pos x="6" y="4"/>
                </a:cxn>
                <a:cxn ang="0">
                  <a:pos x="4" y="4"/>
                </a:cxn>
                <a:cxn ang="0">
                  <a:pos x="2" y="7"/>
                </a:cxn>
                <a:cxn ang="0">
                  <a:pos x="3" y="4"/>
                </a:cxn>
                <a:cxn ang="0">
                  <a:pos x="7" y="2"/>
                </a:cxn>
                <a:cxn ang="0">
                  <a:pos x="10" y="2"/>
                </a:cxn>
                <a:cxn ang="0">
                  <a:pos x="11" y="3"/>
                </a:cxn>
                <a:cxn ang="0">
                  <a:pos x="10" y="6"/>
                </a:cxn>
                <a:cxn ang="0">
                  <a:pos x="7" y="18"/>
                </a:cxn>
                <a:cxn ang="0">
                  <a:pos x="6" y="23"/>
                </a:cxn>
                <a:cxn ang="0">
                  <a:pos x="6" y="23"/>
                </a:cxn>
                <a:cxn ang="0">
                  <a:pos x="7" y="24"/>
                </a:cxn>
                <a:cxn ang="0">
                  <a:pos x="10" y="23"/>
                </a:cxn>
                <a:cxn ang="0">
                  <a:pos x="13" y="18"/>
                </a:cxn>
                <a:cxn ang="0">
                  <a:pos x="17" y="13"/>
                </a:cxn>
                <a:cxn ang="0">
                  <a:pos x="21" y="4"/>
                </a:cxn>
                <a:cxn ang="0">
                  <a:pos x="25" y="2"/>
                </a:cxn>
              </a:cxnLst>
              <a:rect l="0" t="0" r="r" b="b"/>
              <a:pathLst>
                <a:path w="25" h="27">
                  <a:moveTo>
                    <a:pt x="25" y="2"/>
                  </a:moveTo>
                  <a:lnTo>
                    <a:pt x="21" y="18"/>
                  </a:lnTo>
                  <a:lnTo>
                    <a:pt x="20" y="21"/>
                  </a:lnTo>
                  <a:lnTo>
                    <a:pt x="20" y="23"/>
                  </a:lnTo>
                  <a:lnTo>
                    <a:pt x="20" y="24"/>
                  </a:lnTo>
                  <a:lnTo>
                    <a:pt x="20" y="24"/>
                  </a:lnTo>
                  <a:lnTo>
                    <a:pt x="20" y="24"/>
                  </a:lnTo>
                  <a:lnTo>
                    <a:pt x="20" y="24"/>
                  </a:lnTo>
                  <a:lnTo>
                    <a:pt x="21" y="24"/>
                  </a:lnTo>
                  <a:lnTo>
                    <a:pt x="21" y="24"/>
                  </a:lnTo>
                  <a:lnTo>
                    <a:pt x="23" y="23"/>
                  </a:lnTo>
                  <a:lnTo>
                    <a:pt x="24" y="20"/>
                  </a:lnTo>
                  <a:lnTo>
                    <a:pt x="24" y="21"/>
                  </a:lnTo>
                  <a:lnTo>
                    <a:pt x="23" y="24"/>
                  </a:lnTo>
                  <a:lnTo>
                    <a:pt x="20" y="25"/>
                  </a:lnTo>
                  <a:lnTo>
                    <a:pt x="18" y="27"/>
                  </a:lnTo>
                  <a:lnTo>
                    <a:pt x="17" y="27"/>
                  </a:lnTo>
                  <a:lnTo>
                    <a:pt x="17" y="27"/>
                  </a:lnTo>
                  <a:lnTo>
                    <a:pt x="16" y="25"/>
                  </a:lnTo>
                  <a:lnTo>
                    <a:pt x="16" y="25"/>
                  </a:lnTo>
                  <a:lnTo>
                    <a:pt x="16" y="24"/>
                  </a:lnTo>
                  <a:lnTo>
                    <a:pt x="16" y="23"/>
                  </a:lnTo>
                  <a:lnTo>
                    <a:pt x="16" y="23"/>
                  </a:lnTo>
                  <a:lnTo>
                    <a:pt x="16" y="20"/>
                  </a:lnTo>
                  <a:lnTo>
                    <a:pt x="17" y="17"/>
                  </a:lnTo>
                  <a:lnTo>
                    <a:pt x="18" y="13"/>
                  </a:lnTo>
                  <a:lnTo>
                    <a:pt x="16" y="18"/>
                  </a:lnTo>
                  <a:lnTo>
                    <a:pt x="13" y="21"/>
                  </a:lnTo>
                  <a:lnTo>
                    <a:pt x="10" y="24"/>
                  </a:lnTo>
                  <a:lnTo>
                    <a:pt x="7" y="25"/>
                  </a:lnTo>
                  <a:lnTo>
                    <a:pt x="4" y="27"/>
                  </a:lnTo>
                  <a:lnTo>
                    <a:pt x="3" y="27"/>
                  </a:lnTo>
                  <a:lnTo>
                    <a:pt x="2" y="25"/>
                  </a:lnTo>
                  <a:lnTo>
                    <a:pt x="2" y="24"/>
                  </a:lnTo>
                  <a:lnTo>
                    <a:pt x="2" y="24"/>
                  </a:lnTo>
                  <a:lnTo>
                    <a:pt x="2" y="21"/>
                  </a:lnTo>
                  <a:lnTo>
                    <a:pt x="3" y="17"/>
                  </a:lnTo>
                  <a:lnTo>
                    <a:pt x="6" y="9"/>
                  </a:lnTo>
                  <a:lnTo>
                    <a:pt x="6" y="6"/>
                  </a:lnTo>
                  <a:lnTo>
                    <a:pt x="6" y="4"/>
                  </a:lnTo>
                  <a:lnTo>
                    <a:pt x="6" y="4"/>
                  </a:lnTo>
                  <a:lnTo>
                    <a:pt x="6" y="4"/>
                  </a:lnTo>
                  <a:lnTo>
                    <a:pt x="6" y="4"/>
                  </a:lnTo>
                  <a:lnTo>
                    <a:pt x="6" y="4"/>
                  </a:lnTo>
                  <a:lnTo>
                    <a:pt x="4" y="4"/>
                  </a:lnTo>
                  <a:lnTo>
                    <a:pt x="4" y="4"/>
                  </a:lnTo>
                  <a:lnTo>
                    <a:pt x="3" y="6"/>
                  </a:lnTo>
                  <a:lnTo>
                    <a:pt x="2" y="7"/>
                  </a:lnTo>
                  <a:lnTo>
                    <a:pt x="0" y="7"/>
                  </a:lnTo>
                  <a:lnTo>
                    <a:pt x="3" y="4"/>
                  </a:lnTo>
                  <a:lnTo>
                    <a:pt x="4" y="2"/>
                  </a:lnTo>
                  <a:lnTo>
                    <a:pt x="7" y="2"/>
                  </a:lnTo>
                  <a:lnTo>
                    <a:pt x="9" y="0"/>
                  </a:lnTo>
                  <a:lnTo>
                    <a:pt x="10" y="2"/>
                  </a:lnTo>
                  <a:lnTo>
                    <a:pt x="10" y="2"/>
                  </a:lnTo>
                  <a:lnTo>
                    <a:pt x="11" y="3"/>
                  </a:lnTo>
                  <a:lnTo>
                    <a:pt x="11" y="4"/>
                  </a:lnTo>
                  <a:lnTo>
                    <a:pt x="10" y="6"/>
                  </a:lnTo>
                  <a:lnTo>
                    <a:pt x="10" y="9"/>
                  </a:lnTo>
                  <a:lnTo>
                    <a:pt x="7" y="18"/>
                  </a:lnTo>
                  <a:lnTo>
                    <a:pt x="6" y="21"/>
                  </a:lnTo>
                  <a:lnTo>
                    <a:pt x="6" y="23"/>
                  </a:lnTo>
                  <a:lnTo>
                    <a:pt x="6" y="23"/>
                  </a:lnTo>
                  <a:lnTo>
                    <a:pt x="6" y="23"/>
                  </a:lnTo>
                  <a:lnTo>
                    <a:pt x="7" y="24"/>
                  </a:lnTo>
                  <a:lnTo>
                    <a:pt x="7" y="24"/>
                  </a:lnTo>
                  <a:lnTo>
                    <a:pt x="9" y="23"/>
                  </a:lnTo>
                  <a:lnTo>
                    <a:pt x="10" y="23"/>
                  </a:lnTo>
                  <a:lnTo>
                    <a:pt x="11" y="21"/>
                  </a:lnTo>
                  <a:lnTo>
                    <a:pt x="13" y="18"/>
                  </a:lnTo>
                  <a:lnTo>
                    <a:pt x="16" y="16"/>
                  </a:lnTo>
                  <a:lnTo>
                    <a:pt x="17" y="13"/>
                  </a:lnTo>
                  <a:lnTo>
                    <a:pt x="18" y="9"/>
                  </a:lnTo>
                  <a:lnTo>
                    <a:pt x="21" y="4"/>
                  </a:lnTo>
                  <a:lnTo>
                    <a:pt x="21" y="2"/>
                  </a:lnTo>
                  <a:lnTo>
                    <a:pt x="25"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49" name="Freeform 245"/>
            <p:cNvSpPr>
              <a:spLocks/>
            </p:cNvSpPr>
            <p:nvPr/>
          </p:nvSpPr>
          <p:spPr bwMode="auto">
            <a:xfrm>
              <a:off x="2768" y="2837"/>
              <a:ext cx="26" cy="27"/>
            </a:xfrm>
            <a:custGeom>
              <a:avLst/>
              <a:gdLst/>
              <a:ahLst/>
              <a:cxnLst>
                <a:cxn ang="0">
                  <a:pos x="8" y="13"/>
                </a:cxn>
                <a:cxn ang="0">
                  <a:pos x="14" y="6"/>
                </a:cxn>
                <a:cxn ang="0">
                  <a:pos x="19" y="2"/>
                </a:cxn>
                <a:cxn ang="0">
                  <a:pos x="24" y="2"/>
                </a:cxn>
                <a:cxn ang="0">
                  <a:pos x="25" y="3"/>
                </a:cxn>
                <a:cxn ang="0">
                  <a:pos x="25" y="6"/>
                </a:cxn>
                <a:cxn ang="0">
                  <a:pos x="21" y="20"/>
                </a:cxn>
                <a:cxn ang="0">
                  <a:pos x="21" y="23"/>
                </a:cxn>
                <a:cxn ang="0">
                  <a:pos x="21" y="24"/>
                </a:cxn>
                <a:cxn ang="0">
                  <a:pos x="21" y="24"/>
                </a:cxn>
                <a:cxn ang="0">
                  <a:pos x="22" y="24"/>
                </a:cxn>
                <a:cxn ang="0">
                  <a:pos x="25" y="20"/>
                </a:cxn>
                <a:cxn ang="0">
                  <a:pos x="24" y="24"/>
                </a:cxn>
                <a:cxn ang="0">
                  <a:pos x="19" y="27"/>
                </a:cxn>
                <a:cxn ang="0">
                  <a:pos x="17" y="27"/>
                </a:cxn>
                <a:cxn ang="0">
                  <a:pos x="17" y="25"/>
                </a:cxn>
                <a:cxn ang="0">
                  <a:pos x="17" y="23"/>
                </a:cxn>
                <a:cxn ang="0">
                  <a:pos x="21" y="9"/>
                </a:cxn>
                <a:cxn ang="0">
                  <a:pos x="21" y="6"/>
                </a:cxn>
                <a:cxn ang="0">
                  <a:pos x="21" y="4"/>
                </a:cxn>
                <a:cxn ang="0">
                  <a:pos x="19" y="4"/>
                </a:cxn>
                <a:cxn ang="0">
                  <a:pos x="18" y="4"/>
                </a:cxn>
                <a:cxn ang="0">
                  <a:pos x="14" y="9"/>
                </a:cxn>
                <a:cxn ang="0">
                  <a:pos x="8" y="17"/>
                </a:cxn>
                <a:cxn ang="0">
                  <a:pos x="5" y="21"/>
                </a:cxn>
                <a:cxn ang="0">
                  <a:pos x="0" y="25"/>
                </a:cxn>
                <a:cxn ang="0">
                  <a:pos x="5" y="6"/>
                </a:cxn>
                <a:cxn ang="0">
                  <a:pos x="7" y="4"/>
                </a:cxn>
                <a:cxn ang="0">
                  <a:pos x="5" y="3"/>
                </a:cxn>
                <a:cxn ang="0">
                  <a:pos x="4" y="3"/>
                </a:cxn>
                <a:cxn ang="0">
                  <a:pos x="3" y="3"/>
                </a:cxn>
                <a:cxn ang="0">
                  <a:pos x="11" y="0"/>
                </a:cxn>
              </a:cxnLst>
              <a:rect l="0" t="0" r="r" b="b"/>
              <a:pathLst>
                <a:path w="26" h="27">
                  <a:moveTo>
                    <a:pt x="11" y="0"/>
                  </a:moveTo>
                  <a:lnTo>
                    <a:pt x="8" y="13"/>
                  </a:lnTo>
                  <a:lnTo>
                    <a:pt x="11" y="9"/>
                  </a:lnTo>
                  <a:lnTo>
                    <a:pt x="14" y="6"/>
                  </a:lnTo>
                  <a:lnTo>
                    <a:pt x="17" y="3"/>
                  </a:lnTo>
                  <a:lnTo>
                    <a:pt x="19" y="2"/>
                  </a:lnTo>
                  <a:lnTo>
                    <a:pt x="22" y="0"/>
                  </a:lnTo>
                  <a:lnTo>
                    <a:pt x="24" y="2"/>
                  </a:lnTo>
                  <a:lnTo>
                    <a:pt x="25" y="2"/>
                  </a:lnTo>
                  <a:lnTo>
                    <a:pt x="25" y="3"/>
                  </a:lnTo>
                  <a:lnTo>
                    <a:pt x="26" y="4"/>
                  </a:lnTo>
                  <a:lnTo>
                    <a:pt x="25" y="6"/>
                  </a:lnTo>
                  <a:lnTo>
                    <a:pt x="25" y="9"/>
                  </a:lnTo>
                  <a:lnTo>
                    <a:pt x="21" y="20"/>
                  </a:lnTo>
                  <a:lnTo>
                    <a:pt x="21" y="23"/>
                  </a:lnTo>
                  <a:lnTo>
                    <a:pt x="21" y="23"/>
                  </a:lnTo>
                  <a:lnTo>
                    <a:pt x="21" y="23"/>
                  </a:lnTo>
                  <a:lnTo>
                    <a:pt x="21" y="24"/>
                  </a:lnTo>
                  <a:lnTo>
                    <a:pt x="21" y="24"/>
                  </a:lnTo>
                  <a:lnTo>
                    <a:pt x="21" y="24"/>
                  </a:lnTo>
                  <a:lnTo>
                    <a:pt x="21" y="24"/>
                  </a:lnTo>
                  <a:lnTo>
                    <a:pt x="22" y="24"/>
                  </a:lnTo>
                  <a:lnTo>
                    <a:pt x="24" y="23"/>
                  </a:lnTo>
                  <a:lnTo>
                    <a:pt x="25" y="20"/>
                  </a:lnTo>
                  <a:lnTo>
                    <a:pt x="25" y="20"/>
                  </a:lnTo>
                  <a:lnTo>
                    <a:pt x="24" y="24"/>
                  </a:lnTo>
                  <a:lnTo>
                    <a:pt x="21" y="25"/>
                  </a:lnTo>
                  <a:lnTo>
                    <a:pt x="19" y="27"/>
                  </a:lnTo>
                  <a:lnTo>
                    <a:pt x="18" y="27"/>
                  </a:lnTo>
                  <a:lnTo>
                    <a:pt x="17" y="27"/>
                  </a:lnTo>
                  <a:lnTo>
                    <a:pt x="17" y="25"/>
                  </a:lnTo>
                  <a:lnTo>
                    <a:pt x="17" y="25"/>
                  </a:lnTo>
                  <a:lnTo>
                    <a:pt x="17" y="24"/>
                  </a:lnTo>
                  <a:lnTo>
                    <a:pt x="17" y="23"/>
                  </a:lnTo>
                  <a:lnTo>
                    <a:pt x="17" y="20"/>
                  </a:lnTo>
                  <a:lnTo>
                    <a:pt x="21" y="9"/>
                  </a:lnTo>
                  <a:lnTo>
                    <a:pt x="21" y="7"/>
                  </a:lnTo>
                  <a:lnTo>
                    <a:pt x="21" y="6"/>
                  </a:lnTo>
                  <a:lnTo>
                    <a:pt x="21" y="4"/>
                  </a:lnTo>
                  <a:lnTo>
                    <a:pt x="21" y="4"/>
                  </a:lnTo>
                  <a:lnTo>
                    <a:pt x="21" y="4"/>
                  </a:lnTo>
                  <a:lnTo>
                    <a:pt x="19" y="4"/>
                  </a:lnTo>
                  <a:lnTo>
                    <a:pt x="19" y="4"/>
                  </a:lnTo>
                  <a:lnTo>
                    <a:pt x="18" y="4"/>
                  </a:lnTo>
                  <a:lnTo>
                    <a:pt x="15" y="7"/>
                  </a:lnTo>
                  <a:lnTo>
                    <a:pt x="14" y="9"/>
                  </a:lnTo>
                  <a:lnTo>
                    <a:pt x="11" y="13"/>
                  </a:lnTo>
                  <a:lnTo>
                    <a:pt x="8" y="17"/>
                  </a:lnTo>
                  <a:lnTo>
                    <a:pt x="7" y="18"/>
                  </a:lnTo>
                  <a:lnTo>
                    <a:pt x="5" y="21"/>
                  </a:lnTo>
                  <a:lnTo>
                    <a:pt x="4" y="25"/>
                  </a:lnTo>
                  <a:lnTo>
                    <a:pt x="0" y="25"/>
                  </a:lnTo>
                  <a:lnTo>
                    <a:pt x="5" y="7"/>
                  </a:lnTo>
                  <a:lnTo>
                    <a:pt x="5" y="6"/>
                  </a:lnTo>
                  <a:lnTo>
                    <a:pt x="7" y="4"/>
                  </a:lnTo>
                  <a:lnTo>
                    <a:pt x="7" y="4"/>
                  </a:lnTo>
                  <a:lnTo>
                    <a:pt x="5" y="3"/>
                  </a:lnTo>
                  <a:lnTo>
                    <a:pt x="5" y="3"/>
                  </a:lnTo>
                  <a:lnTo>
                    <a:pt x="4" y="3"/>
                  </a:lnTo>
                  <a:lnTo>
                    <a:pt x="4" y="3"/>
                  </a:lnTo>
                  <a:lnTo>
                    <a:pt x="3" y="3"/>
                  </a:lnTo>
                  <a:lnTo>
                    <a:pt x="3" y="3"/>
                  </a:lnTo>
                  <a:lnTo>
                    <a:pt x="3" y="2"/>
                  </a:lnTo>
                  <a:lnTo>
                    <a:pt x="11"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50" name="Freeform 246"/>
            <p:cNvSpPr>
              <a:spLocks/>
            </p:cNvSpPr>
            <p:nvPr/>
          </p:nvSpPr>
          <p:spPr bwMode="auto">
            <a:xfrm>
              <a:off x="3089" y="2825"/>
              <a:ext cx="13" cy="49"/>
            </a:xfrm>
            <a:custGeom>
              <a:avLst/>
              <a:gdLst/>
              <a:ahLst/>
              <a:cxnLst>
                <a:cxn ang="0">
                  <a:pos x="13" y="49"/>
                </a:cxn>
                <a:cxn ang="0">
                  <a:pos x="0" y="49"/>
                </a:cxn>
                <a:cxn ang="0">
                  <a:pos x="0" y="0"/>
                </a:cxn>
                <a:cxn ang="0">
                  <a:pos x="13" y="0"/>
                </a:cxn>
                <a:cxn ang="0">
                  <a:pos x="13" y="2"/>
                </a:cxn>
                <a:cxn ang="0">
                  <a:pos x="4" y="2"/>
                </a:cxn>
                <a:cxn ang="0">
                  <a:pos x="4" y="47"/>
                </a:cxn>
                <a:cxn ang="0">
                  <a:pos x="13" y="47"/>
                </a:cxn>
                <a:cxn ang="0">
                  <a:pos x="13" y="49"/>
                </a:cxn>
              </a:cxnLst>
              <a:rect l="0" t="0" r="r" b="b"/>
              <a:pathLst>
                <a:path w="13" h="49">
                  <a:moveTo>
                    <a:pt x="13" y="49"/>
                  </a:moveTo>
                  <a:lnTo>
                    <a:pt x="0" y="49"/>
                  </a:lnTo>
                  <a:lnTo>
                    <a:pt x="0" y="0"/>
                  </a:lnTo>
                  <a:lnTo>
                    <a:pt x="13" y="0"/>
                  </a:lnTo>
                  <a:lnTo>
                    <a:pt x="13" y="2"/>
                  </a:lnTo>
                  <a:lnTo>
                    <a:pt x="4" y="2"/>
                  </a:lnTo>
                  <a:lnTo>
                    <a:pt x="4" y="47"/>
                  </a:lnTo>
                  <a:lnTo>
                    <a:pt x="13" y="47"/>
                  </a:lnTo>
                  <a:lnTo>
                    <a:pt x="13" y="4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51" name="Freeform 247"/>
            <p:cNvSpPr>
              <a:spLocks/>
            </p:cNvSpPr>
            <p:nvPr/>
          </p:nvSpPr>
          <p:spPr bwMode="auto">
            <a:xfrm>
              <a:off x="3104" y="2825"/>
              <a:ext cx="24" cy="37"/>
            </a:xfrm>
            <a:custGeom>
              <a:avLst/>
              <a:gdLst/>
              <a:ahLst/>
              <a:cxnLst>
                <a:cxn ang="0">
                  <a:pos x="24" y="30"/>
                </a:cxn>
                <a:cxn ang="0">
                  <a:pos x="21" y="37"/>
                </a:cxn>
                <a:cxn ang="0">
                  <a:pos x="0" y="37"/>
                </a:cxn>
                <a:cxn ang="0">
                  <a:pos x="0" y="37"/>
                </a:cxn>
                <a:cxn ang="0">
                  <a:pos x="6" y="32"/>
                </a:cxn>
                <a:cxn ang="0">
                  <a:pos x="10" y="26"/>
                </a:cxn>
                <a:cxn ang="0">
                  <a:pos x="13" y="22"/>
                </a:cxn>
                <a:cxn ang="0">
                  <a:pos x="16" y="18"/>
                </a:cxn>
                <a:cxn ang="0">
                  <a:pos x="17" y="12"/>
                </a:cxn>
                <a:cxn ang="0">
                  <a:pos x="17" y="9"/>
                </a:cxn>
                <a:cxn ang="0">
                  <a:pos x="16" y="7"/>
                </a:cxn>
                <a:cxn ang="0">
                  <a:pos x="13" y="5"/>
                </a:cxn>
                <a:cxn ang="0">
                  <a:pos x="10" y="4"/>
                </a:cxn>
                <a:cxn ang="0">
                  <a:pos x="7" y="4"/>
                </a:cxn>
                <a:cxn ang="0">
                  <a:pos x="5" y="5"/>
                </a:cxn>
                <a:cxn ang="0">
                  <a:pos x="3" y="8"/>
                </a:cxn>
                <a:cxn ang="0">
                  <a:pos x="2" y="11"/>
                </a:cxn>
                <a:cxn ang="0">
                  <a:pos x="0" y="11"/>
                </a:cxn>
                <a:cxn ang="0">
                  <a:pos x="2" y="7"/>
                </a:cxn>
                <a:cxn ang="0">
                  <a:pos x="5" y="2"/>
                </a:cxn>
                <a:cxn ang="0">
                  <a:pos x="7" y="1"/>
                </a:cxn>
                <a:cxn ang="0">
                  <a:pos x="12" y="0"/>
                </a:cxn>
                <a:cxn ang="0">
                  <a:pos x="16" y="1"/>
                </a:cxn>
                <a:cxn ang="0">
                  <a:pos x="19" y="2"/>
                </a:cxn>
                <a:cxn ang="0">
                  <a:pos x="21" y="7"/>
                </a:cxn>
                <a:cxn ang="0">
                  <a:pos x="21" y="9"/>
                </a:cxn>
                <a:cxn ang="0">
                  <a:pos x="21" y="12"/>
                </a:cxn>
                <a:cxn ang="0">
                  <a:pos x="20" y="15"/>
                </a:cxn>
                <a:cxn ang="0">
                  <a:pos x="19" y="21"/>
                </a:cxn>
                <a:cxn ang="0">
                  <a:pos x="14" y="25"/>
                </a:cxn>
                <a:cxn ang="0">
                  <a:pos x="10" y="29"/>
                </a:cxn>
                <a:cxn ang="0">
                  <a:pos x="7" y="32"/>
                </a:cxn>
                <a:cxn ang="0">
                  <a:pos x="5" y="33"/>
                </a:cxn>
                <a:cxn ang="0">
                  <a:pos x="14" y="33"/>
                </a:cxn>
                <a:cxn ang="0">
                  <a:pos x="17" y="33"/>
                </a:cxn>
                <a:cxn ang="0">
                  <a:pos x="19" y="33"/>
                </a:cxn>
                <a:cxn ang="0">
                  <a:pos x="20" y="33"/>
                </a:cxn>
                <a:cxn ang="0">
                  <a:pos x="21" y="33"/>
                </a:cxn>
                <a:cxn ang="0">
                  <a:pos x="23" y="32"/>
                </a:cxn>
                <a:cxn ang="0">
                  <a:pos x="23" y="30"/>
                </a:cxn>
                <a:cxn ang="0">
                  <a:pos x="24" y="30"/>
                </a:cxn>
              </a:cxnLst>
              <a:rect l="0" t="0" r="r" b="b"/>
              <a:pathLst>
                <a:path w="24" h="37">
                  <a:moveTo>
                    <a:pt x="24" y="30"/>
                  </a:moveTo>
                  <a:lnTo>
                    <a:pt x="21" y="37"/>
                  </a:lnTo>
                  <a:lnTo>
                    <a:pt x="0" y="37"/>
                  </a:lnTo>
                  <a:lnTo>
                    <a:pt x="0" y="37"/>
                  </a:lnTo>
                  <a:lnTo>
                    <a:pt x="6" y="32"/>
                  </a:lnTo>
                  <a:lnTo>
                    <a:pt x="10" y="26"/>
                  </a:lnTo>
                  <a:lnTo>
                    <a:pt x="13" y="22"/>
                  </a:lnTo>
                  <a:lnTo>
                    <a:pt x="16" y="18"/>
                  </a:lnTo>
                  <a:lnTo>
                    <a:pt x="17" y="12"/>
                  </a:lnTo>
                  <a:lnTo>
                    <a:pt x="17" y="9"/>
                  </a:lnTo>
                  <a:lnTo>
                    <a:pt x="16" y="7"/>
                  </a:lnTo>
                  <a:lnTo>
                    <a:pt x="13" y="5"/>
                  </a:lnTo>
                  <a:lnTo>
                    <a:pt x="10" y="4"/>
                  </a:lnTo>
                  <a:lnTo>
                    <a:pt x="7" y="4"/>
                  </a:lnTo>
                  <a:lnTo>
                    <a:pt x="5" y="5"/>
                  </a:lnTo>
                  <a:lnTo>
                    <a:pt x="3" y="8"/>
                  </a:lnTo>
                  <a:lnTo>
                    <a:pt x="2" y="11"/>
                  </a:lnTo>
                  <a:lnTo>
                    <a:pt x="0" y="11"/>
                  </a:lnTo>
                  <a:lnTo>
                    <a:pt x="2" y="7"/>
                  </a:lnTo>
                  <a:lnTo>
                    <a:pt x="5" y="2"/>
                  </a:lnTo>
                  <a:lnTo>
                    <a:pt x="7" y="1"/>
                  </a:lnTo>
                  <a:lnTo>
                    <a:pt x="12" y="0"/>
                  </a:lnTo>
                  <a:lnTo>
                    <a:pt x="16" y="1"/>
                  </a:lnTo>
                  <a:lnTo>
                    <a:pt x="19" y="2"/>
                  </a:lnTo>
                  <a:lnTo>
                    <a:pt x="21" y="7"/>
                  </a:lnTo>
                  <a:lnTo>
                    <a:pt x="21" y="9"/>
                  </a:lnTo>
                  <a:lnTo>
                    <a:pt x="21" y="12"/>
                  </a:lnTo>
                  <a:lnTo>
                    <a:pt x="20" y="15"/>
                  </a:lnTo>
                  <a:lnTo>
                    <a:pt x="19" y="21"/>
                  </a:lnTo>
                  <a:lnTo>
                    <a:pt x="14" y="25"/>
                  </a:lnTo>
                  <a:lnTo>
                    <a:pt x="10" y="29"/>
                  </a:lnTo>
                  <a:lnTo>
                    <a:pt x="7" y="32"/>
                  </a:lnTo>
                  <a:lnTo>
                    <a:pt x="5" y="33"/>
                  </a:lnTo>
                  <a:lnTo>
                    <a:pt x="14" y="33"/>
                  </a:lnTo>
                  <a:lnTo>
                    <a:pt x="17" y="33"/>
                  </a:lnTo>
                  <a:lnTo>
                    <a:pt x="19" y="33"/>
                  </a:lnTo>
                  <a:lnTo>
                    <a:pt x="20" y="33"/>
                  </a:lnTo>
                  <a:lnTo>
                    <a:pt x="21" y="33"/>
                  </a:lnTo>
                  <a:lnTo>
                    <a:pt x="23" y="32"/>
                  </a:lnTo>
                  <a:lnTo>
                    <a:pt x="23" y="30"/>
                  </a:lnTo>
                  <a:lnTo>
                    <a:pt x="24" y="3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52" name="Freeform 248"/>
            <p:cNvSpPr>
              <a:spLocks/>
            </p:cNvSpPr>
            <p:nvPr/>
          </p:nvSpPr>
          <p:spPr bwMode="auto">
            <a:xfrm>
              <a:off x="3134" y="2857"/>
              <a:ext cx="8" cy="15"/>
            </a:xfrm>
            <a:custGeom>
              <a:avLst/>
              <a:gdLst/>
              <a:ahLst/>
              <a:cxnLst>
                <a:cxn ang="0">
                  <a:pos x="0" y="15"/>
                </a:cxn>
                <a:cxn ang="0">
                  <a:pos x="0" y="14"/>
                </a:cxn>
                <a:cxn ang="0">
                  <a:pos x="3" y="12"/>
                </a:cxn>
                <a:cxn ang="0">
                  <a:pos x="4" y="11"/>
                </a:cxn>
                <a:cxn ang="0">
                  <a:pos x="5" y="8"/>
                </a:cxn>
                <a:cxn ang="0">
                  <a:pos x="5" y="7"/>
                </a:cxn>
                <a:cxn ang="0">
                  <a:pos x="5" y="7"/>
                </a:cxn>
                <a:cxn ang="0">
                  <a:pos x="5" y="5"/>
                </a:cxn>
                <a:cxn ang="0">
                  <a:pos x="5" y="5"/>
                </a:cxn>
                <a:cxn ang="0">
                  <a:pos x="5" y="5"/>
                </a:cxn>
                <a:cxn ang="0">
                  <a:pos x="5" y="5"/>
                </a:cxn>
                <a:cxn ang="0">
                  <a:pos x="4" y="7"/>
                </a:cxn>
                <a:cxn ang="0">
                  <a:pos x="4" y="7"/>
                </a:cxn>
                <a:cxn ang="0">
                  <a:pos x="3" y="7"/>
                </a:cxn>
                <a:cxn ang="0">
                  <a:pos x="1" y="7"/>
                </a:cxn>
                <a:cxn ang="0">
                  <a:pos x="0" y="5"/>
                </a:cxn>
                <a:cxn ang="0">
                  <a:pos x="0" y="4"/>
                </a:cxn>
                <a:cxn ang="0">
                  <a:pos x="0" y="4"/>
                </a:cxn>
                <a:cxn ang="0">
                  <a:pos x="0" y="3"/>
                </a:cxn>
                <a:cxn ang="0">
                  <a:pos x="1" y="1"/>
                </a:cxn>
                <a:cxn ang="0">
                  <a:pos x="1" y="0"/>
                </a:cxn>
                <a:cxn ang="0">
                  <a:pos x="3" y="0"/>
                </a:cxn>
                <a:cxn ang="0">
                  <a:pos x="5" y="0"/>
                </a:cxn>
                <a:cxn ang="0">
                  <a:pos x="7" y="1"/>
                </a:cxn>
                <a:cxn ang="0">
                  <a:pos x="7" y="4"/>
                </a:cxn>
                <a:cxn ang="0">
                  <a:pos x="8" y="5"/>
                </a:cxn>
                <a:cxn ang="0">
                  <a:pos x="7" y="8"/>
                </a:cxn>
                <a:cxn ang="0">
                  <a:pos x="5" y="11"/>
                </a:cxn>
                <a:cxn ang="0">
                  <a:pos x="3" y="12"/>
                </a:cxn>
                <a:cxn ang="0">
                  <a:pos x="0" y="15"/>
                </a:cxn>
              </a:cxnLst>
              <a:rect l="0" t="0" r="r" b="b"/>
              <a:pathLst>
                <a:path w="8" h="15">
                  <a:moveTo>
                    <a:pt x="0" y="15"/>
                  </a:moveTo>
                  <a:lnTo>
                    <a:pt x="0" y="14"/>
                  </a:lnTo>
                  <a:lnTo>
                    <a:pt x="3" y="12"/>
                  </a:lnTo>
                  <a:lnTo>
                    <a:pt x="4" y="11"/>
                  </a:lnTo>
                  <a:lnTo>
                    <a:pt x="5" y="8"/>
                  </a:lnTo>
                  <a:lnTo>
                    <a:pt x="5" y="7"/>
                  </a:lnTo>
                  <a:lnTo>
                    <a:pt x="5" y="7"/>
                  </a:lnTo>
                  <a:lnTo>
                    <a:pt x="5" y="5"/>
                  </a:lnTo>
                  <a:lnTo>
                    <a:pt x="5" y="5"/>
                  </a:lnTo>
                  <a:lnTo>
                    <a:pt x="5" y="5"/>
                  </a:lnTo>
                  <a:lnTo>
                    <a:pt x="5" y="5"/>
                  </a:lnTo>
                  <a:lnTo>
                    <a:pt x="4" y="7"/>
                  </a:lnTo>
                  <a:lnTo>
                    <a:pt x="4" y="7"/>
                  </a:lnTo>
                  <a:lnTo>
                    <a:pt x="3" y="7"/>
                  </a:lnTo>
                  <a:lnTo>
                    <a:pt x="1" y="7"/>
                  </a:lnTo>
                  <a:lnTo>
                    <a:pt x="0" y="5"/>
                  </a:lnTo>
                  <a:lnTo>
                    <a:pt x="0" y="4"/>
                  </a:lnTo>
                  <a:lnTo>
                    <a:pt x="0" y="4"/>
                  </a:lnTo>
                  <a:lnTo>
                    <a:pt x="0" y="3"/>
                  </a:lnTo>
                  <a:lnTo>
                    <a:pt x="1" y="1"/>
                  </a:lnTo>
                  <a:lnTo>
                    <a:pt x="1" y="0"/>
                  </a:lnTo>
                  <a:lnTo>
                    <a:pt x="3" y="0"/>
                  </a:lnTo>
                  <a:lnTo>
                    <a:pt x="5" y="0"/>
                  </a:lnTo>
                  <a:lnTo>
                    <a:pt x="7" y="1"/>
                  </a:lnTo>
                  <a:lnTo>
                    <a:pt x="7" y="4"/>
                  </a:lnTo>
                  <a:lnTo>
                    <a:pt x="8" y="5"/>
                  </a:lnTo>
                  <a:lnTo>
                    <a:pt x="7" y="8"/>
                  </a:lnTo>
                  <a:lnTo>
                    <a:pt x="5" y="11"/>
                  </a:lnTo>
                  <a:lnTo>
                    <a:pt x="3" y="12"/>
                  </a:lnTo>
                  <a:lnTo>
                    <a:pt x="0" y="15"/>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53" name="Freeform 249"/>
            <p:cNvSpPr>
              <a:spLocks/>
            </p:cNvSpPr>
            <p:nvPr/>
          </p:nvSpPr>
          <p:spPr bwMode="auto">
            <a:xfrm>
              <a:off x="3147" y="2825"/>
              <a:ext cx="23" cy="37"/>
            </a:xfrm>
            <a:custGeom>
              <a:avLst/>
              <a:gdLst/>
              <a:ahLst/>
              <a:cxnLst>
                <a:cxn ang="0">
                  <a:pos x="23" y="30"/>
                </a:cxn>
                <a:cxn ang="0">
                  <a:pos x="21" y="37"/>
                </a:cxn>
                <a:cxn ang="0">
                  <a:pos x="0" y="37"/>
                </a:cxn>
                <a:cxn ang="0">
                  <a:pos x="0" y="37"/>
                </a:cxn>
                <a:cxn ang="0">
                  <a:pos x="5" y="32"/>
                </a:cxn>
                <a:cxn ang="0">
                  <a:pos x="9" y="26"/>
                </a:cxn>
                <a:cxn ang="0">
                  <a:pos x="12" y="22"/>
                </a:cxn>
                <a:cxn ang="0">
                  <a:pos x="15" y="18"/>
                </a:cxn>
                <a:cxn ang="0">
                  <a:pos x="16" y="12"/>
                </a:cxn>
                <a:cxn ang="0">
                  <a:pos x="16" y="9"/>
                </a:cxn>
                <a:cxn ang="0">
                  <a:pos x="15" y="7"/>
                </a:cxn>
                <a:cxn ang="0">
                  <a:pos x="12" y="5"/>
                </a:cxn>
                <a:cxn ang="0">
                  <a:pos x="9" y="4"/>
                </a:cxn>
                <a:cxn ang="0">
                  <a:pos x="7" y="4"/>
                </a:cxn>
                <a:cxn ang="0">
                  <a:pos x="4" y="5"/>
                </a:cxn>
                <a:cxn ang="0">
                  <a:pos x="2" y="8"/>
                </a:cxn>
                <a:cxn ang="0">
                  <a:pos x="1" y="11"/>
                </a:cxn>
                <a:cxn ang="0">
                  <a:pos x="0" y="11"/>
                </a:cxn>
                <a:cxn ang="0">
                  <a:pos x="1" y="7"/>
                </a:cxn>
                <a:cxn ang="0">
                  <a:pos x="4" y="2"/>
                </a:cxn>
                <a:cxn ang="0">
                  <a:pos x="7" y="1"/>
                </a:cxn>
                <a:cxn ang="0">
                  <a:pos x="11" y="0"/>
                </a:cxn>
                <a:cxn ang="0">
                  <a:pos x="15" y="1"/>
                </a:cxn>
                <a:cxn ang="0">
                  <a:pos x="18" y="2"/>
                </a:cxn>
                <a:cxn ang="0">
                  <a:pos x="21" y="7"/>
                </a:cxn>
                <a:cxn ang="0">
                  <a:pos x="21" y="9"/>
                </a:cxn>
                <a:cxn ang="0">
                  <a:pos x="21" y="12"/>
                </a:cxn>
                <a:cxn ang="0">
                  <a:pos x="19" y="15"/>
                </a:cxn>
                <a:cxn ang="0">
                  <a:pos x="18" y="21"/>
                </a:cxn>
                <a:cxn ang="0">
                  <a:pos x="14" y="25"/>
                </a:cxn>
                <a:cxn ang="0">
                  <a:pos x="9" y="29"/>
                </a:cxn>
                <a:cxn ang="0">
                  <a:pos x="7" y="32"/>
                </a:cxn>
                <a:cxn ang="0">
                  <a:pos x="4" y="33"/>
                </a:cxn>
                <a:cxn ang="0">
                  <a:pos x="14" y="33"/>
                </a:cxn>
                <a:cxn ang="0">
                  <a:pos x="16" y="33"/>
                </a:cxn>
                <a:cxn ang="0">
                  <a:pos x="18" y="33"/>
                </a:cxn>
                <a:cxn ang="0">
                  <a:pos x="19" y="33"/>
                </a:cxn>
                <a:cxn ang="0">
                  <a:pos x="21" y="33"/>
                </a:cxn>
                <a:cxn ang="0">
                  <a:pos x="22" y="32"/>
                </a:cxn>
                <a:cxn ang="0">
                  <a:pos x="22" y="30"/>
                </a:cxn>
                <a:cxn ang="0">
                  <a:pos x="23" y="30"/>
                </a:cxn>
              </a:cxnLst>
              <a:rect l="0" t="0" r="r" b="b"/>
              <a:pathLst>
                <a:path w="23" h="37">
                  <a:moveTo>
                    <a:pt x="23" y="30"/>
                  </a:moveTo>
                  <a:lnTo>
                    <a:pt x="21" y="37"/>
                  </a:lnTo>
                  <a:lnTo>
                    <a:pt x="0" y="37"/>
                  </a:lnTo>
                  <a:lnTo>
                    <a:pt x="0" y="37"/>
                  </a:lnTo>
                  <a:lnTo>
                    <a:pt x="5" y="32"/>
                  </a:lnTo>
                  <a:lnTo>
                    <a:pt x="9" y="26"/>
                  </a:lnTo>
                  <a:lnTo>
                    <a:pt x="12" y="22"/>
                  </a:lnTo>
                  <a:lnTo>
                    <a:pt x="15" y="18"/>
                  </a:lnTo>
                  <a:lnTo>
                    <a:pt x="16" y="12"/>
                  </a:lnTo>
                  <a:lnTo>
                    <a:pt x="16" y="9"/>
                  </a:lnTo>
                  <a:lnTo>
                    <a:pt x="15" y="7"/>
                  </a:lnTo>
                  <a:lnTo>
                    <a:pt x="12" y="5"/>
                  </a:lnTo>
                  <a:lnTo>
                    <a:pt x="9" y="4"/>
                  </a:lnTo>
                  <a:lnTo>
                    <a:pt x="7" y="4"/>
                  </a:lnTo>
                  <a:lnTo>
                    <a:pt x="4" y="5"/>
                  </a:lnTo>
                  <a:lnTo>
                    <a:pt x="2" y="8"/>
                  </a:lnTo>
                  <a:lnTo>
                    <a:pt x="1" y="11"/>
                  </a:lnTo>
                  <a:lnTo>
                    <a:pt x="0" y="11"/>
                  </a:lnTo>
                  <a:lnTo>
                    <a:pt x="1" y="7"/>
                  </a:lnTo>
                  <a:lnTo>
                    <a:pt x="4" y="2"/>
                  </a:lnTo>
                  <a:lnTo>
                    <a:pt x="7" y="1"/>
                  </a:lnTo>
                  <a:lnTo>
                    <a:pt x="11" y="0"/>
                  </a:lnTo>
                  <a:lnTo>
                    <a:pt x="15" y="1"/>
                  </a:lnTo>
                  <a:lnTo>
                    <a:pt x="18" y="2"/>
                  </a:lnTo>
                  <a:lnTo>
                    <a:pt x="21" y="7"/>
                  </a:lnTo>
                  <a:lnTo>
                    <a:pt x="21" y="9"/>
                  </a:lnTo>
                  <a:lnTo>
                    <a:pt x="21" y="12"/>
                  </a:lnTo>
                  <a:lnTo>
                    <a:pt x="19" y="15"/>
                  </a:lnTo>
                  <a:lnTo>
                    <a:pt x="18" y="21"/>
                  </a:lnTo>
                  <a:lnTo>
                    <a:pt x="14" y="25"/>
                  </a:lnTo>
                  <a:lnTo>
                    <a:pt x="9" y="29"/>
                  </a:lnTo>
                  <a:lnTo>
                    <a:pt x="7" y="32"/>
                  </a:lnTo>
                  <a:lnTo>
                    <a:pt x="4" y="33"/>
                  </a:lnTo>
                  <a:lnTo>
                    <a:pt x="14" y="33"/>
                  </a:lnTo>
                  <a:lnTo>
                    <a:pt x="16" y="33"/>
                  </a:lnTo>
                  <a:lnTo>
                    <a:pt x="18" y="33"/>
                  </a:lnTo>
                  <a:lnTo>
                    <a:pt x="19" y="33"/>
                  </a:lnTo>
                  <a:lnTo>
                    <a:pt x="21" y="33"/>
                  </a:lnTo>
                  <a:lnTo>
                    <a:pt x="22" y="32"/>
                  </a:lnTo>
                  <a:lnTo>
                    <a:pt x="22" y="30"/>
                  </a:lnTo>
                  <a:lnTo>
                    <a:pt x="23" y="3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54" name="Freeform 250"/>
            <p:cNvSpPr>
              <a:spLocks/>
            </p:cNvSpPr>
            <p:nvPr/>
          </p:nvSpPr>
          <p:spPr bwMode="auto">
            <a:xfrm>
              <a:off x="3175" y="2825"/>
              <a:ext cx="12" cy="49"/>
            </a:xfrm>
            <a:custGeom>
              <a:avLst/>
              <a:gdLst/>
              <a:ahLst/>
              <a:cxnLst>
                <a:cxn ang="0">
                  <a:pos x="0" y="0"/>
                </a:cxn>
                <a:cxn ang="0">
                  <a:pos x="12" y="0"/>
                </a:cxn>
                <a:cxn ang="0">
                  <a:pos x="12" y="49"/>
                </a:cxn>
                <a:cxn ang="0">
                  <a:pos x="0" y="49"/>
                </a:cxn>
                <a:cxn ang="0">
                  <a:pos x="0" y="47"/>
                </a:cxn>
                <a:cxn ang="0">
                  <a:pos x="7" y="47"/>
                </a:cxn>
                <a:cxn ang="0">
                  <a:pos x="7" y="2"/>
                </a:cxn>
                <a:cxn ang="0">
                  <a:pos x="0" y="2"/>
                </a:cxn>
                <a:cxn ang="0">
                  <a:pos x="0" y="0"/>
                </a:cxn>
              </a:cxnLst>
              <a:rect l="0" t="0" r="r" b="b"/>
              <a:pathLst>
                <a:path w="12" h="49">
                  <a:moveTo>
                    <a:pt x="0" y="0"/>
                  </a:moveTo>
                  <a:lnTo>
                    <a:pt x="12" y="0"/>
                  </a:lnTo>
                  <a:lnTo>
                    <a:pt x="12" y="49"/>
                  </a:lnTo>
                  <a:lnTo>
                    <a:pt x="0" y="49"/>
                  </a:lnTo>
                  <a:lnTo>
                    <a:pt x="0" y="47"/>
                  </a:lnTo>
                  <a:lnTo>
                    <a:pt x="7" y="47"/>
                  </a:lnTo>
                  <a:lnTo>
                    <a:pt x="7" y="2"/>
                  </a:lnTo>
                  <a:lnTo>
                    <a:pt x="0" y="2"/>
                  </a:lnTo>
                  <a:lnTo>
                    <a:pt x="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55" name="Freeform 251"/>
            <p:cNvSpPr>
              <a:spLocks noEditPoints="1"/>
            </p:cNvSpPr>
            <p:nvPr/>
          </p:nvSpPr>
          <p:spPr bwMode="auto">
            <a:xfrm>
              <a:off x="3256" y="2826"/>
              <a:ext cx="29" cy="36"/>
            </a:xfrm>
            <a:custGeom>
              <a:avLst/>
              <a:gdLst/>
              <a:ahLst/>
              <a:cxnLst>
                <a:cxn ang="0">
                  <a:pos x="11" y="20"/>
                </a:cxn>
                <a:cxn ang="0">
                  <a:pos x="11" y="31"/>
                </a:cxn>
                <a:cxn ang="0">
                  <a:pos x="11" y="34"/>
                </a:cxn>
                <a:cxn ang="0">
                  <a:pos x="11" y="35"/>
                </a:cxn>
                <a:cxn ang="0">
                  <a:pos x="13" y="36"/>
                </a:cxn>
                <a:cxn ang="0">
                  <a:pos x="14" y="36"/>
                </a:cxn>
                <a:cxn ang="0">
                  <a:pos x="15" y="36"/>
                </a:cxn>
                <a:cxn ang="0">
                  <a:pos x="15" y="36"/>
                </a:cxn>
                <a:cxn ang="0">
                  <a:pos x="0" y="36"/>
                </a:cxn>
                <a:cxn ang="0">
                  <a:pos x="0" y="36"/>
                </a:cxn>
                <a:cxn ang="0">
                  <a:pos x="1" y="36"/>
                </a:cxn>
                <a:cxn ang="0">
                  <a:pos x="4" y="36"/>
                </a:cxn>
                <a:cxn ang="0">
                  <a:pos x="4" y="35"/>
                </a:cxn>
                <a:cxn ang="0">
                  <a:pos x="6" y="34"/>
                </a:cxn>
                <a:cxn ang="0">
                  <a:pos x="6" y="31"/>
                </a:cxn>
                <a:cxn ang="0">
                  <a:pos x="6" y="6"/>
                </a:cxn>
                <a:cxn ang="0">
                  <a:pos x="6" y="3"/>
                </a:cxn>
                <a:cxn ang="0">
                  <a:pos x="4" y="1"/>
                </a:cxn>
                <a:cxn ang="0">
                  <a:pos x="3" y="0"/>
                </a:cxn>
                <a:cxn ang="0">
                  <a:pos x="1" y="0"/>
                </a:cxn>
                <a:cxn ang="0">
                  <a:pos x="0" y="0"/>
                </a:cxn>
                <a:cxn ang="0">
                  <a:pos x="0" y="0"/>
                </a:cxn>
                <a:cxn ang="0">
                  <a:pos x="14" y="0"/>
                </a:cxn>
                <a:cxn ang="0">
                  <a:pos x="18" y="0"/>
                </a:cxn>
                <a:cxn ang="0">
                  <a:pos x="22" y="0"/>
                </a:cxn>
                <a:cxn ang="0">
                  <a:pos x="25" y="1"/>
                </a:cxn>
                <a:cxn ang="0">
                  <a:pos x="27" y="4"/>
                </a:cxn>
                <a:cxn ang="0">
                  <a:pos x="28" y="7"/>
                </a:cxn>
                <a:cxn ang="0">
                  <a:pos x="29" y="10"/>
                </a:cxn>
                <a:cxn ang="0">
                  <a:pos x="28" y="14"/>
                </a:cxn>
                <a:cxn ang="0">
                  <a:pos x="25" y="17"/>
                </a:cxn>
                <a:cxn ang="0">
                  <a:pos x="22" y="20"/>
                </a:cxn>
                <a:cxn ang="0">
                  <a:pos x="17" y="20"/>
                </a:cxn>
                <a:cxn ang="0">
                  <a:pos x="15" y="20"/>
                </a:cxn>
                <a:cxn ang="0">
                  <a:pos x="14" y="20"/>
                </a:cxn>
                <a:cxn ang="0">
                  <a:pos x="13" y="20"/>
                </a:cxn>
                <a:cxn ang="0">
                  <a:pos x="11" y="20"/>
                </a:cxn>
                <a:cxn ang="0">
                  <a:pos x="11" y="18"/>
                </a:cxn>
                <a:cxn ang="0">
                  <a:pos x="13" y="18"/>
                </a:cxn>
                <a:cxn ang="0">
                  <a:pos x="13" y="18"/>
                </a:cxn>
                <a:cxn ang="0">
                  <a:pos x="14" y="18"/>
                </a:cxn>
                <a:cxn ang="0">
                  <a:pos x="15" y="18"/>
                </a:cxn>
                <a:cxn ang="0">
                  <a:pos x="18" y="18"/>
                </a:cxn>
                <a:cxn ang="0">
                  <a:pos x="20" y="15"/>
                </a:cxn>
                <a:cxn ang="0">
                  <a:pos x="22" y="14"/>
                </a:cxn>
                <a:cxn ang="0">
                  <a:pos x="22" y="10"/>
                </a:cxn>
                <a:cxn ang="0">
                  <a:pos x="22" y="8"/>
                </a:cxn>
                <a:cxn ang="0">
                  <a:pos x="21" y="6"/>
                </a:cxn>
                <a:cxn ang="0">
                  <a:pos x="20" y="4"/>
                </a:cxn>
                <a:cxn ang="0">
                  <a:pos x="18" y="3"/>
                </a:cxn>
                <a:cxn ang="0">
                  <a:pos x="17" y="1"/>
                </a:cxn>
                <a:cxn ang="0">
                  <a:pos x="14" y="1"/>
                </a:cxn>
                <a:cxn ang="0">
                  <a:pos x="13" y="1"/>
                </a:cxn>
                <a:cxn ang="0">
                  <a:pos x="11" y="1"/>
                </a:cxn>
                <a:cxn ang="0">
                  <a:pos x="11" y="18"/>
                </a:cxn>
              </a:cxnLst>
              <a:rect l="0" t="0" r="r" b="b"/>
              <a:pathLst>
                <a:path w="29" h="36">
                  <a:moveTo>
                    <a:pt x="11" y="20"/>
                  </a:moveTo>
                  <a:lnTo>
                    <a:pt x="11" y="31"/>
                  </a:lnTo>
                  <a:lnTo>
                    <a:pt x="11" y="34"/>
                  </a:lnTo>
                  <a:lnTo>
                    <a:pt x="11" y="35"/>
                  </a:lnTo>
                  <a:lnTo>
                    <a:pt x="13" y="36"/>
                  </a:lnTo>
                  <a:lnTo>
                    <a:pt x="14" y="36"/>
                  </a:lnTo>
                  <a:lnTo>
                    <a:pt x="15" y="36"/>
                  </a:lnTo>
                  <a:lnTo>
                    <a:pt x="15" y="36"/>
                  </a:lnTo>
                  <a:lnTo>
                    <a:pt x="0" y="36"/>
                  </a:lnTo>
                  <a:lnTo>
                    <a:pt x="0" y="36"/>
                  </a:lnTo>
                  <a:lnTo>
                    <a:pt x="1" y="36"/>
                  </a:lnTo>
                  <a:lnTo>
                    <a:pt x="4" y="36"/>
                  </a:lnTo>
                  <a:lnTo>
                    <a:pt x="4" y="35"/>
                  </a:lnTo>
                  <a:lnTo>
                    <a:pt x="6" y="34"/>
                  </a:lnTo>
                  <a:lnTo>
                    <a:pt x="6" y="31"/>
                  </a:lnTo>
                  <a:lnTo>
                    <a:pt x="6" y="6"/>
                  </a:lnTo>
                  <a:lnTo>
                    <a:pt x="6" y="3"/>
                  </a:lnTo>
                  <a:lnTo>
                    <a:pt x="4" y="1"/>
                  </a:lnTo>
                  <a:lnTo>
                    <a:pt x="3" y="0"/>
                  </a:lnTo>
                  <a:lnTo>
                    <a:pt x="1" y="0"/>
                  </a:lnTo>
                  <a:lnTo>
                    <a:pt x="0" y="0"/>
                  </a:lnTo>
                  <a:lnTo>
                    <a:pt x="0" y="0"/>
                  </a:lnTo>
                  <a:lnTo>
                    <a:pt x="14" y="0"/>
                  </a:lnTo>
                  <a:lnTo>
                    <a:pt x="18" y="0"/>
                  </a:lnTo>
                  <a:lnTo>
                    <a:pt x="22" y="0"/>
                  </a:lnTo>
                  <a:lnTo>
                    <a:pt x="25" y="1"/>
                  </a:lnTo>
                  <a:lnTo>
                    <a:pt x="27" y="4"/>
                  </a:lnTo>
                  <a:lnTo>
                    <a:pt x="28" y="7"/>
                  </a:lnTo>
                  <a:lnTo>
                    <a:pt x="29" y="10"/>
                  </a:lnTo>
                  <a:lnTo>
                    <a:pt x="28" y="14"/>
                  </a:lnTo>
                  <a:lnTo>
                    <a:pt x="25" y="17"/>
                  </a:lnTo>
                  <a:lnTo>
                    <a:pt x="22" y="20"/>
                  </a:lnTo>
                  <a:lnTo>
                    <a:pt x="17" y="20"/>
                  </a:lnTo>
                  <a:lnTo>
                    <a:pt x="15" y="20"/>
                  </a:lnTo>
                  <a:lnTo>
                    <a:pt x="14" y="20"/>
                  </a:lnTo>
                  <a:lnTo>
                    <a:pt x="13" y="20"/>
                  </a:lnTo>
                  <a:lnTo>
                    <a:pt x="11" y="20"/>
                  </a:lnTo>
                  <a:close/>
                  <a:moveTo>
                    <a:pt x="11" y="18"/>
                  </a:moveTo>
                  <a:lnTo>
                    <a:pt x="13" y="18"/>
                  </a:lnTo>
                  <a:lnTo>
                    <a:pt x="13" y="18"/>
                  </a:lnTo>
                  <a:lnTo>
                    <a:pt x="14" y="18"/>
                  </a:lnTo>
                  <a:lnTo>
                    <a:pt x="15" y="18"/>
                  </a:lnTo>
                  <a:lnTo>
                    <a:pt x="18" y="18"/>
                  </a:lnTo>
                  <a:lnTo>
                    <a:pt x="20" y="15"/>
                  </a:lnTo>
                  <a:lnTo>
                    <a:pt x="22" y="14"/>
                  </a:lnTo>
                  <a:lnTo>
                    <a:pt x="22" y="10"/>
                  </a:lnTo>
                  <a:lnTo>
                    <a:pt x="22" y="8"/>
                  </a:lnTo>
                  <a:lnTo>
                    <a:pt x="21" y="6"/>
                  </a:lnTo>
                  <a:lnTo>
                    <a:pt x="20" y="4"/>
                  </a:lnTo>
                  <a:lnTo>
                    <a:pt x="18" y="3"/>
                  </a:lnTo>
                  <a:lnTo>
                    <a:pt x="17" y="1"/>
                  </a:lnTo>
                  <a:lnTo>
                    <a:pt x="14" y="1"/>
                  </a:lnTo>
                  <a:lnTo>
                    <a:pt x="13" y="1"/>
                  </a:lnTo>
                  <a:lnTo>
                    <a:pt x="11" y="1"/>
                  </a:lnTo>
                  <a:lnTo>
                    <a:pt x="11"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56" name="Freeform 252"/>
            <p:cNvSpPr>
              <a:spLocks/>
            </p:cNvSpPr>
            <p:nvPr/>
          </p:nvSpPr>
          <p:spPr bwMode="auto">
            <a:xfrm>
              <a:off x="3287" y="2837"/>
              <a:ext cx="18" cy="25"/>
            </a:xfrm>
            <a:custGeom>
              <a:avLst/>
              <a:gdLst/>
              <a:ahLst/>
              <a:cxnLst>
                <a:cxn ang="0">
                  <a:pos x="8" y="0"/>
                </a:cxn>
                <a:cxn ang="0">
                  <a:pos x="8" y="7"/>
                </a:cxn>
                <a:cxn ang="0">
                  <a:pos x="11" y="3"/>
                </a:cxn>
                <a:cxn ang="0">
                  <a:pos x="12" y="2"/>
                </a:cxn>
                <a:cxn ang="0">
                  <a:pos x="15" y="0"/>
                </a:cxn>
                <a:cxn ang="0">
                  <a:pos x="17" y="0"/>
                </a:cxn>
                <a:cxn ang="0">
                  <a:pos x="17" y="2"/>
                </a:cxn>
                <a:cxn ang="0">
                  <a:pos x="18" y="3"/>
                </a:cxn>
                <a:cxn ang="0">
                  <a:pos x="18" y="4"/>
                </a:cxn>
                <a:cxn ang="0">
                  <a:pos x="18" y="4"/>
                </a:cxn>
                <a:cxn ang="0">
                  <a:pos x="18" y="6"/>
                </a:cxn>
                <a:cxn ang="0">
                  <a:pos x="17" y="6"/>
                </a:cxn>
                <a:cxn ang="0">
                  <a:pos x="17" y="7"/>
                </a:cxn>
                <a:cxn ang="0">
                  <a:pos x="15" y="6"/>
                </a:cxn>
                <a:cxn ang="0">
                  <a:pos x="14" y="6"/>
                </a:cxn>
                <a:cxn ang="0">
                  <a:pos x="12" y="4"/>
                </a:cxn>
                <a:cxn ang="0">
                  <a:pos x="12" y="4"/>
                </a:cxn>
                <a:cxn ang="0">
                  <a:pos x="11" y="4"/>
                </a:cxn>
                <a:cxn ang="0">
                  <a:pos x="11" y="4"/>
                </a:cxn>
                <a:cxn ang="0">
                  <a:pos x="10" y="7"/>
                </a:cxn>
                <a:cxn ang="0">
                  <a:pos x="8" y="9"/>
                </a:cxn>
                <a:cxn ang="0">
                  <a:pos x="8" y="20"/>
                </a:cxn>
                <a:cxn ang="0">
                  <a:pos x="8" y="23"/>
                </a:cxn>
                <a:cxn ang="0">
                  <a:pos x="8" y="23"/>
                </a:cxn>
                <a:cxn ang="0">
                  <a:pos x="10" y="24"/>
                </a:cxn>
                <a:cxn ang="0">
                  <a:pos x="10" y="24"/>
                </a:cxn>
                <a:cxn ang="0">
                  <a:pos x="11" y="25"/>
                </a:cxn>
                <a:cxn ang="0">
                  <a:pos x="12" y="25"/>
                </a:cxn>
                <a:cxn ang="0">
                  <a:pos x="12" y="25"/>
                </a:cxn>
                <a:cxn ang="0">
                  <a:pos x="0" y="25"/>
                </a:cxn>
                <a:cxn ang="0">
                  <a:pos x="0" y="25"/>
                </a:cxn>
                <a:cxn ang="0">
                  <a:pos x="1" y="25"/>
                </a:cxn>
                <a:cxn ang="0">
                  <a:pos x="3" y="24"/>
                </a:cxn>
                <a:cxn ang="0">
                  <a:pos x="3" y="24"/>
                </a:cxn>
                <a:cxn ang="0">
                  <a:pos x="4" y="23"/>
                </a:cxn>
                <a:cxn ang="0">
                  <a:pos x="4" y="23"/>
                </a:cxn>
                <a:cxn ang="0">
                  <a:pos x="4" y="20"/>
                </a:cxn>
                <a:cxn ang="0">
                  <a:pos x="4" y="11"/>
                </a:cxn>
                <a:cxn ang="0">
                  <a:pos x="4" y="7"/>
                </a:cxn>
                <a:cxn ang="0">
                  <a:pos x="4" y="4"/>
                </a:cxn>
                <a:cxn ang="0">
                  <a:pos x="3" y="4"/>
                </a:cxn>
                <a:cxn ang="0">
                  <a:pos x="3" y="4"/>
                </a:cxn>
                <a:cxn ang="0">
                  <a:pos x="3" y="3"/>
                </a:cxn>
                <a:cxn ang="0">
                  <a:pos x="3" y="3"/>
                </a:cxn>
                <a:cxn ang="0">
                  <a:pos x="1" y="3"/>
                </a:cxn>
                <a:cxn ang="0">
                  <a:pos x="0" y="4"/>
                </a:cxn>
                <a:cxn ang="0">
                  <a:pos x="0" y="3"/>
                </a:cxn>
                <a:cxn ang="0">
                  <a:pos x="7" y="0"/>
                </a:cxn>
                <a:cxn ang="0">
                  <a:pos x="8" y="0"/>
                </a:cxn>
              </a:cxnLst>
              <a:rect l="0" t="0" r="r" b="b"/>
              <a:pathLst>
                <a:path w="18" h="25">
                  <a:moveTo>
                    <a:pt x="8" y="0"/>
                  </a:moveTo>
                  <a:lnTo>
                    <a:pt x="8" y="7"/>
                  </a:lnTo>
                  <a:lnTo>
                    <a:pt x="11" y="3"/>
                  </a:lnTo>
                  <a:lnTo>
                    <a:pt x="12" y="2"/>
                  </a:lnTo>
                  <a:lnTo>
                    <a:pt x="15" y="0"/>
                  </a:lnTo>
                  <a:lnTo>
                    <a:pt x="17" y="0"/>
                  </a:lnTo>
                  <a:lnTo>
                    <a:pt x="17" y="2"/>
                  </a:lnTo>
                  <a:lnTo>
                    <a:pt x="18" y="3"/>
                  </a:lnTo>
                  <a:lnTo>
                    <a:pt x="18" y="4"/>
                  </a:lnTo>
                  <a:lnTo>
                    <a:pt x="18" y="4"/>
                  </a:lnTo>
                  <a:lnTo>
                    <a:pt x="18" y="6"/>
                  </a:lnTo>
                  <a:lnTo>
                    <a:pt x="17" y="6"/>
                  </a:lnTo>
                  <a:lnTo>
                    <a:pt x="17" y="7"/>
                  </a:lnTo>
                  <a:lnTo>
                    <a:pt x="15" y="6"/>
                  </a:lnTo>
                  <a:lnTo>
                    <a:pt x="14" y="6"/>
                  </a:lnTo>
                  <a:lnTo>
                    <a:pt x="12" y="4"/>
                  </a:lnTo>
                  <a:lnTo>
                    <a:pt x="12" y="4"/>
                  </a:lnTo>
                  <a:lnTo>
                    <a:pt x="11" y="4"/>
                  </a:lnTo>
                  <a:lnTo>
                    <a:pt x="11" y="4"/>
                  </a:lnTo>
                  <a:lnTo>
                    <a:pt x="10" y="7"/>
                  </a:lnTo>
                  <a:lnTo>
                    <a:pt x="8" y="9"/>
                  </a:lnTo>
                  <a:lnTo>
                    <a:pt x="8" y="20"/>
                  </a:lnTo>
                  <a:lnTo>
                    <a:pt x="8" y="23"/>
                  </a:lnTo>
                  <a:lnTo>
                    <a:pt x="8" y="23"/>
                  </a:lnTo>
                  <a:lnTo>
                    <a:pt x="10" y="24"/>
                  </a:lnTo>
                  <a:lnTo>
                    <a:pt x="10" y="24"/>
                  </a:lnTo>
                  <a:lnTo>
                    <a:pt x="11" y="25"/>
                  </a:lnTo>
                  <a:lnTo>
                    <a:pt x="12" y="25"/>
                  </a:lnTo>
                  <a:lnTo>
                    <a:pt x="12" y="25"/>
                  </a:lnTo>
                  <a:lnTo>
                    <a:pt x="0" y="25"/>
                  </a:lnTo>
                  <a:lnTo>
                    <a:pt x="0" y="25"/>
                  </a:lnTo>
                  <a:lnTo>
                    <a:pt x="1" y="25"/>
                  </a:lnTo>
                  <a:lnTo>
                    <a:pt x="3" y="24"/>
                  </a:lnTo>
                  <a:lnTo>
                    <a:pt x="3" y="24"/>
                  </a:lnTo>
                  <a:lnTo>
                    <a:pt x="4" y="23"/>
                  </a:lnTo>
                  <a:lnTo>
                    <a:pt x="4" y="23"/>
                  </a:lnTo>
                  <a:lnTo>
                    <a:pt x="4" y="20"/>
                  </a:lnTo>
                  <a:lnTo>
                    <a:pt x="4" y="11"/>
                  </a:lnTo>
                  <a:lnTo>
                    <a:pt x="4" y="7"/>
                  </a:lnTo>
                  <a:lnTo>
                    <a:pt x="4" y="4"/>
                  </a:lnTo>
                  <a:lnTo>
                    <a:pt x="3" y="4"/>
                  </a:lnTo>
                  <a:lnTo>
                    <a:pt x="3" y="4"/>
                  </a:lnTo>
                  <a:lnTo>
                    <a:pt x="3" y="3"/>
                  </a:lnTo>
                  <a:lnTo>
                    <a:pt x="3" y="3"/>
                  </a:lnTo>
                  <a:lnTo>
                    <a:pt x="1" y="3"/>
                  </a:lnTo>
                  <a:lnTo>
                    <a:pt x="0" y="4"/>
                  </a:lnTo>
                  <a:lnTo>
                    <a:pt x="0" y="3"/>
                  </a:lnTo>
                  <a:lnTo>
                    <a:pt x="7" y="0"/>
                  </a:lnTo>
                  <a:lnTo>
                    <a:pt x="8"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57" name="Freeform 253"/>
            <p:cNvSpPr>
              <a:spLocks noEditPoints="1"/>
            </p:cNvSpPr>
            <p:nvPr/>
          </p:nvSpPr>
          <p:spPr bwMode="auto">
            <a:xfrm>
              <a:off x="3306" y="2837"/>
              <a:ext cx="21" cy="27"/>
            </a:xfrm>
            <a:custGeom>
              <a:avLst/>
              <a:gdLst/>
              <a:ahLst/>
              <a:cxnLst>
                <a:cxn ang="0">
                  <a:pos x="5" y="10"/>
                </a:cxn>
                <a:cxn ang="0">
                  <a:pos x="6" y="16"/>
                </a:cxn>
                <a:cxn ang="0">
                  <a:pos x="7" y="18"/>
                </a:cxn>
                <a:cxn ang="0">
                  <a:pos x="10" y="21"/>
                </a:cxn>
                <a:cxn ang="0">
                  <a:pos x="14" y="21"/>
                </a:cxn>
                <a:cxn ang="0">
                  <a:pos x="16" y="21"/>
                </a:cxn>
                <a:cxn ang="0">
                  <a:pos x="19" y="21"/>
                </a:cxn>
                <a:cxn ang="0">
                  <a:pos x="20" y="18"/>
                </a:cxn>
                <a:cxn ang="0">
                  <a:pos x="21" y="16"/>
                </a:cxn>
                <a:cxn ang="0">
                  <a:pos x="21" y="17"/>
                </a:cxn>
                <a:cxn ang="0">
                  <a:pos x="21" y="20"/>
                </a:cxn>
                <a:cxn ang="0">
                  <a:pos x="19" y="24"/>
                </a:cxn>
                <a:cxn ang="0">
                  <a:pos x="16" y="25"/>
                </a:cxn>
                <a:cxn ang="0">
                  <a:pos x="12" y="27"/>
                </a:cxn>
                <a:cxn ang="0">
                  <a:pos x="7" y="25"/>
                </a:cxn>
                <a:cxn ang="0">
                  <a:pos x="5" y="23"/>
                </a:cxn>
                <a:cxn ang="0">
                  <a:pos x="2" y="18"/>
                </a:cxn>
                <a:cxn ang="0">
                  <a:pos x="0" y="14"/>
                </a:cxn>
                <a:cxn ang="0">
                  <a:pos x="2" y="10"/>
                </a:cxn>
                <a:cxn ang="0">
                  <a:pos x="2" y="6"/>
                </a:cxn>
                <a:cxn ang="0">
                  <a:pos x="5" y="4"/>
                </a:cxn>
                <a:cxn ang="0">
                  <a:pos x="7" y="2"/>
                </a:cxn>
                <a:cxn ang="0">
                  <a:pos x="13" y="0"/>
                </a:cxn>
                <a:cxn ang="0">
                  <a:pos x="16" y="2"/>
                </a:cxn>
                <a:cxn ang="0">
                  <a:pos x="19" y="3"/>
                </a:cxn>
                <a:cxn ang="0">
                  <a:pos x="21" y="6"/>
                </a:cxn>
                <a:cxn ang="0">
                  <a:pos x="21" y="10"/>
                </a:cxn>
                <a:cxn ang="0">
                  <a:pos x="5" y="10"/>
                </a:cxn>
                <a:cxn ang="0">
                  <a:pos x="5" y="9"/>
                </a:cxn>
                <a:cxn ang="0">
                  <a:pos x="16" y="9"/>
                </a:cxn>
                <a:cxn ang="0">
                  <a:pos x="16" y="6"/>
                </a:cxn>
                <a:cxn ang="0">
                  <a:pos x="16" y="6"/>
                </a:cxn>
                <a:cxn ang="0">
                  <a:pos x="14" y="4"/>
                </a:cxn>
                <a:cxn ang="0">
                  <a:pos x="13" y="3"/>
                </a:cxn>
                <a:cxn ang="0">
                  <a:pos x="12" y="2"/>
                </a:cxn>
                <a:cxn ang="0">
                  <a:pos x="10" y="2"/>
                </a:cxn>
                <a:cxn ang="0">
                  <a:pos x="9" y="3"/>
                </a:cxn>
                <a:cxn ang="0">
                  <a:pos x="7" y="3"/>
                </a:cxn>
                <a:cxn ang="0">
                  <a:pos x="6" y="6"/>
                </a:cxn>
                <a:cxn ang="0">
                  <a:pos x="5" y="9"/>
                </a:cxn>
              </a:cxnLst>
              <a:rect l="0" t="0" r="r" b="b"/>
              <a:pathLst>
                <a:path w="21" h="27">
                  <a:moveTo>
                    <a:pt x="5" y="10"/>
                  </a:moveTo>
                  <a:lnTo>
                    <a:pt x="6" y="16"/>
                  </a:lnTo>
                  <a:lnTo>
                    <a:pt x="7" y="18"/>
                  </a:lnTo>
                  <a:lnTo>
                    <a:pt x="10" y="21"/>
                  </a:lnTo>
                  <a:lnTo>
                    <a:pt x="14" y="21"/>
                  </a:lnTo>
                  <a:lnTo>
                    <a:pt x="16" y="21"/>
                  </a:lnTo>
                  <a:lnTo>
                    <a:pt x="19" y="21"/>
                  </a:lnTo>
                  <a:lnTo>
                    <a:pt x="20" y="18"/>
                  </a:lnTo>
                  <a:lnTo>
                    <a:pt x="21" y="16"/>
                  </a:lnTo>
                  <a:lnTo>
                    <a:pt x="21" y="17"/>
                  </a:lnTo>
                  <a:lnTo>
                    <a:pt x="21" y="20"/>
                  </a:lnTo>
                  <a:lnTo>
                    <a:pt x="19" y="24"/>
                  </a:lnTo>
                  <a:lnTo>
                    <a:pt x="16" y="25"/>
                  </a:lnTo>
                  <a:lnTo>
                    <a:pt x="12" y="27"/>
                  </a:lnTo>
                  <a:lnTo>
                    <a:pt x="7" y="25"/>
                  </a:lnTo>
                  <a:lnTo>
                    <a:pt x="5" y="23"/>
                  </a:lnTo>
                  <a:lnTo>
                    <a:pt x="2" y="18"/>
                  </a:lnTo>
                  <a:lnTo>
                    <a:pt x="0" y="14"/>
                  </a:lnTo>
                  <a:lnTo>
                    <a:pt x="2" y="10"/>
                  </a:lnTo>
                  <a:lnTo>
                    <a:pt x="2" y="6"/>
                  </a:lnTo>
                  <a:lnTo>
                    <a:pt x="5" y="4"/>
                  </a:lnTo>
                  <a:lnTo>
                    <a:pt x="7" y="2"/>
                  </a:lnTo>
                  <a:lnTo>
                    <a:pt x="13" y="0"/>
                  </a:lnTo>
                  <a:lnTo>
                    <a:pt x="16" y="2"/>
                  </a:lnTo>
                  <a:lnTo>
                    <a:pt x="19" y="3"/>
                  </a:lnTo>
                  <a:lnTo>
                    <a:pt x="21" y="6"/>
                  </a:lnTo>
                  <a:lnTo>
                    <a:pt x="21" y="10"/>
                  </a:lnTo>
                  <a:lnTo>
                    <a:pt x="5" y="10"/>
                  </a:lnTo>
                  <a:close/>
                  <a:moveTo>
                    <a:pt x="5" y="9"/>
                  </a:moveTo>
                  <a:lnTo>
                    <a:pt x="16" y="9"/>
                  </a:lnTo>
                  <a:lnTo>
                    <a:pt x="16" y="6"/>
                  </a:lnTo>
                  <a:lnTo>
                    <a:pt x="16" y="6"/>
                  </a:lnTo>
                  <a:lnTo>
                    <a:pt x="14" y="4"/>
                  </a:lnTo>
                  <a:lnTo>
                    <a:pt x="13" y="3"/>
                  </a:lnTo>
                  <a:lnTo>
                    <a:pt x="12" y="2"/>
                  </a:lnTo>
                  <a:lnTo>
                    <a:pt x="10" y="2"/>
                  </a:lnTo>
                  <a:lnTo>
                    <a:pt x="9" y="3"/>
                  </a:lnTo>
                  <a:lnTo>
                    <a:pt x="7" y="3"/>
                  </a:lnTo>
                  <a:lnTo>
                    <a:pt x="6" y="6"/>
                  </a:lnTo>
                  <a:lnTo>
                    <a:pt x="5" y="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58" name="Freeform 254"/>
            <p:cNvSpPr>
              <a:spLocks noEditPoints="1"/>
            </p:cNvSpPr>
            <p:nvPr/>
          </p:nvSpPr>
          <p:spPr bwMode="auto">
            <a:xfrm>
              <a:off x="3332" y="2823"/>
              <a:ext cx="26" cy="41"/>
            </a:xfrm>
            <a:custGeom>
              <a:avLst/>
              <a:gdLst/>
              <a:ahLst/>
              <a:cxnLst>
                <a:cxn ang="0">
                  <a:pos x="18" y="37"/>
                </a:cxn>
                <a:cxn ang="0">
                  <a:pos x="17" y="38"/>
                </a:cxn>
                <a:cxn ang="0">
                  <a:pos x="14" y="39"/>
                </a:cxn>
                <a:cxn ang="0">
                  <a:pos x="12" y="41"/>
                </a:cxn>
                <a:cxn ang="0">
                  <a:pos x="11" y="41"/>
                </a:cxn>
                <a:cxn ang="0">
                  <a:pos x="7" y="39"/>
                </a:cxn>
                <a:cxn ang="0">
                  <a:pos x="2" y="37"/>
                </a:cxn>
                <a:cxn ang="0">
                  <a:pos x="1" y="34"/>
                </a:cxn>
                <a:cxn ang="0">
                  <a:pos x="0" y="28"/>
                </a:cxn>
                <a:cxn ang="0">
                  <a:pos x="1" y="23"/>
                </a:cxn>
                <a:cxn ang="0">
                  <a:pos x="4" y="18"/>
                </a:cxn>
                <a:cxn ang="0">
                  <a:pos x="5" y="16"/>
                </a:cxn>
                <a:cxn ang="0">
                  <a:pos x="9" y="14"/>
                </a:cxn>
                <a:cxn ang="0">
                  <a:pos x="12" y="14"/>
                </a:cxn>
                <a:cxn ang="0">
                  <a:pos x="15" y="14"/>
                </a:cxn>
                <a:cxn ang="0">
                  <a:pos x="18" y="17"/>
                </a:cxn>
                <a:cxn ang="0">
                  <a:pos x="18" y="11"/>
                </a:cxn>
                <a:cxn ang="0">
                  <a:pos x="18" y="7"/>
                </a:cxn>
                <a:cxn ang="0">
                  <a:pos x="18" y="6"/>
                </a:cxn>
                <a:cxn ang="0">
                  <a:pos x="18" y="4"/>
                </a:cxn>
                <a:cxn ang="0">
                  <a:pos x="17" y="4"/>
                </a:cxn>
                <a:cxn ang="0">
                  <a:pos x="17" y="4"/>
                </a:cxn>
                <a:cxn ang="0">
                  <a:pos x="17" y="4"/>
                </a:cxn>
                <a:cxn ang="0">
                  <a:pos x="15" y="4"/>
                </a:cxn>
                <a:cxn ang="0">
                  <a:pos x="15" y="4"/>
                </a:cxn>
                <a:cxn ang="0">
                  <a:pos x="14" y="4"/>
                </a:cxn>
                <a:cxn ang="0">
                  <a:pos x="21" y="0"/>
                </a:cxn>
                <a:cxn ang="0">
                  <a:pos x="22" y="0"/>
                </a:cxn>
                <a:cxn ang="0">
                  <a:pos x="22" y="30"/>
                </a:cxn>
                <a:cxn ang="0">
                  <a:pos x="22" y="34"/>
                </a:cxn>
                <a:cxn ang="0">
                  <a:pos x="22" y="35"/>
                </a:cxn>
                <a:cxn ang="0">
                  <a:pos x="22" y="37"/>
                </a:cxn>
                <a:cxn ang="0">
                  <a:pos x="24" y="37"/>
                </a:cxn>
                <a:cxn ang="0">
                  <a:pos x="24" y="38"/>
                </a:cxn>
                <a:cxn ang="0">
                  <a:pos x="24" y="38"/>
                </a:cxn>
                <a:cxn ang="0">
                  <a:pos x="25" y="38"/>
                </a:cxn>
                <a:cxn ang="0">
                  <a:pos x="25" y="37"/>
                </a:cxn>
                <a:cxn ang="0">
                  <a:pos x="26" y="38"/>
                </a:cxn>
                <a:cxn ang="0">
                  <a:pos x="19" y="41"/>
                </a:cxn>
                <a:cxn ang="0">
                  <a:pos x="18" y="41"/>
                </a:cxn>
                <a:cxn ang="0">
                  <a:pos x="18" y="37"/>
                </a:cxn>
                <a:cxn ang="0">
                  <a:pos x="18" y="34"/>
                </a:cxn>
                <a:cxn ang="0">
                  <a:pos x="18" y="23"/>
                </a:cxn>
                <a:cxn ang="0">
                  <a:pos x="18" y="21"/>
                </a:cxn>
                <a:cxn ang="0">
                  <a:pos x="17" y="18"/>
                </a:cxn>
                <a:cxn ang="0">
                  <a:pos x="15" y="17"/>
                </a:cxn>
                <a:cxn ang="0">
                  <a:pos x="14" y="17"/>
                </a:cxn>
                <a:cxn ang="0">
                  <a:pos x="14" y="16"/>
                </a:cxn>
                <a:cxn ang="0">
                  <a:pos x="12" y="16"/>
                </a:cxn>
                <a:cxn ang="0">
                  <a:pos x="9" y="17"/>
                </a:cxn>
                <a:cxn ang="0">
                  <a:pos x="7" y="18"/>
                </a:cxn>
                <a:cxn ang="0">
                  <a:pos x="5" y="21"/>
                </a:cxn>
                <a:cxn ang="0">
                  <a:pos x="5" y="25"/>
                </a:cxn>
                <a:cxn ang="0">
                  <a:pos x="5" y="31"/>
                </a:cxn>
                <a:cxn ang="0">
                  <a:pos x="7" y="34"/>
                </a:cxn>
                <a:cxn ang="0">
                  <a:pos x="9" y="37"/>
                </a:cxn>
                <a:cxn ang="0">
                  <a:pos x="12" y="37"/>
                </a:cxn>
                <a:cxn ang="0">
                  <a:pos x="15" y="37"/>
                </a:cxn>
                <a:cxn ang="0">
                  <a:pos x="18" y="34"/>
                </a:cxn>
              </a:cxnLst>
              <a:rect l="0" t="0" r="r" b="b"/>
              <a:pathLst>
                <a:path w="26" h="41">
                  <a:moveTo>
                    <a:pt x="18" y="37"/>
                  </a:moveTo>
                  <a:lnTo>
                    <a:pt x="17" y="38"/>
                  </a:lnTo>
                  <a:lnTo>
                    <a:pt x="14" y="39"/>
                  </a:lnTo>
                  <a:lnTo>
                    <a:pt x="12" y="41"/>
                  </a:lnTo>
                  <a:lnTo>
                    <a:pt x="11" y="41"/>
                  </a:lnTo>
                  <a:lnTo>
                    <a:pt x="7" y="39"/>
                  </a:lnTo>
                  <a:lnTo>
                    <a:pt x="2" y="37"/>
                  </a:lnTo>
                  <a:lnTo>
                    <a:pt x="1" y="34"/>
                  </a:lnTo>
                  <a:lnTo>
                    <a:pt x="0" y="28"/>
                  </a:lnTo>
                  <a:lnTo>
                    <a:pt x="1" y="23"/>
                  </a:lnTo>
                  <a:lnTo>
                    <a:pt x="4" y="18"/>
                  </a:lnTo>
                  <a:lnTo>
                    <a:pt x="5" y="16"/>
                  </a:lnTo>
                  <a:lnTo>
                    <a:pt x="9" y="14"/>
                  </a:lnTo>
                  <a:lnTo>
                    <a:pt x="12" y="14"/>
                  </a:lnTo>
                  <a:lnTo>
                    <a:pt x="15" y="14"/>
                  </a:lnTo>
                  <a:lnTo>
                    <a:pt x="18" y="17"/>
                  </a:lnTo>
                  <a:lnTo>
                    <a:pt x="18" y="11"/>
                  </a:lnTo>
                  <a:lnTo>
                    <a:pt x="18" y="7"/>
                  </a:lnTo>
                  <a:lnTo>
                    <a:pt x="18" y="6"/>
                  </a:lnTo>
                  <a:lnTo>
                    <a:pt x="18" y="4"/>
                  </a:lnTo>
                  <a:lnTo>
                    <a:pt x="17" y="4"/>
                  </a:lnTo>
                  <a:lnTo>
                    <a:pt x="17" y="4"/>
                  </a:lnTo>
                  <a:lnTo>
                    <a:pt x="17" y="4"/>
                  </a:lnTo>
                  <a:lnTo>
                    <a:pt x="15" y="4"/>
                  </a:lnTo>
                  <a:lnTo>
                    <a:pt x="15" y="4"/>
                  </a:lnTo>
                  <a:lnTo>
                    <a:pt x="14" y="4"/>
                  </a:lnTo>
                  <a:lnTo>
                    <a:pt x="21" y="0"/>
                  </a:lnTo>
                  <a:lnTo>
                    <a:pt x="22" y="0"/>
                  </a:lnTo>
                  <a:lnTo>
                    <a:pt x="22" y="30"/>
                  </a:lnTo>
                  <a:lnTo>
                    <a:pt x="22" y="34"/>
                  </a:lnTo>
                  <a:lnTo>
                    <a:pt x="22" y="35"/>
                  </a:lnTo>
                  <a:lnTo>
                    <a:pt x="22" y="37"/>
                  </a:lnTo>
                  <a:lnTo>
                    <a:pt x="24" y="37"/>
                  </a:lnTo>
                  <a:lnTo>
                    <a:pt x="24" y="38"/>
                  </a:lnTo>
                  <a:lnTo>
                    <a:pt x="24" y="38"/>
                  </a:lnTo>
                  <a:lnTo>
                    <a:pt x="25" y="38"/>
                  </a:lnTo>
                  <a:lnTo>
                    <a:pt x="25" y="37"/>
                  </a:lnTo>
                  <a:lnTo>
                    <a:pt x="26" y="38"/>
                  </a:lnTo>
                  <a:lnTo>
                    <a:pt x="19" y="41"/>
                  </a:lnTo>
                  <a:lnTo>
                    <a:pt x="18" y="41"/>
                  </a:lnTo>
                  <a:lnTo>
                    <a:pt x="18" y="37"/>
                  </a:lnTo>
                  <a:close/>
                  <a:moveTo>
                    <a:pt x="18" y="34"/>
                  </a:moveTo>
                  <a:lnTo>
                    <a:pt x="18" y="23"/>
                  </a:lnTo>
                  <a:lnTo>
                    <a:pt x="18" y="21"/>
                  </a:lnTo>
                  <a:lnTo>
                    <a:pt x="17" y="18"/>
                  </a:lnTo>
                  <a:lnTo>
                    <a:pt x="15" y="17"/>
                  </a:lnTo>
                  <a:lnTo>
                    <a:pt x="14" y="17"/>
                  </a:lnTo>
                  <a:lnTo>
                    <a:pt x="14" y="16"/>
                  </a:lnTo>
                  <a:lnTo>
                    <a:pt x="12" y="16"/>
                  </a:lnTo>
                  <a:lnTo>
                    <a:pt x="9" y="17"/>
                  </a:lnTo>
                  <a:lnTo>
                    <a:pt x="7" y="18"/>
                  </a:lnTo>
                  <a:lnTo>
                    <a:pt x="5" y="21"/>
                  </a:lnTo>
                  <a:lnTo>
                    <a:pt x="5" y="25"/>
                  </a:lnTo>
                  <a:lnTo>
                    <a:pt x="5" y="31"/>
                  </a:lnTo>
                  <a:lnTo>
                    <a:pt x="7" y="34"/>
                  </a:lnTo>
                  <a:lnTo>
                    <a:pt x="9" y="37"/>
                  </a:lnTo>
                  <a:lnTo>
                    <a:pt x="12" y="37"/>
                  </a:lnTo>
                  <a:lnTo>
                    <a:pt x="15" y="37"/>
                  </a:lnTo>
                  <a:lnTo>
                    <a:pt x="18" y="3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59" name="Freeform 255"/>
            <p:cNvSpPr>
              <a:spLocks noEditPoints="1"/>
            </p:cNvSpPr>
            <p:nvPr/>
          </p:nvSpPr>
          <p:spPr bwMode="auto">
            <a:xfrm>
              <a:off x="3361" y="2823"/>
              <a:ext cx="11" cy="39"/>
            </a:xfrm>
            <a:custGeom>
              <a:avLst/>
              <a:gdLst/>
              <a:ahLst/>
              <a:cxnLst>
                <a:cxn ang="0">
                  <a:pos x="6" y="0"/>
                </a:cxn>
                <a:cxn ang="0">
                  <a:pos x="7" y="2"/>
                </a:cxn>
                <a:cxn ang="0">
                  <a:pos x="7" y="2"/>
                </a:cxn>
                <a:cxn ang="0">
                  <a:pos x="9" y="3"/>
                </a:cxn>
                <a:cxn ang="0">
                  <a:pos x="9" y="4"/>
                </a:cxn>
                <a:cxn ang="0">
                  <a:pos x="9" y="6"/>
                </a:cxn>
                <a:cxn ang="0">
                  <a:pos x="7" y="6"/>
                </a:cxn>
                <a:cxn ang="0">
                  <a:pos x="7" y="7"/>
                </a:cxn>
                <a:cxn ang="0">
                  <a:pos x="6" y="7"/>
                </a:cxn>
                <a:cxn ang="0">
                  <a:pos x="4" y="7"/>
                </a:cxn>
                <a:cxn ang="0">
                  <a:pos x="3" y="6"/>
                </a:cxn>
                <a:cxn ang="0">
                  <a:pos x="3" y="6"/>
                </a:cxn>
                <a:cxn ang="0">
                  <a:pos x="2" y="4"/>
                </a:cxn>
                <a:cxn ang="0">
                  <a:pos x="3" y="3"/>
                </a:cxn>
                <a:cxn ang="0">
                  <a:pos x="3" y="2"/>
                </a:cxn>
                <a:cxn ang="0">
                  <a:pos x="4" y="2"/>
                </a:cxn>
                <a:cxn ang="0">
                  <a:pos x="6" y="0"/>
                </a:cxn>
                <a:cxn ang="0">
                  <a:pos x="9" y="14"/>
                </a:cxn>
                <a:cxn ang="0">
                  <a:pos x="9" y="34"/>
                </a:cxn>
                <a:cxn ang="0">
                  <a:pos x="9" y="37"/>
                </a:cxn>
                <a:cxn ang="0">
                  <a:pos x="9" y="38"/>
                </a:cxn>
                <a:cxn ang="0">
                  <a:pos x="9" y="38"/>
                </a:cxn>
                <a:cxn ang="0">
                  <a:pos x="9" y="39"/>
                </a:cxn>
                <a:cxn ang="0">
                  <a:pos x="10" y="39"/>
                </a:cxn>
                <a:cxn ang="0">
                  <a:pos x="11" y="39"/>
                </a:cxn>
                <a:cxn ang="0">
                  <a:pos x="11" y="39"/>
                </a:cxn>
                <a:cxn ang="0">
                  <a:pos x="0" y="39"/>
                </a:cxn>
                <a:cxn ang="0">
                  <a:pos x="0" y="39"/>
                </a:cxn>
                <a:cxn ang="0">
                  <a:pos x="2" y="39"/>
                </a:cxn>
                <a:cxn ang="0">
                  <a:pos x="2" y="39"/>
                </a:cxn>
                <a:cxn ang="0">
                  <a:pos x="3" y="38"/>
                </a:cxn>
                <a:cxn ang="0">
                  <a:pos x="3" y="38"/>
                </a:cxn>
                <a:cxn ang="0">
                  <a:pos x="3" y="37"/>
                </a:cxn>
                <a:cxn ang="0">
                  <a:pos x="3" y="34"/>
                </a:cxn>
                <a:cxn ang="0">
                  <a:pos x="3" y="25"/>
                </a:cxn>
                <a:cxn ang="0">
                  <a:pos x="3" y="21"/>
                </a:cxn>
                <a:cxn ang="0">
                  <a:pos x="3" y="18"/>
                </a:cxn>
                <a:cxn ang="0">
                  <a:pos x="3" y="18"/>
                </a:cxn>
                <a:cxn ang="0">
                  <a:pos x="3" y="17"/>
                </a:cxn>
                <a:cxn ang="0">
                  <a:pos x="2" y="17"/>
                </a:cxn>
                <a:cxn ang="0">
                  <a:pos x="2" y="17"/>
                </a:cxn>
                <a:cxn ang="0">
                  <a:pos x="2" y="17"/>
                </a:cxn>
                <a:cxn ang="0">
                  <a:pos x="0" y="18"/>
                </a:cxn>
                <a:cxn ang="0">
                  <a:pos x="0" y="17"/>
                </a:cxn>
                <a:cxn ang="0">
                  <a:pos x="7" y="14"/>
                </a:cxn>
                <a:cxn ang="0">
                  <a:pos x="9" y="14"/>
                </a:cxn>
              </a:cxnLst>
              <a:rect l="0" t="0" r="r" b="b"/>
              <a:pathLst>
                <a:path w="11" h="39">
                  <a:moveTo>
                    <a:pt x="6" y="0"/>
                  </a:moveTo>
                  <a:lnTo>
                    <a:pt x="7" y="2"/>
                  </a:lnTo>
                  <a:lnTo>
                    <a:pt x="7" y="2"/>
                  </a:lnTo>
                  <a:lnTo>
                    <a:pt x="9" y="3"/>
                  </a:lnTo>
                  <a:lnTo>
                    <a:pt x="9" y="4"/>
                  </a:lnTo>
                  <a:lnTo>
                    <a:pt x="9" y="6"/>
                  </a:lnTo>
                  <a:lnTo>
                    <a:pt x="7" y="6"/>
                  </a:lnTo>
                  <a:lnTo>
                    <a:pt x="7" y="7"/>
                  </a:lnTo>
                  <a:lnTo>
                    <a:pt x="6" y="7"/>
                  </a:lnTo>
                  <a:lnTo>
                    <a:pt x="4" y="7"/>
                  </a:lnTo>
                  <a:lnTo>
                    <a:pt x="3" y="6"/>
                  </a:lnTo>
                  <a:lnTo>
                    <a:pt x="3" y="6"/>
                  </a:lnTo>
                  <a:lnTo>
                    <a:pt x="2" y="4"/>
                  </a:lnTo>
                  <a:lnTo>
                    <a:pt x="3" y="3"/>
                  </a:lnTo>
                  <a:lnTo>
                    <a:pt x="3" y="2"/>
                  </a:lnTo>
                  <a:lnTo>
                    <a:pt x="4" y="2"/>
                  </a:lnTo>
                  <a:lnTo>
                    <a:pt x="6" y="0"/>
                  </a:lnTo>
                  <a:close/>
                  <a:moveTo>
                    <a:pt x="9" y="14"/>
                  </a:moveTo>
                  <a:lnTo>
                    <a:pt x="9" y="34"/>
                  </a:lnTo>
                  <a:lnTo>
                    <a:pt x="9" y="37"/>
                  </a:lnTo>
                  <a:lnTo>
                    <a:pt x="9" y="38"/>
                  </a:lnTo>
                  <a:lnTo>
                    <a:pt x="9" y="38"/>
                  </a:lnTo>
                  <a:lnTo>
                    <a:pt x="9" y="39"/>
                  </a:lnTo>
                  <a:lnTo>
                    <a:pt x="10" y="39"/>
                  </a:lnTo>
                  <a:lnTo>
                    <a:pt x="11" y="39"/>
                  </a:lnTo>
                  <a:lnTo>
                    <a:pt x="11" y="39"/>
                  </a:lnTo>
                  <a:lnTo>
                    <a:pt x="0" y="39"/>
                  </a:lnTo>
                  <a:lnTo>
                    <a:pt x="0" y="39"/>
                  </a:lnTo>
                  <a:lnTo>
                    <a:pt x="2" y="39"/>
                  </a:lnTo>
                  <a:lnTo>
                    <a:pt x="2" y="39"/>
                  </a:lnTo>
                  <a:lnTo>
                    <a:pt x="3" y="38"/>
                  </a:lnTo>
                  <a:lnTo>
                    <a:pt x="3" y="38"/>
                  </a:lnTo>
                  <a:lnTo>
                    <a:pt x="3" y="37"/>
                  </a:lnTo>
                  <a:lnTo>
                    <a:pt x="3" y="34"/>
                  </a:lnTo>
                  <a:lnTo>
                    <a:pt x="3" y="25"/>
                  </a:lnTo>
                  <a:lnTo>
                    <a:pt x="3" y="21"/>
                  </a:lnTo>
                  <a:lnTo>
                    <a:pt x="3" y="18"/>
                  </a:lnTo>
                  <a:lnTo>
                    <a:pt x="3" y="18"/>
                  </a:lnTo>
                  <a:lnTo>
                    <a:pt x="3" y="17"/>
                  </a:lnTo>
                  <a:lnTo>
                    <a:pt x="2" y="17"/>
                  </a:lnTo>
                  <a:lnTo>
                    <a:pt x="2" y="17"/>
                  </a:lnTo>
                  <a:lnTo>
                    <a:pt x="2" y="17"/>
                  </a:lnTo>
                  <a:lnTo>
                    <a:pt x="0" y="18"/>
                  </a:lnTo>
                  <a:lnTo>
                    <a:pt x="0" y="17"/>
                  </a:lnTo>
                  <a:lnTo>
                    <a:pt x="7" y="14"/>
                  </a:lnTo>
                  <a:lnTo>
                    <a:pt x="9"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60" name="Freeform 256"/>
            <p:cNvSpPr>
              <a:spLocks/>
            </p:cNvSpPr>
            <p:nvPr/>
          </p:nvSpPr>
          <p:spPr bwMode="auto">
            <a:xfrm>
              <a:off x="3377" y="2837"/>
              <a:ext cx="21" cy="27"/>
            </a:xfrm>
            <a:custGeom>
              <a:avLst/>
              <a:gdLst/>
              <a:ahLst/>
              <a:cxnLst>
                <a:cxn ang="0">
                  <a:pos x="21" y="16"/>
                </a:cxn>
                <a:cxn ang="0">
                  <a:pos x="18" y="21"/>
                </a:cxn>
                <a:cxn ang="0">
                  <a:pos x="16" y="24"/>
                </a:cxn>
                <a:cxn ang="0">
                  <a:pos x="14" y="25"/>
                </a:cxn>
                <a:cxn ang="0">
                  <a:pos x="9" y="27"/>
                </a:cxn>
                <a:cxn ang="0">
                  <a:pos x="5" y="25"/>
                </a:cxn>
                <a:cxn ang="0">
                  <a:pos x="2" y="23"/>
                </a:cxn>
                <a:cxn ang="0">
                  <a:pos x="1" y="20"/>
                </a:cxn>
                <a:cxn ang="0">
                  <a:pos x="0" y="17"/>
                </a:cxn>
                <a:cxn ang="0">
                  <a:pos x="0" y="13"/>
                </a:cxn>
                <a:cxn ang="0">
                  <a:pos x="0" y="10"/>
                </a:cxn>
                <a:cxn ang="0">
                  <a:pos x="1" y="7"/>
                </a:cxn>
                <a:cxn ang="0">
                  <a:pos x="2" y="4"/>
                </a:cxn>
                <a:cxn ang="0">
                  <a:pos x="7" y="2"/>
                </a:cxn>
                <a:cxn ang="0">
                  <a:pos x="11" y="0"/>
                </a:cxn>
                <a:cxn ang="0">
                  <a:pos x="14" y="0"/>
                </a:cxn>
                <a:cxn ang="0">
                  <a:pos x="16" y="2"/>
                </a:cxn>
                <a:cxn ang="0">
                  <a:pos x="18" y="4"/>
                </a:cxn>
                <a:cxn ang="0">
                  <a:pos x="19" y="6"/>
                </a:cxn>
                <a:cxn ang="0">
                  <a:pos x="19" y="7"/>
                </a:cxn>
                <a:cxn ang="0">
                  <a:pos x="18" y="7"/>
                </a:cxn>
                <a:cxn ang="0">
                  <a:pos x="18" y="9"/>
                </a:cxn>
                <a:cxn ang="0">
                  <a:pos x="16" y="9"/>
                </a:cxn>
                <a:cxn ang="0">
                  <a:pos x="15" y="9"/>
                </a:cxn>
                <a:cxn ang="0">
                  <a:pos x="15" y="7"/>
                </a:cxn>
                <a:cxn ang="0">
                  <a:pos x="14" y="7"/>
                </a:cxn>
                <a:cxn ang="0">
                  <a:pos x="14" y="6"/>
                </a:cxn>
                <a:cxn ang="0">
                  <a:pos x="14" y="4"/>
                </a:cxn>
                <a:cxn ang="0">
                  <a:pos x="12" y="3"/>
                </a:cxn>
                <a:cxn ang="0">
                  <a:pos x="11" y="2"/>
                </a:cxn>
                <a:cxn ang="0">
                  <a:pos x="9" y="2"/>
                </a:cxn>
                <a:cxn ang="0">
                  <a:pos x="8" y="3"/>
                </a:cxn>
                <a:cxn ang="0">
                  <a:pos x="5" y="4"/>
                </a:cxn>
                <a:cxn ang="0">
                  <a:pos x="4" y="7"/>
                </a:cxn>
                <a:cxn ang="0">
                  <a:pos x="4" y="11"/>
                </a:cxn>
                <a:cxn ang="0">
                  <a:pos x="4" y="16"/>
                </a:cxn>
                <a:cxn ang="0">
                  <a:pos x="5" y="18"/>
                </a:cxn>
                <a:cxn ang="0">
                  <a:pos x="8" y="21"/>
                </a:cxn>
                <a:cxn ang="0">
                  <a:pos x="12" y="21"/>
                </a:cxn>
                <a:cxn ang="0">
                  <a:pos x="14" y="21"/>
                </a:cxn>
                <a:cxn ang="0">
                  <a:pos x="16" y="20"/>
                </a:cxn>
                <a:cxn ang="0">
                  <a:pos x="18" y="18"/>
                </a:cxn>
                <a:cxn ang="0">
                  <a:pos x="19" y="16"/>
                </a:cxn>
                <a:cxn ang="0">
                  <a:pos x="21" y="16"/>
                </a:cxn>
              </a:cxnLst>
              <a:rect l="0" t="0" r="r" b="b"/>
              <a:pathLst>
                <a:path w="21" h="27">
                  <a:moveTo>
                    <a:pt x="21" y="16"/>
                  </a:moveTo>
                  <a:lnTo>
                    <a:pt x="18" y="21"/>
                  </a:lnTo>
                  <a:lnTo>
                    <a:pt x="16" y="24"/>
                  </a:lnTo>
                  <a:lnTo>
                    <a:pt x="14" y="25"/>
                  </a:lnTo>
                  <a:lnTo>
                    <a:pt x="9" y="27"/>
                  </a:lnTo>
                  <a:lnTo>
                    <a:pt x="5" y="25"/>
                  </a:lnTo>
                  <a:lnTo>
                    <a:pt x="2" y="23"/>
                  </a:lnTo>
                  <a:lnTo>
                    <a:pt x="1" y="20"/>
                  </a:lnTo>
                  <a:lnTo>
                    <a:pt x="0" y="17"/>
                  </a:lnTo>
                  <a:lnTo>
                    <a:pt x="0" y="13"/>
                  </a:lnTo>
                  <a:lnTo>
                    <a:pt x="0" y="10"/>
                  </a:lnTo>
                  <a:lnTo>
                    <a:pt x="1" y="7"/>
                  </a:lnTo>
                  <a:lnTo>
                    <a:pt x="2" y="4"/>
                  </a:lnTo>
                  <a:lnTo>
                    <a:pt x="7" y="2"/>
                  </a:lnTo>
                  <a:lnTo>
                    <a:pt x="11" y="0"/>
                  </a:lnTo>
                  <a:lnTo>
                    <a:pt x="14" y="0"/>
                  </a:lnTo>
                  <a:lnTo>
                    <a:pt x="16" y="2"/>
                  </a:lnTo>
                  <a:lnTo>
                    <a:pt x="18" y="4"/>
                  </a:lnTo>
                  <a:lnTo>
                    <a:pt x="19" y="6"/>
                  </a:lnTo>
                  <a:lnTo>
                    <a:pt x="19" y="7"/>
                  </a:lnTo>
                  <a:lnTo>
                    <a:pt x="18" y="7"/>
                  </a:lnTo>
                  <a:lnTo>
                    <a:pt x="18" y="9"/>
                  </a:lnTo>
                  <a:lnTo>
                    <a:pt x="16" y="9"/>
                  </a:lnTo>
                  <a:lnTo>
                    <a:pt x="15" y="9"/>
                  </a:lnTo>
                  <a:lnTo>
                    <a:pt x="15" y="7"/>
                  </a:lnTo>
                  <a:lnTo>
                    <a:pt x="14" y="7"/>
                  </a:lnTo>
                  <a:lnTo>
                    <a:pt x="14" y="6"/>
                  </a:lnTo>
                  <a:lnTo>
                    <a:pt x="14" y="4"/>
                  </a:lnTo>
                  <a:lnTo>
                    <a:pt x="12" y="3"/>
                  </a:lnTo>
                  <a:lnTo>
                    <a:pt x="11" y="2"/>
                  </a:lnTo>
                  <a:lnTo>
                    <a:pt x="9" y="2"/>
                  </a:lnTo>
                  <a:lnTo>
                    <a:pt x="8" y="3"/>
                  </a:lnTo>
                  <a:lnTo>
                    <a:pt x="5" y="4"/>
                  </a:lnTo>
                  <a:lnTo>
                    <a:pt x="4" y="7"/>
                  </a:lnTo>
                  <a:lnTo>
                    <a:pt x="4" y="11"/>
                  </a:lnTo>
                  <a:lnTo>
                    <a:pt x="4" y="16"/>
                  </a:lnTo>
                  <a:lnTo>
                    <a:pt x="5" y="18"/>
                  </a:lnTo>
                  <a:lnTo>
                    <a:pt x="8" y="21"/>
                  </a:lnTo>
                  <a:lnTo>
                    <a:pt x="12" y="21"/>
                  </a:lnTo>
                  <a:lnTo>
                    <a:pt x="14" y="21"/>
                  </a:lnTo>
                  <a:lnTo>
                    <a:pt x="16" y="20"/>
                  </a:lnTo>
                  <a:lnTo>
                    <a:pt x="18" y="18"/>
                  </a:lnTo>
                  <a:lnTo>
                    <a:pt x="19" y="16"/>
                  </a:lnTo>
                  <a:lnTo>
                    <a:pt x="21" y="1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61" name="Freeform 257"/>
            <p:cNvSpPr>
              <a:spLocks/>
            </p:cNvSpPr>
            <p:nvPr/>
          </p:nvSpPr>
          <p:spPr bwMode="auto">
            <a:xfrm>
              <a:off x="3399" y="2830"/>
              <a:ext cx="15" cy="34"/>
            </a:xfrm>
            <a:custGeom>
              <a:avLst/>
              <a:gdLst/>
              <a:ahLst/>
              <a:cxnLst>
                <a:cxn ang="0">
                  <a:pos x="8" y="0"/>
                </a:cxn>
                <a:cxn ang="0">
                  <a:pos x="8" y="7"/>
                </a:cxn>
                <a:cxn ang="0">
                  <a:pos x="15" y="7"/>
                </a:cxn>
                <a:cxn ang="0">
                  <a:pos x="15" y="10"/>
                </a:cxn>
                <a:cxn ang="0">
                  <a:pos x="8" y="10"/>
                </a:cxn>
                <a:cxn ang="0">
                  <a:pos x="8" y="25"/>
                </a:cxn>
                <a:cxn ang="0">
                  <a:pos x="10" y="28"/>
                </a:cxn>
                <a:cxn ang="0">
                  <a:pos x="10" y="30"/>
                </a:cxn>
                <a:cxn ang="0">
                  <a:pos x="11" y="30"/>
                </a:cxn>
                <a:cxn ang="0">
                  <a:pos x="11" y="30"/>
                </a:cxn>
                <a:cxn ang="0">
                  <a:pos x="13" y="30"/>
                </a:cxn>
                <a:cxn ang="0">
                  <a:pos x="14" y="30"/>
                </a:cxn>
                <a:cxn ang="0">
                  <a:pos x="14" y="30"/>
                </a:cxn>
                <a:cxn ang="0">
                  <a:pos x="15" y="28"/>
                </a:cxn>
                <a:cxn ang="0">
                  <a:pos x="15" y="28"/>
                </a:cxn>
                <a:cxn ang="0">
                  <a:pos x="15" y="31"/>
                </a:cxn>
                <a:cxn ang="0">
                  <a:pos x="13" y="32"/>
                </a:cxn>
                <a:cxn ang="0">
                  <a:pos x="11" y="34"/>
                </a:cxn>
                <a:cxn ang="0">
                  <a:pos x="10" y="34"/>
                </a:cxn>
                <a:cxn ang="0">
                  <a:pos x="8" y="34"/>
                </a:cxn>
                <a:cxn ang="0">
                  <a:pos x="7" y="32"/>
                </a:cxn>
                <a:cxn ang="0">
                  <a:pos x="6" y="32"/>
                </a:cxn>
                <a:cxn ang="0">
                  <a:pos x="6" y="31"/>
                </a:cxn>
                <a:cxn ang="0">
                  <a:pos x="4" y="30"/>
                </a:cxn>
                <a:cxn ang="0">
                  <a:pos x="4" y="27"/>
                </a:cxn>
                <a:cxn ang="0">
                  <a:pos x="4" y="10"/>
                </a:cxn>
                <a:cxn ang="0">
                  <a:pos x="0" y="10"/>
                </a:cxn>
                <a:cxn ang="0">
                  <a:pos x="0" y="9"/>
                </a:cxn>
                <a:cxn ang="0">
                  <a:pos x="1" y="9"/>
                </a:cxn>
                <a:cxn ang="0">
                  <a:pos x="4" y="7"/>
                </a:cxn>
                <a:cxn ang="0">
                  <a:pos x="6" y="6"/>
                </a:cxn>
                <a:cxn ang="0">
                  <a:pos x="7" y="3"/>
                </a:cxn>
                <a:cxn ang="0">
                  <a:pos x="7" y="2"/>
                </a:cxn>
                <a:cxn ang="0">
                  <a:pos x="8" y="0"/>
                </a:cxn>
                <a:cxn ang="0">
                  <a:pos x="8" y="0"/>
                </a:cxn>
              </a:cxnLst>
              <a:rect l="0" t="0" r="r" b="b"/>
              <a:pathLst>
                <a:path w="15" h="34">
                  <a:moveTo>
                    <a:pt x="8" y="0"/>
                  </a:moveTo>
                  <a:lnTo>
                    <a:pt x="8" y="7"/>
                  </a:lnTo>
                  <a:lnTo>
                    <a:pt x="15" y="7"/>
                  </a:lnTo>
                  <a:lnTo>
                    <a:pt x="15" y="10"/>
                  </a:lnTo>
                  <a:lnTo>
                    <a:pt x="8" y="10"/>
                  </a:lnTo>
                  <a:lnTo>
                    <a:pt x="8" y="25"/>
                  </a:lnTo>
                  <a:lnTo>
                    <a:pt x="10" y="28"/>
                  </a:lnTo>
                  <a:lnTo>
                    <a:pt x="10" y="30"/>
                  </a:lnTo>
                  <a:lnTo>
                    <a:pt x="11" y="30"/>
                  </a:lnTo>
                  <a:lnTo>
                    <a:pt x="11" y="30"/>
                  </a:lnTo>
                  <a:lnTo>
                    <a:pt x="13" y="30"/>
                  </a:lnTo>
                  <a:lnTo>
                    <a:pt x="14" y="30"/>
                  </a:lnTo>
                  <a:lnTo>
                    <a:pt x="14" y="30"/>
                  </a:lnTo>
                  <a:lnTo>
                    <a:pt x="15" y="28"/>
                  </a:lnTo>
                  <a:lnTo>
                    <a:pt x="15" y="28"/>
                  </a:lnTo>
                  <a:lnTo>
                    <a:pt x="15" y="31"/>
                  </a:lnTo>
                  <a:lnTo>
                    <a:pt x="13" y="32"/>
                  </a:lnTo>
                  <a:lnTo>
                    <a:pt x="11" y="34"/>
                  </a:lnTo>
                  <a:lnTo>
                    <a:pt x="10" y="34"/>
                  </a:lnTo>
                  <a:lnTo>
                    <a:pt x="8" y="34"/>
                  </a:lnTo>
                  <a:lnTo>
                    <a:pt x="7" y="32"/>
                  </a:lnTo>
                  <a:lnTo>
                    <a:pt x="6" y="32"/>
                  </a:lnTo>
                  <a:lnTo>
                    <a:pt x="6" y="31"/>
                  </a:lnTo>
                  <a:lnTo>
                    <a:pt x="4" y="30"/>
                  </a:lnTo>
                  <a:lnTo>
                    <a:pt x="4" y="27"/>
                  </a:lnTo>
                  <a:lnTo>
                    <a:pt x="4" y="10"/>
                  </a:lnTo>
                  <a:lnTo>
                    <a:pt x="0" y="10"/>
                  </a:lnTo>
                  <a:lnTo>
                    <a:pt x="0" y="9"/>
                  </a:lnTo>
                  <a:lnTo>
                    <a:pt x="1" y="9"/>
                  </a:lnTo>
                  <a:lnTo>
                    <a:pt x="4" y="7"/>
                  </a:lnTo>
                  <a:lnTo>
                    <a:pt x="6" y="6"/>
                  </a:lnTo>
                  <a:lnTo>
                    <a:pt x="7" y="3"/>
                  </a:lnTo>
                  <a:lnTo>
                    <a:pt x="7" y="2"/>
                  </a:lnTo>
                  <a:lnTo>
                    <a:pt x="8" y="0"/>
                  </a:lnTo>
                  <a:lnTo>
                    <a:pt x="8"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62" name="Freeform 258"/>
            <p:cNvSpPr>
              <a:spLocks noEditPoints="1"/>
            </p:cNvSpPr>
            <p:nvPr/>
          </p:nvSpPr>
          <p:spPr bwMode="auto">
            <a:xfrm>
              <a:off x="3417" y="2837"/>
              <a:ext cx="24" cy="27"/>
            </a:xfrm>
            <a:custGeom>
              <a:avLst/>
              <a:gdLst/>
              <a:ahLst/>
              <a:cxnLst>
                <a:cxn ang="0">
                  <a:pos x="11" y="0"/>
                </a:cxn>
                <a:cxn ang="0">
                  <a:pos x="16" y="0"/>
                </a:cxn>
                <a:cxn ang="0">
                  <a:pos x="18" y="2"/>
                </a:cxn>
                <a:cxn ang="0">
                  <a:pos x="21" y="4"/>
                </a:cxn>
                <a:cxn ang="0">
                  <a:pos x="23" y="9"/>
                </a:cxn>
                <a:cxn ang="0">
                  <a:pos x="24" y="13"/>
                </a:cxn>
                <a:cxn ang="0">
                  <a:pos x="24" y="16"/>
                </a:cxn>
                <a:cxn ang="0">
                  <a:pos x="23" y="20"/>
                </a:cxn>
                <a:cxn ang="0">
                  <a:pos x="20" y="23"/>
                </a:cxn>
                <a:cxn ang="0">
                  <a:pos x="18" y="25"/>
                </a:cxn>
                <a:cxn ang="0">
                  <a:pos x="14" y="25"/>
                </a:cxn>
                <a:cxn ang="0">
                  <a:pos x="11" y="27"/>
                </a:cxn>
                <a:cxn ang="0">
                  <a:pos x="9" y="25"/>
                </a:cxn>
                <a:cxn ang="0">
                  <a:pos x="4" y="24"/>
                </a:cxn>
                <a:cxn ang="0">
                  <a:pos x="3" y="23"/>
                </a:cxn>
                <a:cxn ang="0">
                  <a:pos x="0" y="18"/>
                </a:cxn>
                <a:cxn ang="0">
                  <a:pos x="0" y="14"/>
                </a:cxn>
                <a:cxn ang="0">
                  <a:pos x="0" y="10"/>
                </a:cxn>
                <a:cxn ang="0">
                  <a:pos x="2" y="7"/>
                </a:cxn>
                <a:cxn ang="0">
                  <a:pos x="3" y="4"/>
                </a:cxn>
                <a:cxn ang="0">
                  <a:pos x="6" y="2"/>
                </a:cxn>
                <a:cxn ang="0">
                  <a:pos x="9" y="0"/>
                </a:cxn>
                <a:cxn ang="0">
                  <a:pos x="11" y="0"/>
                </a:cxn>
                <a:cxn ang="0">
                  <a:pos x="11" y="2"/>
                </a:cxn>
                <a:cxn ang="0">
                  <a:pos x="10" y="2"/>
                </a:cxn>
                <a:cxn ang="0">
                  <a:pos x="7" y="3"/>
                </a:cxn>
                <a:cxn ang="0">
                  <a:pos x="6" y="4"/>
                </a:cxn>
                <a:cxn ang="0">
                  <a:pos x="6" y="6"/>
                </a:cxn>
                <a:cxn ang="0">
                  <a:pos x="4" y="9"/>
                </a:cxn>
                <a:cxn ang="0">
                  <a:pos x="4" y="11"/>
                </a:cxn>
                <a:cxn ang="0">
                  <a:pos x="4" y="17"/>
                </a:cxn>
                <a:cxn ang="0">
                  <a:pos x="7" y="21"/>
                </a:cxn>
                <a:cxn ang="0">
                  <a:pos x="10" y="24"/>
                </a:cxn>
                <a:cxn ang="0">
                  <a:pos x="13" y="25"/>
                </a:cxn>
                <a:cxn ang="0">
                  <a:pos x="16" y="24"/>
                </a:cxn>
                <a:cxn ang="0">
                  <a:pos x="17" y="23"/>
                </a:cxn>
                <a:cxn ang="0">
                  <a:pos x="18" y="20"/>
                </a:cxn>
                <a:cxn ang="0">
                  <a:pos x="18" y="16"/>
                </a:cxn>
                <a:cxn ang="0">
                  <a:pos x="18" y="11"/>
                </a:cxn>
                <a:cxn ang="0">
                  <a:pos x="18" y="7"/>
                </a:cxn>
                <a:cxn ang="0">
                  <a:pos x="16" y="4"/>
                </a:cxn>
                <a:cxn ang="0">
                  <a:pos x="14" y="3"/>
                </a:cxn>
                <a:cxn ang="0">
                  <a:pos x="11" y="2"/>
                </a:cxn>
              </a:cxnLst>
              <a:rect l="0" t="0" r="r" b="b"/>
              <a:pathLst>
                <a:path w="24" h="27">
                  <a:moveTo>
                    <a:pt x="11" y="0"/>
                  </a:moveTo>
                  <a:lnTo>
                    <a:pt x="16" y="0"/>
                  </a:lnTo>
                  <a:lnTo>
                    <a:pt x="18" y="2"/>
                  </a:lnTo>
                  <a:lnTo>
                    <a:pt x="21" y="4"/>
                  </a:lnTo>
                  <a:lnTo>
                    <a:pt x="23" y="9"/>
                  </a:lnTo>
                  <a:lnTo>
                    <a:pt x="24" y="13"/>
                  </a:lnTo>
                  <a:lnTo>
                    <a:pt x="24" y="16"/>
                  </a:lnTo>
                  <a:lnTo>
                    <a:pt x="23" y="20"/>
                  </a:lnTo>
                  <a:lnTo>
                    <a:pt x="20" y="23"/>
                  </a:lnTo>
                  <a:lnTo>
                    <a:pt x="18" y="25"/>
                  </a:lnTo>
                  <a:lnTo>
                    <a:pt x="14" y="25"/>
                  </a:lnTo>
                  <a:lnTo>
                    <a:pt x="11" y="27"/>
                  </a:lnTo>
                  <a:lnTo>
                    <a:pt x="9" y="25"/>
                  </a:lnTo>
                  <a:lnTo>
                    <a:pt x="4" y="24"/>
                  </a:lnTo>
                  <a:lnTo>
                    <a:pt x="3" y="23"/>
                  </a:lnTo>
                  <a:lnTo>
                    <a:pt x="0" y="18"/>
                  </a:lnTo>
                  <a:lnTo>
                    <a:pt x="0" y="14"/>
                  </a:lnTo>
                  <a:lnTo>
                    <a:pt x="0" y="10"/>
                  </a:lnTo>
                  <a:lnTo>
                    <a:pt x="2" y="7"/>
                  </a:lnTo>
                  <a:lnTo>
                    <a:pt x="3" y="4"/>
                  </a:lnTo>
                  <a:lnTo>
                    <a:pt x="6" y="2"/>
                  </a:lnTo>
                  <a:lnTo>
                    <a:pt x="9" y="0"/>
                  </a:lnTo>
                  <a:lnTo>
                    <a:pt x="11" y="0"/>
                  </a:lnTo>
                  <a:close/>
                  <a:moveTo>
                    <a:pt x="11" y="2"/>
                  </a:moveTo>
                  <a:lnTo>
                    <a:pt x="10" y="2"/>
                  </a:lnTo>
                  <a:lnTo>
                    <a:pt x="7" y="3"/>
                  </a:lnTo>
                  <a:lnTo>
                    <a:pt x="6" y="4"/>
                  </a:lnTo>
                  <a:lnTo>
                    <a:pt x="6" y="6"/>
                  </a:lnTo>
                  <a:lnTo>
                    <a:pt x="4" y="9"/>
                  </a:lnTo>
                  <a:lnTo>
                    <a:pt x="4" y="11"/>
                  </a:lnTo>
                  <a:lnTo>
                    <a:pt x="4" y="17"/>
                  </a:lnTo>
                  <a:lnTo>
                    <a:pt x="7" y="21"/>
                  </a:lnTo>
                  <a:lnTo>
                    <a:pt x="10" y="24"/>
                  </a:lnTo>
                  <a:lnTo>
                    <a:pt x="13" y="25"/>
                  </a:lnTo>
                  <a:lnTo>
                    <a:pt x="16" y="24"/>
                  </a:lnTo>
                  <a:lnTo>
                    <a:pt x="17" y="23"/>
                  </a:lnTo>
                  <a:lnTo>
                    <a:pt x="18" y="20"/>
                  </a:lnTo>
                  <a:lnTo>
                    <a:pt x="18" y="16"/>
                  </a:lnTo>
                  <a:lnTo>
                    <a:pt x="18" y="11"/>
                  </a:lnTo>
                  <a:lnTo>
                    <a:pt x="18" y="7"/>
                  </a:lnTo>
                  <a:lnTo>
                    <a:pt x="16" y="4"/>
                  </a:lnTo>
                  <a:lnTo>
                    <a:pt x="14" y="3"/>
                  </a:lnTo>
                  <a:lnTo>
                    <a:pt x="11"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63" name="Freeform 259"/>
            <p:cNvSpPr>
              <a:spLocks/>
            </p:cNvSpPr>
            <p:nvPr/>
          </p:nvSpPr>
          <p:spPr bwMode="auto">
            <a:xfrm>
              <a:off x="3444" y="2837"/>
              <a:ext cx="18" cy="25"/>
            </a:xfrm>
            <a:custGeom>
              <a:avLst/>
              <a:gdLst/>
              <a:ahLst/>
              <a:cxnLst>
                <a:cxn ang="0">
                  <a:pos x="8" y="0"/>
                </a:cxn>
                <a:cxn ang="0">
                  <a:pos x="8" y="7"/>
                </a:cxn>
                <a:cxn ang="0">
                  <a:pos x="10" y="3"/>
                </a:cxn>
                <a:cxn ang="0">
                  <a:pos x="13" y="2"/>
                </a:cxn>
                <a:cxn ang="0">
                  <a:pos x="14" y="0"/>
                </a:cxn>
                <a:cxn ang="0">
                  <a:pos x="15" y="0"/>
                </a:cxn>
                <a:cxn ang="0">
                  <a:pos x="17" y="2"/>
                </a:cxn>
                <a:cxn ang="0">
                  <a:pos x="18" y="3"/>
                </a:cxn>
                <a:cxn ang="0">
                  <a:pos x="18" y="4"/>
                </a:cxn>
                <a:cxn ang="0">
                  <a:pos x="18" y="4"/>
                </a:cxn>
                <a:cxn ang="0">
                  <a:pos x="17" y="6"/>
                </a:cxn>
                <a:cxn ang="0">
                  <a:pos x="17" y="6"/>
                </a:cxn>
                <a:cxn ang="0">
                  <a:pos x="15" y="7"/>
                </a:cxn>
                <a:cxn ang="0">
                  <a:pos x="15" y="6"/>
                </a:cxn>
                <a:cxn ang="0">
                  <a:pos x="14" y="6"/>
                </a:cxn>
                <a:cxn ang="0">
                  <a:pos x="13" y="4"/>
                </a:cxn>
                <a:cxn ang="0">
                  <a:pos x="11" y="4"/>
                </a:cxn>
                <a:cxn ang="0">
                  <a:pos x="11" y="4"/>
                </a:cxn>
                <a:cxn ang="0">
                  <a:pos x="11" y="4"/>
                </a:cxn>
                <a:cxn ang="0">
                  <a:pos x="10" y="7"/>
                </a:cxn>
                <a:cxn ang="0">
                  <a:pos x="8" y="9"/>
                </a:cxn>
                <a:cxn ang="0">
                  <a:pos x="8" y="20"/>
                </a:cxn>
                <a:cxn ang="0">
                  <a:pos x="8" y="23"/>
                </a:cxn>
                <a:cxn ang="0">
                  <a:pos x="8" y="23"/>
                </a:cxn>
                <a:cxn ang="0">
                  <a:pos x="8" y="24"/>
                </a:cxn>
                <a:cxn ang="0">
                  <a:pos x="10" y="24"/>
                </a:cxn>
                <a:cxn ang="0">
                  <a:pos x="11" y="25"/>
                </a:cxn>
                <a:cxn ang="0">
                  <a:pos x="13" y="25"/>
                </a:cxn>
                <a:cxn ang="0">
                  <a:pos x="13" y="25"/>
                </a:cxn>
                <a:cxn ang="0">
                  <a:pos x="0" y="25"/>
                </a:cxn>
                <a:cxn ang="0">
                  <a:pos x="0" y="25"/>
                </a:cxn>
                <a:cxn ang="0">
                  <a:pos x="1" y="25"/>
                </a:cxn>
                <a:cxn ang="0">
                  <a:pos x="3" y="24"/>
                </a:cxn>
                <a:cxn ang="0">
                  <a:pos x="3" y="24"/>
                </a:cxn>
                <a:cxn ang="0">
                  <a:pos x="3" y="23"/>
                </a:cxn>
                <a:cxn ang="0">
                  <a:pos x="3" y="23"/>
                </a:cxn>
                <a:cxn ang="0">
                  <a:pos x="3" y="20"/>
                </a:cxn>
                <a:cxn ang="0">
                  <a:pos x="3" y="11"/>
                </a:cxn>
                <a:cxn ang="0">
                  <a:pos x="3" y="7"/>
                </a:cxn>
                <a:cxn ang="0">
                  <a:pos x="3" y="4"/>
                </a:cxn>
                <a:cxn ang="0">
                  <a:pos x="3" y="4"/>
                </a:cxn>
                <a:cxn ang="0">
                  <a:pos x="3" y="4"/>
                </a:cxn>
                <a:cxn ang="0">
                  <a:pos x="3" y="3"/>
                </a:cxn>
                <a:cxn ang="0">
                  <a:pos x="1" y="3"/>
                </a:cxn>
                <a:cxn ang="0">
                  <a:pos x="1" y="3"/>
                </a:cxn>
                <a:cxn ang="0">
                  <a:pos x="0" y="4"/>
                </a:cxn>
                <a:cxn ang="0">
                  <a:pos x="0" y="3"/>
                </a:cxn>
                <a:cxn ang="0">
                  <a:pos x="7" y="0"/>
                </a:cxn>
                <a:cxn ang="0">
                  <a:pos x="8" y="0"/>
                </a:cxn>
              </a:cxnLst>
              <a:rect l="0" t="0" r="r" b="b"/>
              <a:pathLst>
                <a:path w="18" h="25">
                  <a:moveTo>
                    <a:pt x="8" y="0"/>
                  </a:moveTo>
                  <a:lnTo>
                    <a:pt x="8" y="7"/>
                  </a:lnTo>
                  <a:lnTo>
                    <a:pt x="10" y="3"/>
                  </a:lnTo>
                  <a:lnTo>
                    <a:pt x="13" y="2"/>
                  </a:lnTo>
                  <a:lnTo>
                    <a:pt x="14" y="0"/>
                  </a:lnTo>
                  <a:lnTo>
                    <a:pt x="15" y="0"/>
                  </a:lnTo>
                  <a:lnTo>
                    <a:pt x="17" y="2"/>
                  </a:lnTo>
                  <a:lnTo>
                    <a:pt x="18" y="3"/>
                  </a:lnTo>
                  <a:lnTo>
                    <a:pt x="18" y="4"/>
                  </a:lnTo>
                  <a:lnTo>
                    <a:pt x="18" y="4"/>
                  </a:lnTo>
                  <a:lnTo>
                    <a:pt x="17" y="6"/>
                  </a:lnTo>
                  <a:lnTo>
                    <a:pt x="17" y="6"/>
                  </a:lnTo>
                  <a:lnTo>
                    <a:pt x="15" y="7"/>
                  </a:lnTo>
                  <a:lnTo>
                    <a:pt x="15" y="6"/>
                  </a:lnTo>
                  <a:lnTo>
                    <a:pt x="14" y="6"/>
                  </a:lnTo>
                  <a:lnTo>
                    <a:pt x="13" y="4"/>
                  </a:lnTo>
                  <a:lnTo>
                    <a:pt x="11" y="4"/>
                  </a:lnTo>
                  <a:lnTo>
                    <a:pt x="11" y="4"/>
                  </a:lnTo>
                  <a:lnTo>
                    <a:pt x="11" y="4"/>
                  </a:lnTo>
                  <a:lnTo>
                    <a:pt x="10" y="7"/>
                  </a:lnTo>
                  <a:lnTo>
                    <a:pt x="8" y="9"/>
                  </a:lnTo>
                  <a:lnTo>
                    <a:pt x="8" y="20"/>
                  </a:lnTo>
                  <a:lnTo>
                    <a:pt x="8" y="23"/>
                  </a:lnTo>
                  <a:lnTo>
                    <a:pt x="8" y="23"/>
                  </a:lnTo>
                  <a:lnTo>
                    <a:pt x="8" y="24"/>
                  </a:lnTo>
                  <a:lnTo>
                    <a:pt x="10" y="24"/>
                  </a:lnTo>
                  <a:lnTo>
                    <a:pt x="11" y="25"/>
                  </a:lnTo>
                  <a:lnTo>
                    <a:pt x="13" y="25"/>
                  </a:lnTo>
                  <a:lnTo>
                    <a:pt x="13" y="25"/>
                  </a:lnTo>
                  <a:lnTo>
                    <a:pt x="0" y="25"/>
                  </a:lnTo>
                  <a:lnTo>
                    <a:pt x="0" y="25"/>
                  </a:lnTo>
                  <a:lnTo>
                    <a:pt x="1" y="25"/>
                  </a:lnTo>
                  <a:lnTo>
                    <a:pt x="3" y="24"/>
                  </a:lnTo>
                  <a:lnTo>
                    <a:pt x="3" y="24"/>
                  </a:lnTo>
                  <a:lnTo>
                    <a:pt x="3" y="23"/>
                  </a:lnTo>
                  <a:lnTo>
                    <a:pt x="3" y="23"/>
                  </a:lnTo>
                  <a:lnTo>
                    <a:pt x="3" y="20"/>
                  </a:lnTo>
                  <a:lnTo>
                    <a:pt x="3" y="11"/>
                  </a:lnTo>
                  <a:lnTo>
                    <a:pt x="3" y="7"/>
                  </a:lnTo>
                  <a:lnTo>
                    <a:pt x="3" y="4"/>
                  </a:lnTo>
                  <a:lnTo>
                    <a:pt x="3" y="4"/>
                  </a:lnTo>
                  <a:lnTo>
                    <a:pt x="3" y="4"/>
                  </a:lnTo>
                  <a:lnTo>
                    <a:pt x="3" y="3"/>
                  </a:lnTo>
                  <a:lnTo>
                    <a:pt x="1" y="3"/>
                  </a:lnTo>
                  <a:lnTo>
                    <a:pt x="1" y="3"/>
                  </a:lnTo>
                  <a:lnTo>
                    <a:pt x="0" y="4"/>
                  </a:lnTo>
                  <a:lnTo>
                    <a:pt x="0" y="3"/>
                  </a:lnTo>
                  <a:lnTo>
                    <a:pt x="7" y="0"/>
                  </a:lnTo>
                  <a:lnTo>
                    <a:pt x="8"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64" name="Freeform 260"/>
            <p:cNvSpPr>
              <a:spLocks/>
            </p:cNvSpPr>
            <p:nvPr/>
          </p:nvSpPr>
          <p:spPr bwMode="auto">
            <a:xfrm>
              <a:off x="2284" y="2893"/>
              <a:ext cx="43" cy="38"/>
            </a:xfrm>
            <a:custGeom>
              <a:avLst/>
              <a:gdLst/>
              <a:ahLst/>
              <a:cxnLst>
                <a:cxn ang="0">
                  <a:pos x="17" y="0"/>
                </a:cxn>
                <a:cxn ang="0">
                  <a:pos x="29" y="30"/>
                </a:cxn>
                <a:cxn ang="0">
                  <a:pos x="35" y="7"/>
                </a:cxn>
                <a:cxn ang="0">
                  <a:pos x="36" y="4"/>
                </a:cxn>
                <a:cxn ang="0">
                  <a:pos x="36" y="3"/>
                </a:cxn>
                <a:cxn ang="0">
                  <a:pos x="36" y="2"/>
                </a:cxn>
                <a:cxn ang="0">
                  <a:pos x="35" y="2"/>
                </a:cxn>
                <a:cxn ang="0">
                  <a:pos x="34" y="2"/>
                </a:cxn>
                <a:cxn ang="0">
                  <a:pos x="32" y="2"/>
                </a:cxn>
                <a:cxn ang="0">
                  <a:pos x="32" y="2"/>
                </a:cxn>
                <a:cxn ang="0">
                  <a:pos x="32" y="2"/>
                </a:cxn>
                <a:cxn ang="0">
                  <a:pos x="32" y="0"/>
                </a:cxn>
                <a:cxn ang="0">
                  <a:pos x="43" y="0"/>
                </a:cxn>
                <a:cxn ang="0">
                  <a:pos x="43" y="2"/>
                </a:cxn>
                <a:cxn ang="0">
                  <a:pos x="42" y="2"/>
                </a:cxn>
                <a:cxn ang="0">
                  <a:pos x="41" y="2"/>
                </a:cxn>
                <a:cxn ang="0">
                  <a:pos x="39" y="2"/>
                </a:cxn>
                <a:cxn ang="0">
                  <a:pos x="39" y="3"/>
                </a:cxn>
                <a:cxn ang="0">
                  <a:pos x="38" y="4"/>
                </a:cxn>
                <a:cxn ang="0">
                  <a:pos x="36" y="7"/>
                </a:cxn>
                <a:cxn ang="0">
                  <a:pos x="28" y="38"/>
                </a:cxn>
                <a:cxn ang="0">
                  <a:pos x="28" y="38"/>
                </a:cxn>
                <a:cxn ang="0">
                  <a:pos x="15" y="7"/>
                </a:cxn>
                <a:cxn ang="0">
                  <a:pos x="8" y="30"/>
                </a:cxn>
                <a:cxn ang="0">
                  <a:pos x="8" y="33"/>
                </a:cxn>
                <a:cxn ang="0">
                  <a:pos x="8" y="34"/>
                </a:cxn>
                <a:cxn ang="0">
                  <a:pos x="8" y="35"/>
                </a:cxn>
                <a:cxn ang="0">
                  <a:pos x="8" y="35"/>
                </a:cxn>
                <a:cxn ang="0">
                  <a:pos x="10" y="35"/>
                </a:cxn>
                <a:cxn ang="0">
                  <a:pos x="11" y="37"/>
                </a:cxn>
                <a:cxn ang="0">
                  <a:pos x="11" y="37"/>
                </a:cxn>
                <a:cxn ang="0">
                  <a:pos x="0" y="37"/>
                </a:cxn>
                <a:cxn ang="0">
                  <a:pos x="0" y="37"/>
                </a:cxn>
                <a:cxn ang="0">
                  <a:pos x="1" y="35"/>
                </a:cxn>
                <a:cxn ang="0">
                  <a:pos x="3" y="35"/>
                </a:cxn>
                <a:cxn ang="0">
                  <a:pos x="4" y="35"/>
                </a:cxn>
                <a:cxn ang="0">
                  <a:pos x="4" y="34"/>
                </a:cxn>
                <a:cxn ang="0">
                  <a:pos x="5" y="33"/>
                </a:cxn>
                <a:cxn ang="0">
                  <a:pos x="7" y="31"/>
                </a:cxn>
                <a:cxn ang="0">
                  <a:pos x="14" y="4"/>
                </a:cxn>
                <a:cxn ang="0">
                  <a:pos x="12" y="3"/>
                </a:cxn>
                <a:cxn ang="0">
                  <a:pos x="11" y="2"/>
                </a:cxn>
                <a:cxn ang="0">
                  <a:pos x="10" y="2"/>
                </a:cxn>
                <a:cxn ang="0">
                  <a:pos x="8" y="2"/>
                </a:cxn>
                <a:cxn ang="0">
                  <a:pos x="8" y="0"/>
                </a:cxn>
                <a:cxn ang="0">
                  <a:pos x="17" y="0"/>
                </a:cxn>
              </a:cxnLst>
              <a:rect l="0" t="0" r="r" b="b"/>
              <a:pathLst>
                <a:path w="43" h="38">
                  <a:moveTo>
                    <a:pt x="17" y="0"/>
                  </a:moveTo>
                  <a:lnTo>
                    <a:pt x="29" y="30"/>
                  </a:lnTo>
                  <a:lnTo>
                    <a:pt x="35" y="7"/>
                  </a:lnTo>
                  <a:lnTo>
                    <a:pt x="36" y="4"/>
                  </a:lnTo>
                  <a:lnTo>
                    <a:pt x="36" y="3"/>
                  </a:lnTo>
                  <a:lnTo>
                    <a:pt x="36" y="2"/>
                  </a:lnTo>
                  <a:lnTo>
                    <a:pt x="35" y="2"/>
                  </a:lnTo>
                  <a:lnTo>
                    <a:pt x="34" y="2"/>
                  </a:lnTo>
                  <a:lnTo>
                    <a:pt x="32" y="2"/>
                  </a:lnTo>
                  <a:lnTo>
                    <a:pt x="32" y="2"/>
                  </a:lnTo>
                  <a:lnTo>
                    <a:pt x="32" y="2"/>
                  </a:lnTo>
                  <a:lnTo>
                    <a:pt x="32" y="0"/>
                  </a:lnTo>
                  <a:lnTo>
                    <a:pt x="43" y="0"/>
                  </a:lnTo>
                  <a:lnTo>
                    <a:pt x="43" y="2"/>
                  </a:lnTo>
                  <a:lnTo>
                    <a:pt x="42" y="2"/>
                  </a:lnTo>
                  <a:lnTo>
                    <a:pt x="41" y="2"/>
                  </a:lnTo>
                  <a:lnTo>
                    <a:pt x="39" y="2"/>
                  </a:lnTo>
                  <a:lnTo>
                    <a:pt x="39" y="3"/>
                  </a:lnTo>
                  <a:lnTo>
                    <a:pt x="38" y="4"/>
                  </a:lnTo>
                  <a:lnTo>
                    <a:pt x="36" y="7"/>
                  </a:lnTo>
                  <a:lnTo>
                    <a:pt x="28" y="38"/>
                  </a:lnTo>
                  <a:lnTo>
                    <a:pt x="28" y="38"/>
                  </a:lnTo>
                  <a:lnTo>
                    <a:pt x="15" y="7"/>
                  </a:lnTo>
                  <a:lnTo>
                    <a:pt x="8" y="30"/>
                  </a:lnTo>
                  <a:lnTo>
                    <a:pt x="8" y="33"/>
                  </a:lnTo>
                  <a:lnTo>
                    <a:pt x="8" y="34"/>
                  </a:lnTo>
                  <a:lnTo>
                    <a:pt x="8" y="35"/>
                  </a:lnTo>
                  <a:lnTo>
                    <a:pt x="8" y="35"/>
                  </a:lnTo>
                  <a:lnTo>
                    <a:pt x="10" y="35"/>
                  </a:lnTo>
                  <a:lnTo>
                    <a:pt x="11" y="37"/>
                  </a:lnTo>
                  <a:lnTo>
                    <a:pt x="11" y="37"/>
                  </a:lnTo>
                  <a:lnTo>
                    <a:pt x="0" y="37"/>
                  </a:lnTo>
                  <a:lnTo>
                    <a:pt x="0" y="37"/>
                  </a:lnTo>
                  <a:lnTo>
                    <a:pt x="1" y="35"/>
                  </a:lnTo>
                  <a:lnTo>
                    <a:pt x="3" y="35"/>
                  </a:lnTo>
                  <a:lnTo>
                    <a:pt x="4" y="35"/>
                  </a:lnTo>
                  <a:lnTo>
                    <a:pt x="4" y="34"/>
                  </a:lnTo>
                  <a:lnTo>
                    <a:pt x="5" y="33"/>
                  </a:lnTo>
                  <a:lnTo>
                    <a:pt x="7" y="31"/>
                  </a:lnTo>
                  <a:lnTo>
                    <a:pt x="14" y="4"/>
                  </a:lnTo>
                  <a:lnTo>
                    <a:pt x="12" y="3"/>
                  </a:lnTo>
                  <a:lnTo>
                    <a:pt x="11" y="2"/>
                  </a:lnTo>
                  <a:lnTo>
                    <a:pt x="10" y="2"/>
                  </a:lnTo>
                  <a:lnTo>
                    <a:pt x="8" y="2"/>
                  </a:lnTo>
                  <a:lnTo>
                    <a:pt x="8"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65" name="Freeform 261"/>
            <p:cNvSpPr>
              <a:spLocks noEditPoints="1"/>
            </p:cNvSpPr>
            <p:nvPr/>
          </p:nvSpPr>
          <p:spPr bwMode="auto">
            <a:xfrm>
              <a:off x="2326" y="2892"/>
              <a:ext cx="38" cy="39"/>
            </a:xfrm>
            <a:custGeom>
              <a:avLst/>
              <a:gdLst/>
              <a:ahLst/>
              <a:cxnLst>
                <a:cxn ang="0">
                  <a:pos x="25" y="0"/>
                </a:cxn>
                <a:cxn ang="0">
                  <a:pos x="28" y="1"/>
                </a:cxn>
                <a:cxn ang="0">
                  <a:pos x="31" y="1"/>
                </a:cxn>
                <a:cxn ang="0">
                  <a:pos x="34" y="4"/>
                </a:cxn>
                <a:cxn ang="0">
                  <a:pos x="35" y="7"/>
                </a:cxn>
                <a:cxn ang="0">
                  <a:pos x="36" y="10"/>
                </a:cxn>
                <a:cxn ang="0">
                  <a:pos x="38" y="12"/>
                </a:cxn>
                <a:cxn ang="0">
                  <a:pos x="36" y="19"/>
                </a:cxn>
                <a:cxn ang="0">
                  <a:pos x="34" y="25"/>
                </a:cxn>
                <a:cxn ang="0">
                  <a:pos x="29" y="31"/>
                </a:cxn>
                <a:cxn ang="0">
                  <a:pos x="25" y="35"/>
                </a:cxn>
                <a:cxn ang="0">
                  <a:pos x="20" y="38"/>
                </a:cxn>
                <a:cxn ang="0">
                  <a:pos x="13" y="39"/>
                </a:cxn>
                <a:cxn ang="0">
                  <a:pos x="10" y="38"/>
                </a:cxn>
                <a:cxn ang="0">
                  <a:pos x="6" y="36"/>
                </a:cxn>
                <a:cxn ang="0">
                  <a:pos x="4" y="35"/>
                </a:cxn>
                <a:cxn ang="0">
                  <a:pos x="1" y="32"/>
                </a:cxn>
                <a:cxn ang="0">
                  <a:pos x="1" y="29"/>
                </a:cxn>
                <a:cxn ang="0">
                  <a:pos x="0" y="26"/>
                </a:cxn>
                <a:cxn ang="0">
                  <a:pos x="1" y="21"/>
                </a:cxn>
                <a:cxn ang="0">
                  <a:pos x="3" y="15"/>
                </a:cxn>
                <a:cxn ang="0">
                  <a:pos x="6" y="11"/>
                </a:cxn>
                <a:cxn ang="0">
                  <a:pos x="8" y="7"/>
                </a:cxn>
                <a:cxn ang="0">
                  <a:pos x="13" y="4"/>
                </a:cxn>
                <a:cxn ang="0">
                  <a:pos x="17" y="3"/>
                </a:cxn>
                <a:cxn ang="0">
                  <a:pos x="21" y="1"/>
                </a:cxn>
                <a:cxn ang="0">
                  <a:pos x="25" y="0"/>
                </a:cxn>
                <a:cxn ang="0">
                  <a:pos x="24" y="1"/>
                </a:cxn>
                <a:cxn ang="0">
                  <a:pos x="21" y="1"/>
                </a:cxn>
                <a:cxn ang="0">
                  <a:pos x="18" y="3"/>
                </a:cxn>
                <a:cxn ang="0">
                  <a:pos x="15" y="4"/>
                </a:cxn>
                <a:cxn ang="0">
                  <a:pos x="13" y="7"/>
                </a:cxn>
                <a:cxn ang="0">
                  <a:pos x="11" y="11"/>
                </a:cxn>
                <a:cxn ang="0">
                  <a:pos x="8" y="15"/>
                </a:cxn>
                <a:cxn ang="0">
                  <a:pos x="7" y="22"/>
                </a:cxn>
                <a:cxn ang="0">
                  <a:pos x="6" y="28"/>
                </a:cxn>
                <a:cxn ang="0">
                  <a:pos x="6" y="31"/>
                </a:cxn>
                <a:cxn ang="0">
                  <a:pos x="8" y="35"/>
                </a:cxn>
                <a:cxn ang="0">
                  <a:pos x="10" y="36"/>
                </a:cxn>
                <a:cxn ang="0">
                  <a:pos x="14" y="38"/>
                </a:cxn>
                <a:cxn ang="0">
                  <a:pos x="17" y="38"/>
                </a:cxn>
                <a:cxn ang="0">
                  <a:pos x="20" y="36"/>
                </a:cxn>
                <a:cxn ang="0">
                  <a:pos x="21" y="35"/>
                </a:cxn>
                <a:cxn ang="0">
                  <a:pos x="24" y="32"/>
                </a:cxn>
                <a:cxn ang="0">
                  <a:pos x="27" y="28"/>
                </a:cxn>
                <a:cxn ang="0">
                  <a:pos x="29" y="22"/>
                </a:cxn>
                <a:cxn ang="0">
                  <a:pos x="31" y="17"/>
                </a:cxn>
                <a:cxn ang="0">
                  <a:pos x="32" y="11"/>
                </a:cxn>
                <a:cxn ang="0">
                  <a:pos x="31" y="7"/>
                </a:cxn>
                <a:cxn ang="0">
                  <a:pos x="29" y="4"/>
                </a:cxn>
                <a:cxn ang="0">
                  <a:pos x="28" y="3"/>
                </a:cxn>
                <a:cxn ang="0">
                  <a:pos x="24" y="1"/>
                </a:cxn>
              </a:cxnLst>
              <a:rect l="0" t="0" r="r" b="b"/>
              <a:pathLst>
                <a:path w="38" h="39">
                  <a:moveTo>
                    <a:pt x="25" y="0"/>
                  </a:moveTo>
                  <a:lnTo>
                    <a:pt x="28" y="1"/>
                  </a:lnTo>
                  <a:lnTo>
                    <a:pt x="31" y="1"/>
                  </a:lnTo>
                  <a:lnTo>
                    <a:pt x="34" y="4"/>
                  </a:lnTo>
                  <a:lnTo>
                    <a:pt x="35" y="7"/>
                  </a:lnTo>
                  <a:lnTo>
                    <a:pt x="36" y="10"/>
                  </a:lnTo>
                  <a:lnTo>
                    <a:pt x="38" y="12"/>
                  </a:lnTo>
                  <a:lnTo>
                    <a:pt x="36" y="19"/>
                  </a:lnTo>
                  <a:lnTo>
                    <a:pt x="34" y="25"/>
                  </a:lnTo>
                  <a:lnTo>
                    <a:pt x="29" y="31"/>
                  </a:lnTo>
                  <a:lnTo>
                    <a:pt x="25" y="35"/>
                  </a:lnTo>
                  <a:lnTo>
                    <a:pt x="20" y="38"/>
                  </a:lnTo>
                  <a:lnTo>
                    <a:pt x="13" y="39"/>
                  </a:lnTo>
                  <a:lnTo>
                    <a:pt x="10" y="38"/>
                  </a:lnTo>
                  <a:lnTo>
                    <a:pt x="6" y="36"/>
                  </a:lnTo>
                  <a:lnTo>
                    <a:pt x="4" y="35"/>
                  </a:lnTo>
                  <a:lnTo>
                    <a:pt x="1" y="32"/>
                  </a:lnTo>
                  <a:lnTo>
                    <a:pt x="1" y="29"/>
                  </a:lnTo>
                  <a:lnTo>
                    <a:pt x="0" y="26"/>
                  </a:lnTo>
                  <a:lnTo>
                    <a:pt x="1" y="21"/>
                  </a:lnTo>
                  <a:lnTo>
                    <a:pt x="3" y="15"/>
                  </a:lnTo>
                  <a:lnTo>
                    <a:pt x="6" y="11"/>
                  </a:lnTo>
                  <a:lnTo>
                    <a:pt x="8" y="7"/>
                  </a:lnTo>
                  <a:lnTo>
                    <a:pt x="13" y="4"/>
                  </a:lnTo>
                  <a:lnTo>
                    <a:pt x="17" y="3"/>
                  </a:lnTo>
                  <a:lnTo>
                    <a:pt x="21" y="1"/>
                  </a:lnTo>
                  <a:lnTo>
                    <a:pt x="25" y="0"/>
                  </a:lnTo>
                  <a:close/>
                  <a:moveTo>
                    <a:pt x="24" y="1"/>
                  </a:moveTo>
                  <a:lnTo>
                    <a:pt x="21" y="1"/>
                  </a:lnTo>
                  <a:lnTo>
                    <a:pt x="18" y="3"/>
                  </a:lnTo>
                  <a:lnTo>
                    <a:pt x="15" y="4"/>
                  </a:lnTo>
                  <a:lnTo>
                    <a:pt x="13" y="7"/>
                  </a:lnTo>
                  <a:lnTo>
                    <a:pt x="11" y="11"/>
                  </a:lnTo>
                  <a:lnTo>
                    <a:pt x="8" y="15"/>
                  </a:lnTo>
                  <a:lnTo>
                    <a:pt x="7" y="22"/>
                  </a:lnTo>
                  <a:lnTo>
                    <a:pt x="6" y="28"/>
                  </a:lnTo>
                  <a:lnTo>
                    <a:pt x="6" y="31"/>
                  </a:lnTo>
                  <a:lnTo>
                    <a:pt x="8" y="35"/>
                  </a:lnTo>
                  <a:lnTo>
                    <a:pt x="10" y="36"/>
                  </a:lnTo>
                  <a:lnTo>
                    <a:pt x="14" y="38"/>
                  </a:lnTo>
                  <a:lnTo>
                    <a:pt x="17" y="38"/>
                  </a:lnTo>
                  <a:lnTo>
                    <a:pt x="20" y="36"/>
                  </a:lnTo>
                  <a:lnTo>
                    <a:pt x="21" y="35"/>
                  </a:lnTo>
                  <a:lnTo>
                    <a:pt x="24" y="32"/>
                  </a:lnTo>
                  <a:lnTo>
                    <a:pt x="27" y="28"/>
                  </a:lnTo>
                  <a:lnTo>
                    <a:pt x="29" y="22"/>
                  </a:lnTo>
                  <a:lnTo>
                    <a:pt x="31" y="17"/>
                  </a:lnTo>
                  <a:lnTo>
                    <a:pt x="32" y="11"/>
                  </a:lnTo>
                  <a:lnTo>
                    <a:pt x="31" y="7"/>
                  </a:lnTo>
                  <a:lnTo>
                    <a:pt x="29" y="4"/>
                  </a:lnTo>
                  <a:lnTo>
                    <a:pt x="28" y="3"/>
                  </a:lnTo>
                  <a:lnTo>
                    <a:pt x="24" y="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66" name="Freeform 262"/>
            <p:cNvSpPr>
              <a:spLocks/>
            </p:cNvSpPr>
            <p:nvPr/>
          </p:nvSpPr>
          <p:spPr bwMode="auto">
            <a:xfrm>
              <a:off x="2362" y="2893"/>
              <a:ext cx="55" cy="37"/>
            </a:xfrm>
            <a:custGeom>
              <a:avLst/>
              <a:gdLst/>
              <a:ahLst/>
              <a:cxnLst>
                <a:cxn ang="0">
                  <a:pos x="19" y="0"/>
                </a:cxn>
                <a:cxn ang="0">
                  <a:pos x="23" y="31"/>
                </a:cxn>
                <a:cxn ang="0">
                  <a:pos x="47" y="0"/>
                </a:cxn>
                <a:cxn ang="0">
                  <a:pos x="55" y="0"/>
                </a:cxn>
                <a:cxn ang="0">
                  <a:pos x="55" y="2"/>
                </a:cxn>
                <a:cxn ang="0">
                  <a:pos x="52" y="2"/>
                </a:cxn>
                <a:cxn ang="0">
                  <a:pos x="51" y="2"/>
                </a:cxn>
                <a:cxn ang="0">
                  <a:pos x="50" y="2"/>
                </a:cxn>
                <a:cxn ang="0">
                  <a:pos x="50" y="3"/>
                </a:cxn>
                <a:cxn ang="0">
                  <a:pos x="48" y="4"/>
                </a:cxn>
                <a:cxn ang="0">
                  <a:pos x="48" y="7"/>
                </a:cxn>
                <a:cxn ang="0">
                  <a:pos x="41" y="31"/>
                </a:cxn>
                <a:cxn ang="0">
                  <a:pos x="41" y="33"/>
                </a:cxn>
                <a:cxn ang="0">
                  <a:pos x="41" y="34"/>
                </a:cxn>
                <a:cxn ang="0">
                  <a:pos x="41" y="35"/>
                </a:cxn>
                <a:cxn ang="0">
                  <a:pos x="41" y="35"/>
                </a:cxn>
                <a:cxn ang="0">
                  <a:pos x="42" y="35"/>
                </a:cxn>
                <a:cxn ang="0">
                  <a:pos x="44" y="37"/>
                </a:cxn>
                <a:cxn ang="0">
                  <a:pos x="45" y="37"/>
                </a:cxn>
                <a:cxn ang="0">
                  <a:pos x="45" y="37"/>
                </a:cxn>
                <a:cxn ang="0">
                  <a:pos x="30" y="37"/>
                </a:cxn>
                <a:cxn ang="0">
                  <a:pos x="30" y="37"/>
                </a:cxn>
                <a:cxn ang="0">
                  <a:pos x="30" y="37"/>
                </a:cxn>
                <a:cxn ang="0">
                  <a:pos x="33" y="35"/>
                </a:cxn>
                <a:cxn ang="0">
                  <a:pos x="34" y="35"/>
                </a:cxn>
                <a:cxn ang="0">
                  <a:pos x="34" y="35"/>
                </a:cxn>
                <a:cxn ang="0">
                  <a:pos x="35" y="34"/>
                </a:cxn>
                <a:cxn ang="0">
                  <a:pos x="35" y="33"/>
                </a:cxn>
                <a:cxn ang="0">
                  <a:pos x="37" y="28"/>
                </a:cxn>
                <a:cxn ang="0">
                  <a:pos x="42" y="7"/>
                </a:cxn>
                <a:cxn ang="0">
                  <a:pos x="21" y="37"/>
                </a:cxn>
                <a:cxn ang="0">
                  <a:pos x="20" y="37"/>
                </a:cxn>
                <a:cxn ang="0">
                  <a:pos x="16" y="7"/>
                </a:cxn>
                <a:cxn ang="0">
                  <a:pos x="9" y="30"/>
                </a:cxn>
                <a:cxn ang="0">
                  <a:pos x="9" y="33"/>
                </a:cxn>
                <a:cxn ang="0">
                  <a:pos x="9" y="34"/>
                </a:cxn>
                <a:cxn ang="0">
                  <a:pos x="9" y="35"/>
                </a:cxn>
                <a:cxn ang="0">
                  <a:pos x="9" y="35"/>
                </a:cxn>
                <a:cxn ang="0">
                  <a:pos x="10" y="35"/>
                </a:cxn>
                <a:cxn ang="0">
                  <a:pos x="13" y="37"/>
                </a:cxn>
                <a:cxn ang="0">
                  <a:pos x="12" y="37"/>
                </a:cxn>
                <a:cxn ang="0">
                  <a:pos x="0" y="37"/>
                </a:cxn>
                <a:cxn ang="0">
                  <a:pos x="0" y="37"/>
                </a:cxn>
                <a:cxn ang="0">
                  <a:pos x="2" y="37"/>
                </a:cxn>
                <a:cxn ang="0">
                  <a:pos x="3" y="35"/>
                </a:cxn>
                <a:cxn ang="0">
                  <a:pos x="5" y="35"/>
                </a:cxn>
                <a:cxn ang="0">
                  <a:pos x="6" y="34"/>
                </a:cxn>
                <a:cxn ang="0">
                  <a:pos x="7" y="31"/>
                </a:cxn>
                <a:cxn ang="0">
                  <a:pos x="14" y="3"/>
                </a:cxn>
                <a:cxn ang="0">
                  <a:pos x="14" y="2"/>
                </a:cxn>
                <a:cxn ang="0">
                  <a:pos x="13" y="2"/>
                </a:cxn>
                <a:cxn ang="0">
                  <a:pos x="12" y="2"/>
                </a:cxn>
                <a:cxn ang="0">
                  <a:pos x="10" y="2"/>
                </a:cxn>
                <a:cxn ang="0">
                  <a:pos x="10" y="0"/>
                </a:cxn>
                <a:cxn ang="0">
                  <a:pos x="19" y="0"/>
                </a:cxn>
              </a:cxnLst>
              <a:rect l="0" t="0" r="r" b="b"/>
              <a:pathLst>
                <a:path w="55" h="37">
                  <a:moveTo>
                    <a:pt x="19" y="0"/>
                  </a:moveTo>
                  <a:lnTo>
                    <a:pt x="23" y="31"/>
                  </a:lnTo>
                  <a:lnTo>
                    <a:pt x="47" y="0"/>
                  </a:lnTo>
                  <a:lnTo>
                    <a:pt x="55" y="0"/>
                  </a:lnTo>
                  <a:lnTo>
                    <a:pt x="55" y="2"/>
                  </a:lnTo>
                  <a:lnTo>
                    <a:pt x="52" y="2"/>
                  </a:lnTo>
                  <a:lnTo>
                    <a:pt x="51" y="2"/>
                  </a:lnTo>
                  <a:lnTo>
                    <a:pt x="50" y="2"/>
                  </a:lnTo>
                  <a:lnTo>
                    <a:pt x="50" y="3"/>
                  </a:lnTo>
                  <a:lnTo>
                    <a:pt x="48" y="4"/>
                  </a:lnTo>
                  <a:lnTo>
                    <a:pt x="48" y="7"/>
                  </a:lnTo>
                  <a:lnTo>
                    <a:pt x="41" y="31"/>
                  </a:lnTo>
                  <a:lnTo>
                    <a:pt x="41" y="33"/>
                  </a:lnTo>
                  <a:lnTo>
                    <a:pt x="41" y="34"/>
                  </a:lnTo>
                  <a:lnTo>
                    <a:pt x="41" y="35"/>
                  </a:lnTo>
                  <a:lnTo>
                    <a:pt x="41" y="35"/>
                  </a:lnTo>
                  <a:lnTo>
                    <a:pt x="42" y="35"/>
                  </a:lnTo>
                  <a:lnTo>
                    <a:pt x="44" y="37"/>
                  </a:lnTo>
                  <a:lnTo>
                    <a:pt x="45" y="37"/>
                  </a:lnTo>
                  <a:lnTo>
                    <a:pt x="45" y="37"/>
                  </a:lnTo>
                  <a:lnTo>
                    <a:pt x="30" y="37"/>
                  </a:lnTo>
                  <a:lnTo>
                    <a:pt x="30" y="37"/>
                  </a:lnTo>
                  <a:lnTo>
                    <a:pt x="30" y="37"/>
                  </a:lnTo>
                  <a:lnTo>
                    <a:pt x="33" y="35"/>
                  </a:lnTo>
                  <a:lnTo>
                    <a:pt x="34" y="35"/>
                  </a:lnTo>
                  <a:lnTo>
                    <a:pt x="34" y="35"/>
                  </a:lnTo>
                  <a:lnTo>
                    <a:pt x="35" y="34"/>
                  </a:lnTo>
                  <a:lnTo>
                    <a:pt x="35" y="33"/>
                  </a:lnTo>
                  <a:lnTo>
                    <a:pt x="37" y="28"/>
                  </a:lnTo>
                  <a:lnTo>
                    <a:pt x="42" y="7"/>
                  </a:lnTo>
                  <a:lnTo>
                    <a:pt x="21" y="37"/>
                  </a:lnTo>
                  <a:lnTo>
                    <a:pt x="20" y="37"/>
                  </a:lnTo>
                  <a:lnTo>
                    <a:pt x="16" y="7"/>
                  </a:lnTo>
                  <a:lnTo>
                    <a:pt x="9" y="30"/>
                  </a:lnTo>
                  <a:lnTo>
                    <a:pt x="9" y="33"/>
                  </a:lnTo>
                  <a:lnTo>
                    <a:pt x="9" y="34"/>
                  </a:lnTo>
                  <a:lnTo>
                    <a:pt x="9" y="35"/>
                  </a:lnTo>
                  <a:lnTo>
                    <a:pt x="9" y="35"/>
                  </a:lnTo>
                  <a:lnTo>
                    <a:pt x="10" y="35"/>
                  </a:lnTo>
                  <a:lnTo>
                    <a:pt x="13" y="37"/>
                  </a:lnTo>
                  <a:lnTo>
                    <a:pt x="12" y="37"/>
                  </a:lnTo>
                  <a:lnTo>
                    <a:pt x="0" y="37"/>
                  </a:lnTo>
                  <a:lnTo>
                    <a:pt x="0" y="37"/>
                  </a:lnTo>
                  <a:lnTo>
                    <a:pt x="2" y="37"/>
                  </a:lnTo>
                  <a:lnTo>
                    <a:pt x="3" y="35"/>
                  </a:lnTo>
                  <a:lnTo>
                    <a:pt x="5" y="35"/>
                  </a:lnTo>
                  <a:lnTo>
                    <a:pt x="6" y="34"/>
                  </a:lnTo>
                  <a:lnTo>
                    <a:pt x="7" y="31"/>
                  </a:lnTo>
                  <a:lnTo>
                    <a:pt x="14" y="3"/>
                  </a:lnTo>
                  <a:lnTo>
                    <a:pt x="14" y="2"/>
                  </a:lnTo>
                  <a:lnTo>
                    <a:pt x="13" y="2"/>
                  </a:lnTo>
                  <a:lnTo>
                    <a:pt x="12" y="2"/>
                  </a:lnTo>
                  <a:lnTo>
                    <a:pt x="10" y="2"/>
                  </a:lnTo>
                  <a:lnTo>
                    <a:pt x="10" y="0"/>
                  </a:lnTo>
                  <a:lnTo>
                    <a:pt x="1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67" name="Freeform 263"/>
            <p:cNvSpPr>
              <a:spLocks/>
            </p:cNvSpPr>
            <p:nvPr/>
          </p:nvSpPr>
          <p:spPr bwMode="auto">
            <a:xfrm>
              <a:off x="2409" y="2893"/>
              <a:ext cx="25" cy="37"/>
            </a:xfrm>
            <a:custGeom>
              <a:avLst/>
              <a:gdLst/>
              <a:ahLst/>
              <a:cxnLst>
                <a:cxn ang="0">
                  <a:pos x="15" y="37"/>
                </a:cxn>
                <a:cxn ang="0">
                  <a:pos x="15" y="37"/>
                </a:cxn>
                <a:cxn ang="0">
                  <a:pos x="0" y="37"/>
                </a:cxn>
                <a:cxn ang="0">
                  <a:pos x="1" y="37"/>
                </a:cxn>
                <a:cxn ang="0">
                  <a:pos x="3" y="35"/>
                </a:cxn>
                <a:cxn ang="0">
                  <a:pos x="4" y="35"/>
                </a:cxn>
                <a:cxn ang="0">
                  <a:pos x="5" y="35"/>
                </a:cxn>
                <a:cxn ang="0">
                  <a:pos x="5" y="34"/>
                </a:cxn>
                <a:cxn ang="0">
                  <a:pos x="7" y="33"/>
                </a:cxn>
                <a:cxn ang="0">
                  <a:pos x="7" y="30"/>
                </a:cxn>
                <a:cxn ang="0">
                  <a:pos x="14" y="7"/>
                </a:cxn>
                <a:cxn ang="0">
                  <a:pos x="14" y="4"/>
                </a:cxn>
                <a:cxn ang="0">
                  <a:pos x="14" y="3"/>
                </a:cxn>
                <a:cxn ang="0">
                  <a:pos x="14" y="3"/>
                </a:cxn>
                <a:cxn ang="0">
                  <a:pos x="14" y="2"/>
                </a:cxn>
                <a:cxn ang="0">
                  <a:pos x="14" y="2"/>
                </a:cxn>
                <a:cxn ang="0">
                  <a:pos x="12" y="2"/>
                </a:cxn>
                <a:cxn ang="0">
                  <a:pos x="12" y="2"/>
                </a:cxn>
                <a:cxn ang="0">
                  <a:pos x="10" y="2"/>
                </a:cxn>
                <a:cxn ang="0">
                  <a:pos x="11" y="0"/>
                </a:cxn>
                <a:cxn ang="0">
                  <a:pos x="25" y="0"/>
                </a:cxn>
                <a:cxn ang="0">
                  <a:pos x="25" y="2"/>
                </a:cxn>
                <a:cxn ang="0">
                  <a:pos x="24" y="2"/>
                </a:cxn>
                <a:cxn ang="0">
                  <a:pos x="22" y="2"/>
                </a:cxn>
                <a:cxn ang="0">
                  <a:pos x="21" y="2"/>
                </a:cxn>
                <a:cxn ang="0">
                  <a:pos x="19" y="3"/>
                </a:cxn>
                <a:cxn ang="0">
                  <a:pos x="19" y="4"/>
                </a:cxn>
                <a:cxn ang="0">
                  <a:pos x="18" y="9"/>
                </a:cxn>
                <a:cxn ang="0">
                  <a:pos x="12" y="31"/>
                </a:cxn>
                <a:cxn ang="0">
                  <a:pos x="11" y="33"/>
                </a:cxn>
                <a:cxn ang="0">
                  <a:pos x="11" y="34"/>
                </a:cxn>
                <a:cxn ang="0">
                  <a:pos x="11" y="34"/>
                </a:cxn>
                <a:cxn ang="0">
                  <a:pos x="11" y="35"/>
                </a:cxn>
                <a:cxn ang="0">
                  <a:pos x="12" y="35"/>
                </a:cxn>
                <a:cxn ang="0">
                  <a:pos x="12" y="35"/>
                </a:cxn>
                <a:cxn ang="0">
                  <a:pos x="14" y="35"/>
                </a:cxn>
                <a:cxn ang="0">
                  <a:pos x="15" y="37"/>
                </a:cxn>
              </a:cxnLst>
              <a:rect l="0" t="0" r="r" b="b"/>
              <a:pathLst>
                <a:path w="25" h="37">
                  <a:moveTo>
                    <a:pt x="15" y="37"/>
                  </a:moveTo>
                  <a:lnTo>
                    <a:pt x="15" y="37"/>
                  </a:lnTo>
                  <a:lnTo>
                    <a:pt x="0" y="37"/>
                  </a:lnTo>
                  <a:lnTo>
                    <a:pt x="1" y="37"/>
                  </a:lnTo>
                  <a:lnTo>
                    <a:pt x="3" y="35"/>
                  </a:lnTo>
                  <a:lnTo>
                    <a:pt x="4" y="35"/>
                  </a:lnTo>
                  <a:lnTo>
                    <a:pt x="5" y="35"/>
                  </a:lnTo>
                  <a:lnTo>
                    <a:pt x="5" y="34"/>
                  </a:lnTo>
                  <a:lnTo>
                    <a:pt x="7" y="33"/>
                  </a:lnTo>
                  <a:lnTo>
                    <a:pt x="7" y="30"/>
                  </a:lnTo>
                  <a:lnTo>
                    <a:pt x="14" y="7"/>
                  </a:lnTo>
                  <a:lnTo>
                    <a:pt x="14" y="4"/>
                  </a:lnTo>
                  <a:lnTo>
                    <a:pt x="14" y="3"/>
                  </a:lnTo>
                  <a:lnTo>
                    <a:pt x="14" y="3"/>
                  </a:lnTo>
                  <a:lnTo>
                    <a:pt x="14" y="2"/>
                  </a:lnTo>
                  <a:lnTo>
                    <a:pt x="14" y="2"/>
                  </a:lnTo>
                  <a:lnTo>
                    <a:pt x="12" y="2"/>
                  </a:lnTo>
                  <a:lnTo>
                    <a:pt x="12" y="2"/>
                  </a:lnTo>
                  <a:lnTo>
                    <a:pt x="10" y="2"/>
                  </a:lnTo>
                  <a:lnTo>
                    <a:pt x="11" y="0"/>
                  </a:lnTo>
                  <a:lnTo>
                    <a:pt x="25" y="0"/>
                  </a:lnTo>
                  <a:lnTo>
                    <a:pt x="25" y="2"/>
                  </a:lnTo>
                  <a:lnTo>
                    <a:pt x="24" y="2"/>
                  </a:lnTo>
                  <a:lnTo>
                    <a:pt x="22" y="2"/>
                  </a:lnTo>
                  <a:lnTo>
                    <a:pt x="21" y="2"/>
                  </a:lnTo>
                  <a:lnTo>
                    <a:pt x="19" y="3"/>
                  </a:lnTo>
                  <a:lnTo>
                    <a:pt x="19" y="4"/>
                  </a:lnTo>
                  <a:lnTo>
                    <a:pt x="18" y="9"/>
                  </a:lnTo>
                  <a:lnTo>
                    <a:pt x="12" y="31"/>
                  </a:lnTo>
                  <a:lnTo>
                    <a:pt x="11" y="33"/>
                  </a:lnTo>
                  <a:lnTo>
                    <a:pt x="11" y="34"/>
                  </a:lnTo>
                  <a:lnTo>
                    <a:pt x="11" y="34"/>
                  </a:lnTo>
                  <a:lnTo>
                    <a:pt x="11" y="35"/>
                  </a:lnTo>
                  <a:lnTo>
                    <a:pt x="12" y="35"/>
                  </a:lnTo>
                  <a:lnTo>
                    <a:pt x="12" y="35"/>
                  </a:lnTo>
                  <a:lnTo>
                    <a:pt x="14" y="35"/>
                  </a:lnTo>
                  <a:lnTo>
                    <a:pt x="15" y="3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68" name="Freeform 264"/>
            <p:cNvSpPr>
              <a:spLocks/>
            </p:cNvSpPr>
            <p:nvPr/>
          </p:nvSpPr>
          <p:spPr bwMode="auto">
            <a:xfrm>
              <a:off x="2427" y="2893"/>
              <a:ext cx="43" cy="38"/>
            </a:xfrm>
            <a:custGeom>
              <a:avLst/>
              <a:gdLst/>
              <a:ahLst/>
              <a:cxnLst>
                <a:cxn ang="0">
                  <a:pos x="17" y="0"/>
                </a:cxn>
                <a:cxn ang="0">
                  <a:pos x="29" y="30"/>
                </a:cxn>
                <a:cxn ang="0">
                  <a:pos x="35" y="7"/>
                </a:cxn>
                <a:cxn ang="0">
                  <a:pos x="36" y="4"/>
                </a:cxn>
                <a:cxn ang="0">
                  <a:pos x="36" y="3"/>
                </a:cxn>
                <a:cxn ang="0">
                  <a:pos x="36" y="2"/>
                </a:cxn>
                <a:cxn ang="0">
                  <a:pos x="35" y="2"/>
                </a:cxn>
                <a:cxn ang="0">
                  <a:pos x="35" y="2"/>
                </a:cxn>
                <a:cxn ang="0">
                  <a:pos x="32" y="2"/>
                </a:cxn>
                <a:cxn ang="0">
                  <a:pos x="32" y="2"/>
                </a:cxn>
                <a:cxn ang="0">
                  <a:pos x="32" y="2"/>
                </a:cxn>
                <a:cxn ang="0">
                  <a:pos x="32" y="0"/>
                </a:cxn>
                <a:cxn ang="0">
                  <a:pos x="43" y="0"/>
                </a:cxn>
                <a:cxn ang="0">
                  <a:pos x="43" y="2"/>
                </a:cxn>
                <a:cxn ang="0">
                  <a:pos x="42" y="2"/>
                </a:cxn>
                <a:cxn ang="0">
                  <a:pos x="41" y="2"/>
                </a:cxn>
                <a:cxn ang="0">
                  <a:pos x="39" y="2"/>
                </a:cxn>
                <a:cxn ang="0">
                  <a:pos x="39" y="3"/>
                </a:cxn>
                <a:cxn ang="0">
                  <a:pos x="38" y="4"/>
                </a:cxn>
                <a:cxn ang="0">
                  <a:pos x="38" y="7"/>
                </a:cxn>
                <a:cxn ang="0">
                  <a:pos x="28" y="38"/>
                </a:cxn>
                <a:cxn ang="0">
                  <a:pos x="28" y="38"/>
                </a:cxn>
                <a:cxn ang="0">
                  <a:pos x="15" y="7"/>
                </a:cxn>
                <a:cxn ang="0">
                  <a:pos x="8" y="30"/>
                </a:cxn>
                <a:cxn ang="0">
                  <a:pos x="8" y="33"/>
                </a:cxn>
                <a:cxn ang="0">
                  <a:pos x="8" y="34"/>
                </a:cxn>
                <a:cxn ang="0">
                  <a:pos x="8" y="35"/>
                </a:cxn>
                <a:cxn ang="0">
                  <a:pos x="8" y="35"/>
                </a:cxn>
                <a:cxn ang="0">
                  <a:pos x="10" y="35"/>
                </a:cxn>
                <a:cxn ang="0">
                  <a:pos x="11" y="37"/>
                </a:cxn>
                <a:cxn ang="0">
                  <a:pos x="11" y="37"/>
                </a:cxn>
                <a:cxn ang="0">
                  <a:pos x="0" y="37"/>
                </a:cxn>
                <a:cxn ang="0">
                  <a:pos x="0" y="37"/>
                </a:cxn>
                <a:cxn ang="0">
                  <a:pos x="3" y="35"/>
                </a:cxn>
                <a:cxn ang="0">
                  <a:pos x="3" y="35"/>
                </a:cxn>
                <a:cxn ang="0">
                  <a:pos x="4" y="35"/>
                </a:cxn>
                <a:cxn ang="0">
                  <a:pos x="4" y="34"/>
                </a:cxn>
                <a:cxn ang="0">
                  <a:pos x="6" y="33"/>
                </a:cxn>
                <a:cxn ang="0">
                  <a:pos x="7" y="31"/>
                </a:cxn>
                <a:cxn ang="0">
                  <a:pos x="14" y="4"/>
                </a:cxn>
                <a:cxn ang="0">
                  <a:pos x="13" y="3"/>
                </a:cxn>
                <a:cxn ang="0">
                  <a:pos x="11" y="2"/>
                </a:cxn>
                <a:cxn ang="0">
                  <a:pos x="10" y="2"/>
                </a:cxn>
                <a:cxn ang="0">
                  <a:pos x="8" y="2"/>
                </a:cxn>
                <a:cxn ang="0">
                  <a:pos x="8" y="0"/>
                </a:cxn>
                <a:cxn ang="0">
                  <a:pos x="17" y="0"/>
                </a:cxn>
              </a:cxnLst>
              <a:rect l="0" t="0" r="r" b="b"/>
              <a:pathLst>
                <a:path w="43" h="38">
                  <a:moveTo>
                    <a:pt x="17" y="0"/>
                  </a:moveTo>
                  <a:lnTo>
                    <a:pt x="29" y="30"/>
                  </a:lnTo>
                  <a:lnTo>
                    <a:pt x="35" y="7"/>
                  </a:lnTo>
                  <a:lnTo>
                    <a:pt x="36" y="4"/>
                  </a:lnTo>
                  <a:lnTo>
                    <a:pt x="36" y="3"/>
                  </a:lnTo>
                  <a:lnTo>
                    <a:pt x="36" y="2"/>
                  </a:lnTo>
                  <a:lnTo>
                    <a:pt x="35" y="2"/>
                  </a:lnTo>
                  <a:lnTo>
                    <a:pt x="35" y="2"/>
                  </a:lnTo>
                  <a:lnTo>
                    <a:pt x="32" y="2"/>
                  </a:lnTo>
                  <a:lnTo>
                    <a:pt x="32" y="2"/>
                  </a:lnTo>
                  <a:lnTo>
                    <a:pt x="32" y="2"/>
                  </a:lnTo>
                  <a:lnTo>
                    <a:pt x="32" y="0"/>
                  </a:lnTo>
                  <a:lnTo>
                    <a:pt x="43" y="0"/>
                  </a:lnTo>
                  <a:lnTo>
                    <a:pt x="43" y="2"/>
                  </a:lnTo>
                  <a:lnTo>
                    <a:pt x="42" y="2"/>
                  </a:lnTo>
                  <a:lnTo>
                    <a:pt x="41" y="2"/>
                  </a:lnTo>
                  <a:lnTo>
                    <a:pt x="39" y="2"/>
                  </a:lnTo>
                  <a:lnTo>
                    <a:pt x="39" y="3"/>
                  </a:lnTo>
                  <a:lnTo>
                    <a:pt x="38" y="4"/>
                  </a:lnTo>
                  <a:lnTo>
                    <a:pt x="38" y="7"/>
                  </a:lnTo>
                  <a:lnTo>
                    <a:pt x="28" y="38"/>
                  </a:lnTo>
                  <a:lnTo>
                    <a:pt x="28" y="38"/>
                  </a:lnTo>
                  <a:lnTo>
                    <a:pt x="15" y="7"/>
                  </a:lnTo>
                  <a:lnTo>
                    <a:pt x="8" y="30"/>
                  </a:lnTo>
                  <a:lnTo>
                    <a:pt x="8" y="33"/>
                  </a:lnTo>
                  <a:lnTo>
                    <a:pt x="8" y="34"/>
                  </a:lnTo>
                  <a:lnTo>
                    <a:pt x="8" y="35"/>
                  </a:lnTo>
                  <a:lnTo>
                    <a:pt x="8" y="35"/>
                  </a:lnTo>
                  <a:lnTo>
                    <a:pt x="10" y="35"/>
                  </a:lnTo>
                  <a:lnTo>
                    <a:pt x="11" y="37"/>
                  </a:lnTo>
                  <a:lnTo>
                    <a:pt x="11" y="37"/>
                  </a:lnTo>
                  <a:lnTo>
                    <a:pt x="0" y="37"/>
                  </a:lnTo>
                  <a:lnTo>
                    <a:pt x="0" y="37"/>
                  </a:lnTo>
                  <a:lnTo>
                    <a:pt x="3" y="35"/>
                  </a:lnTo>
                  <a:lnTo>
                    <a:pt x="3" y="35"/>
                  </a:lnTo>
                  <a:lnTo>
                    <a:pt x="4" y="35"/>
                  </a:lnTo>
                  <a:lnTo>
                    <a:pt x="4" y="34"/>
                  </a:lnTo>
                  <a:lnTo>
                    <a:pt x="6" y="33"/>
                  </a:lnTo>
                  <a:lnTo>
                    <a:pt x="7" y="31"/>
                  </a:lnTo>
                  <a:lnTo>
                    <a:pt x="14" y="4"/>
                  </a:lnTo>
                  <a:lnTo>
                    <a:pt x="13" y="3"/>
                  </a:lnTo>
                  <a:lnTo>
                    <a:pt x="11" y="2"/>
                  </a:lnTo>
                  <a:lnTo>
                    <a:pt x="10" y="2"/>
                  </a:lnTo>
                  <a:lnTo>
                    <a:pt x="8" y="2"/>
                  </a:lnTo>
                  <a:lnTo>
                    <a:pt x="8"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69" name="Freeform 265"/>
            <p:cNvSpPr>
              <a:spLocks noEditPoints="1"/>
            </p:cNvSpPr>
            <p:nvPr/>
          </p:nvSpPr>
          <p:spPr bwMode="auto">
            <a:xfrm>
              <a:off x="2462" y="2892"/>
              <a:ext cx="34" cy="38"/>
            </a:xfrm>
            <a:custGeom>
              <a:avLst/>
              <a:gdLst/>
              <a:ahLst/>
              <a:cxnLst>
                <a:cxn ang="0">
                  <a:pos x="32" y="0"/>
                </a:cxn>
                <a:cxn ang="0">
                  <a:pos x="29" y="31"/>
                </a:cxn>
                <a:cxn ang="0">
                  <a:pos x="29" y="34"/>
                </a:cxn>
                <a:cxn ang="0">
                  <a:pos x="29" y="34"/>
                </a:cxn>
                <a:cxn ang="0">
                  <a:pos x="29" y="35"/>
                </a:cxn>
                <a:cxn ang="0">
                  <a:pos x="29" y="35"/>
                </a:cxn>
                <a:cxn ang="0">
                  <a:pos x="29" y="36"/>
                </a:cxn>
                <a:cxn ang="0">
                  <a:pos x="31" y="36"/>
                </a:cxn>
                <a:cxn ang="0">
                  <a:pos x="32" y="36"/>
                </a:cxn>
                <a:cxn ang="0">
                  <a:pos x="34" y="38"/>
                </a:cxn>
                <a:cxn ang="0">
                  <a:pos x="34" y="38"/>
                </a:cxn>
                <a:cxn ang="0">
                  <a:pos x="18" y="38"/>
                </a:cxn>
                <a:cxn ang="0">
                  <a:pos x="20" y="38"/>
                </a:cxn>
                <a:cxn ang="0">
                  <a:pos x="20" y="38"/>
                </a:cxn>
                <a:cxn ang="0">
                  <a:pos x="21" y="36"/>
                </a:cxn>
                <a:cxn ang="0">
                  <a:pos x="22" y="36"/>
                </a:cxn>
                <a:cxn ang="0">
                  <a:pos x="24" y="36"/>
                </a:cxn>
                <a:cxn ang="0">
                  <a:pos x="24" y="35"/>
                </a:cxn>
                <a:cxn ang="0">
                  <a:pos x="24" y="34"/>
                </a:cxn>
                <a:cxn ang="0">
                  <a:pos x="24" y="31"/>
                </a:cxn>
                <a:cxn ang="0">
                  <a:pos x="25" y="26"/>
                </a:cxn>
                <a:cxn ang="0">
                  <a:pos x="14" y="26"/>
                </a:cxn>
                <a:cxn ang="0">
                  <a:pos x="10" y="31"/>
                </a:cxn>
                <a:cxn ang="0">
                  <a:pos x="8" y="32"/>
                </a:cxn>
                <a:cxn ang="0">
                  <a:pos x="8" y="34"/>
                </a:cxn>
                <a:cxn ang="0">
                  <a:pos x="8" y="35"/>
                </a:cxn>
                <a:cxn ang="0">
                  <a:pos x="8" y="35"/>
                </a:cxn>
                <a:cxn ang="0">
                  <a:pos x="8" y="36"/>
                </a:cxn>
                <a:cxn ang="0">
                  <a:pos x="8" y="36"/>
                </a:cxn>
                <a:cxn ang="0">
                  <a:pos x="10" y="36"/>
                </a:cxn>
                <a:cxn ang="0">
                  <a:pos x="11" y="38"/>
                </a:cxn>
                <a:cxn ang="0">
                  <a:pos x="11" y="38"/>
                </a:cxn>
                <a:cxn ang="0">
                  <a:pos x="0" y="38"/>
                </a:cxn>
                <a:cxn ang="0">
                  <a:pos x="0" y="38"/>
                </a:cxn>
                <a:cxn ang="0">
                  <a:pos x="1" y="36"/>
                </a:cxn>
                <a:cxn ang="0">
                  <a:pos x="4" y="36"/>
                </a:cxn>
                <a:cxn ang="0">
                  <a:pos x="6" y="34"/>
                </a:cxn>
                <a:cxn ang="0">
                  <a:pos x="8" y="31"/>
                </a:cxn>
                <a:cxn ang="0">
                  <a:pos x="31" y="0"/>
                </a:cxn>
                <a:cxn ang="0">
                  <a:pos x="32" y="0"/>
                </a:cxn>
                <a:cxn ang="0">
                  <a:pos x="27" y="10"/>
                </a:cxn>
                <a:cxn ang="0">
                  <a:pos x="15" y="24"/>
                </a:cxn>
                <a:cxn ang="0">
                  <a:pos x="25" y="24"/>
                </a:cxn>
                <a:cxn ang="0">
                  <a:pos x="27" y="10"/>
                </a:cxn>
              </a:cxnLst>
              <a:rect l="0" t="0" r="r" b="b"/>
              <a:pathLst>
                <a:path w="34" h="38">
                  <a:moveTo>
                    <a:pt x="32" y="0"/>
                  </a:moveTo>
                  <a:lnTo>
                    <a:pt x="29" y="31"/>
                  </a:lnTo>
                  <a:lnTo>
                    <a:pt x="29" y="34"/>
                  </a:lnTo>
                  <a:lnTo>
                    <a:pt x="29" y="34"/>
                  </a:lnTo>
                  <a:lnTo>
                    <a:pt x="29" y="35"/>
                  </a:lnTo>
                  <a:lnTo>
                    <a:pt x="29" y="35"/>
                  </a:lnTo>
                  <a:lnTo>
                    <a:pt x="29" y="36"/>
                  </a:lnTo>
                  <a:lnTo>
                    <a:pt x="31" y="36"/>
                  </a:lnTo>
                  <a:lnTo>
                    <a:pt x="32" y="36"/>
                  </a:lnTo>
                  <a:lnTo>
                    <a:pt x="34" y="38"/>
                  </a:lnTo>
                  <a:lnTo>
                    <a:pt x="34" y="38"/>
                  </a:lnTo>
                  <a:lnTo>
                    <a:pt x="18" y="38"/>
                  </a:lnTo>
                  <a:lnTo>
                    <a:pt x="20" y="38"/>
                  </a:lnTo>
                  <a:lnTo>
                    <a:pt x="20" y="38"/>
                  </a:lnTo>
                  <a:lnTo>
                    <a:pt x="21" y="36"/>
                  </a:lnTo>
                  <a:lnTo>
                    <a:pt x="22" y="36"/>
                  </a:lnTo>
                  <a:lnTo>
                    <a:pt x="24" y="36"/>
                  </a:lnTo>
                  <a:lnTo>
                    <a:pt x="24" y="35"/>
                  </a:lnTo>
                  <a:lnTo>
                    <a:pt x="24" y="34"/>
                  </a:lnTo>
                  <a:lnTo>
                    <a:pt x="24" y="31"/>
                  </a:lnTo>
                  <a:lnTo>
                    <a:pt x="25" y="26"/>
                  </a:lnTo>
                  <a:lnTo>
                    <a:pt x="14" y="26"/>
                  </a:lnTo>
                  <a:lnTo>
                    <a:pt x="10" y="31"/>
                  </a:lnTo>
                  <a:lnTo>
                    <a:pt x="8" y="32"/>
                  </a:lnTo>
                  <a:lnTo>
                    <a:pt x="8" y="34"/>
                  </a:lnTo>
                  <a:lnTo>
                    <a:pt x="8" y="35"/>
                  </a:lnTo>
                  <a:lnTo>
                    <a:pt x="8" y="35"/>
                  </a:lnTo>
                  <a:lnTo>
                    <a:pt x="8" y="36"/>
                  </a:lnTo>
                  <a:lnTo>
                    <a:pt x="8" y="36"/>
                  </a:lnTo>
                  <a:lnTo>
                    <a:pt x="10" y="36"/>
                  </a:lnTo>
                  <a:lnTo>
                    <a:pt x="11" y="38"/>
                  </a:lnTo>
                  <a:lnTo>
                    <a:pt x="11" y="38"/>
                  </a:lnTo>
                  <a:lnTo>
                    <a:pt x="0" y="38"/>
                  </a:lnTo>
                  <a:lnTo>
                    <a:pt x="0" y="38"/>
                  </a:lnTo>
                  <a:lnTo>
                    <a:pt x="1" y="36"/>
                  </a:lnTo>
                  <a:lnTo>
                    <a:pt x="4" y="36"/>
                  </a:lnTo>
                  <a:lnTo>
                    <a:pt x="6" y="34"/>
                  </a:lnTo>
                  <a:lnTo>
                    <a:pt x="8" y="31"/>
                  </a:lnTo>
                  <a:lnTo>
                    <a:pt x="31" y="0"/>
                  </a:lnTo>
                  <a:lnTo>
                    <a:pt x="32" y="0"/>
                  </a:lnTo>
                  <a:close/>
                  <a:moveTo>
                    <a:pt x="27" y="10"/>
                  </a:moveTo>
                  <a:lnTo>
                    <a:pt x="15" y="24"/>
                  </a:lnTo>
                  <a:lnTo>
                    <a:pt x="25" y="24"/>
                  </a:lnTo>
                  <a:lnTo>
                    <a:pt x="27" y="1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70" name="Freeform 266"/>
            <p:cNvSpPr>
              <a:spLocks/>
            </p:cNvSpPr>
            <p:nvPr/>
          </p:nvSpPr>
          <p:spPr bwMode="auto">
            <a:xfrm>
              <a:off x="2498" y="2893"/>
              <a:ext cx="30" cy="37"/>
            </a:xfrm>
            <a:custGeom>
              <a:avLst/>
              <a:gdLst/>
              <a:ahLst/>
              <a:cxnLst>
                <a:cxn ang="0">
                  <a:pos x="27" y="37"/>
                </a:cxn>
                <a:cxn ang="0">
                  <a:pos x="0" y="37"/>
                </a:cxn>
                <a:cxn ang="0">
                  <a:pos x="0" y="37"/>
                </a:cxn>
                <a:cxn ang="0">
                  <a:pos x="3" y="35"/>
                </a:cxn>
                <a:cxn ang="0">
                  <a:pos x="5" y="35"/>
                </a:cxn>
                <a:cxn ang="0">
                  <a:pos x="5" y="35"/>
                </a:cxn>
                <a:cxn ang="0">
                  <a:pos x="6" y="34"/>
                </a:cxn>
                <a:cxn ang="0">
                  <a:pos x="6" y="33"/>
                </a:cxn>
                <a:cxn ang="0">
                  <a:pos x="7" y="30"/>
                </a:cxn>
                <a:cxn ang="0">
                  <a:pos x="14" y="7"/>
                </a:cxn>
                <a:cxn ang="0">
                  <a:pos x="14" y="4"/>
                </a:cxn>
                <a:cxn ang="0">
                  <a:pos x="14" y="3"/>
                </a:cxn>
                <a:cxn ang="0">
                  <a:pos x="14" y="2"/>
                </a:cxn>
                <a:cxn ang="0">
                  <a:pos x="14" y="2"/>
                </a:cxn>
                <a:cxn ang="0">
                  <a:pos x="13" y="2"/>
                </a:cxn>
                <a:cxn ang="0">
                  <a:pos x="12" y="2"/>
                </a:cxn>
                <a:cxn ang="0">
                  <a:pos x="10" y="2"/>
                </a:cxn>
                <a:cxn ang="0">
                  <a:pos x="10" y="2"/>
                </a:cxn>
                <a:cxn ang="0">
                  <a:pos x="10" y="0"/>
                </a:cxn>
                <a:cxn ang="0">
                  <a:pos x="26" y="0"/>
                </a:cxn>
                <a:cxn ang="0">
                  <a:pos x="26" y="2"/>
                </a:cxn>
                <a:cxn ang="0">
                  <a:pos x="23" y="2"/>
                </a:cxn>
                <a:cxn ang="0">
                  <a:pos x="22" y="2"/>
                </a:cxn>
                <a:cxn ang="0">
                  <a:pos x="22" y="2"/>
                </a:cxn>
                <a:cxn ang="0">
                  <a:pos x="20" y="3"/>
                </a:cxn>
                <a:cxn ang="0">
                  <a:pos x="20" y="4"/>
                </a:cxn>
                <a:cxn ang="0">
                  <a:pos x="19" y="9"/>
                </a:cxn>
                <a:cxn ang="0">
                  <a:pos x="12" y="31"/>
                </a:cxn>
                <a:cxn ang="0">
                  <a:pos x="12" y="33"/>
                </a:cxn>
                <a:cxn ang="0">
                  <a:pos x="12" y="34"/>
                </a:cxn>
                <a:cxn ang="0">
                  <a:pos x="12" y="34"/>
                </a:cxn>
                <a:cxn ang="0">
                  <a:pos x="12" y="35"/>
                </a:cxn>
                <a:cxn ang="0">
                  <a:pos x="13" y="35"/>
                </a:cxn>
                <a:cxn ang="0">
                  <a:pos x="14" y="35"/>
                </a:cxn>
                <a:cxn ang="0">
                  <a:pos x="17" y="35"/>
                </a:cxn>
                <a:cxn ang="0">
                  <a:pos x="20" y="35"/>
                </a:cxn>
                <a:cxn ang="0">
                  <a:pos x="23" y="34"/>
                </a:cxn>
                <a:cxn ang="0">
                  <a:pos x="24" y="34"/>
                </a:cxn>
                <a:cxn ang="0">
                  <a:pos x="26" y="33"/>
                </a:cxn>
                <a:cxn ang="0">
                  <a:pos x="27" y="31"/>
                </a:cxn>
                <a:cxn ang="0">
                  <a:pos x="29" y="28"/>
                </a:cxn>
                <a:cxn ang="0">
                  <a:pos x="30" y="27"/>
                </a:cxn>
                <a:cxn ang="0">
                  <a:pos x="30" y="27"/>
                </a:cxn>
                <a:cxn ang="0">
                  <a:pos x="27" y="37"/>
                </a:cxn>
              </a:cxnLst>
              <a:rect l="0" t="0" r="r" b="b"/>
              <a:pathLst>
                <a:path w="30" h="37">
                  <a:moveTo>
                    <a:pt x="27" y="37"/>
                  </a:moveTo>
                  <a:lnTo>
                    <a:pt x="0" y="37"/>
                  </a:lnTo>
                  <a:lnTo>
                    <a:pt x="0" y="37"/>
                  </a:lnTo>
                  <a:lnTo>
                    <a:pt x="3" y="35"/>
                  </a:lnTo>
                  <a:lnTo>
                    <a:pt x="5" y="35"/>
                  </a:lnTo>
                  <a:lnTo>
                    <a:pt x="5" y="35"/>
                  </a:lnTo>
                  <a:lnTo>
                    <a:pt x="6" y="34"/>
                  </a:lnTo>
                  <a:lnTo>
                    <a:pt x="6" y="33"/>
                  </a:lnTo>
                  <a:lnTo>
                    <a:pt x="7" y="30"/>
                  </a:lnTo>
                  <a:lnTo>
                    <a:pt x="14" y="7"/>
                  </a:lnTo>
                  <a:lnTo>
                    <a:pt x="14" y="4"/>
                  </a:lnTo>
                  <a:lnTo>
                    <a:pt x="14" y="3"/>
                  </a:lnTo>
                  <a:lnTo>
                    <a:pt x="14" y="2"/>
                  </a:lnTo>
                  <a:lnTo>
                    <a:pt x="14" y="2"/>
                  </a:lnTo>
                  <a:lnTo>
                    <a:pt x="13" y="2"/>
                  </a:lnTo>
                  <a:lnTo>
                    <a:pt x="12" y="2"/>
                  </a:lnTo>
                  <a:lnTo>
                    <a:pt x="10" y="2"/>
                  </a:lnTo>
                  <a:lnTo>
                    <a:pt x="10" y="2"/>
                  </a:lnTo>
                  <a:lnTo>
                    <a:pt x="10" y="0"/>
                  </a:lnTo>
                  <a:lnTo>
                    <a:pt x="26" y="0"/>
                  </a:lnTo>
                  <a:lnTo>
                    <a:pt x="26" y="2"/>
                  </a:lnTo>
                  <a:lnTo>
                    <a:pt x="23" y="2"/>
                  </a:lnTo>
                  <a:lnTo>
                    <a:pt x="22" y="2"/>
                  </a:lnTo>
                  <a:lnTo>
                    <a:pt x="22" y="2"/>
                  </a:lnTo>
                  <a:lnTo>
                    <a:pt x="20" y="3"/>
                  </a:lnTo>
                  <a:lnTo>
                    <a:pt x="20" y="4"/>
                  </a:lnTo>
                  <a:lnTo>
                    <a:pt x="19" y="9"/>
                  </a:lnTo>
                  <a:lnTo>
                    <a:pt x="12" y="31"/>
                  </a:lnTo>
                  <a:lnTo>
                    <a:pt x="12" y="33"/>
                  </a:lnTo>
                  <a:lnTo>
                    <a:pt x="12" y="34"/>
                  </a:lnTo>
                  <a:lnTo>
                    <a:pt x="12" y="34"/>
                  </a:lnTo>
                  <a:lnTo>
                    <a:pt x="12" y="35"/>
                  </a:lnTo>
                  <a:lnTo>
                    <a:pt x="13" y="35"/>
                  </a:lnTo>
                  <a:lnTo>
                    <a:pt x="14" y="35"/>
                  </a:lnTo>
                  <a:lnTo>
                    <a:pt x="17" y="35"/>
                  </a:lnTo>
                  <a:lnTo>
                    <a:pt x="20" y="35"/>
                  </a:lnTo>
                  <a:lnTo>
                    <a:pt x="23" y="34"/>
                  </a:lnTo>
                  <a:lnTo>
                    <a:pt x="24" y="34"/>
                  </a:lnTo>
                  <a:lnTo>
                    <a:pt x="26" y="33"/>
                  </a:lnTo>
                  <a:lnTo>
                    <a:pt x="27" y="31"/>
                  </a:lnTo>
                  <a:lnTo>
                    <a:pt x="29" y="28"/>
                  </a:lnTo>
                  <a:lnTo>
                    <a:pt x="30" y="27"/>
                  </a:lnTo>
                  <a:lnTo>
                    <a:pt x="30" y="27"/>
                  </a:lnTo>
                  <a:lnTo>
                    <a:pt x="27" y="3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pic>
          <p:nvPicPr>
            <p:cNvPr id="1480971" name="Picture 267"/>
            <p:cNvPicPr>
              <a:picLocks noChangeAspect="1" noChangeArrowheads="1"/>
            </p:cNvPicPr>
            <p:nvPr/>
          </p:nvPicPr>
          <p:blipFill>
            <a:blip r:embed="rId3"/>
            <a:srcRect/>
            <a:stretch>
              <a:fillRect/>
            </a:stretch>
          </p:blipFill>
          <p:spPr bwMode="auto">
            <a:xfrm>
              <a:off x="2559" y="2903"/>
              <a:ext cx="47" cy="30"/>
            </a:xfrm>
            <a:prstGeom prst="rect">
              <a:avLst/>
            </a:prstGeom>
            <a:noFill/>
            <a:ln w="9525">
              <a:noFill/>
              <a:miter lim="800000"/>
              <a:headEnd/>
              <a:tailEnd/>
            </a:ln>
          </p:spPr>
        </p:pic>
        <p:pic>
          <p:nvPicPr>
            <p:cNvPr id="1480972" name="Picture 268"/>
            <p:cNvPicPr>
              <a:picLocks noChangeAspect="1" noChangeArrowheads="1"/>
            </p:cNvPicPr>
            <p:nvPr/>
          </p:nvPicPr>
          <p:blipFill>
            <a:blip r:embed="rId4"/>
            <a:srcRect/>
            <a:stretch>
              <a:fillRect/>
            </a:stretch>
          </p:blipFill>
          <p:spPr bwMode="auto">
            <a:xfrm>
              <a:off x="2559" y="2903"/>
              <a:ext cx="47" cy="30"/>
            </a:xfrm>
            <a:prstGeom prst="rect">
              <a:avLst/>
            </a:prstGeom>
            <a:noFill/>
            <a:ln w="9525">
              <a:noFill/>
              <a:miter lim="800000"/>
              <a:headEnd/>
              <a:tailEnd/>
            </a:ln>
          </p:spPr>
        </p:pic>
        <p:pic>
          <p:nvPicPr>
            <p:cNvPr id="1480973" name="Picture 269"/>
            <p:cNvPicPr>
              <a:picLocks noChangeAspect="1" noChangeArrowheads="1"/>
            </p:cNvPicPr>
            <p:nvPr/>
          </p:nvPicPr>
          <p:blipFill>
            <a:blip r:embed="rId5"/>
            <a:srcRect/>
            <a:stretch>
              <a:fillRect/>
            </a:stretch>
          </p:blipFill>
          <p:spPr bwMode="auto">
            <a:xfrm>
              <a:off x="2639" y="2910"/>
              <a:ext cx="18" cy="18"/>
            </a:xfrm>
            <a:prstGeom prst="rect">
              <a:avLst/>
            </a:prstGeom>
            <a:noFill/>
            <a:ln w="9525">
              <a:noFill/>
              <a:miter lim="800000"/>
              <a:headEnd/>
              <a:tailEnd/>
            </a:ln>
          </p:spPr>
        </p:pic>
        <p:pic>
          <p:nvPicPr>
            <p:cNvPr id="1480974" name="Picture 270"/>
            <p:cNvPicPr>
              <a:picLocks noChangeAspect="1" noChangeArrowheads="1"/>
            </p:cNvPicPr>
            <p:nvPr/>
          </p:nvPicPr>
          <p:blipFill>
            <a:blip r:embed="rId6"/>
            <a:srcRect/>
            <a:stretch>
              <a:fillRect/>
            </a:stretch>
          </p:blipFill>
          <p:spPr bwMode="auto">
            <a:xfrm>
              <a:off x="2639" y="2910"/>
              <a:ext cx="18" cy="18"/>
            </a:xfrm>
            <a:prstGeom prst="rect">
              <a:avLst/>
            </a:prstGeom>
            <a:noFill/>
            <a:ln w="9525">
              <a:noFill/>
              <a:miter lim="800000"/>
              <a:headEnd/>
              <a:tailEnd/>
            </a:ln>
          </p:spPr>
        </p:pic>
        <p:sp>
          <p:nvSpPr>
            <p:cNvPr id="1480975" name="Freeform 271"/>
            <p:cNvSpPr>
              <a:spLocks/>
            </p:cNvSpPr>
            <p:nvPr/>
          </p:nvSpPr>
          <p:spPr bwMode="auto">
            <a:xfrm>
              <a:off x="2672" y="2893"/>
              <a:ext cx="44" cy="38"/>
            </a:xfrm>
            <a:custGeom>
              <a:avLst/>
              <a:gdLst/>
              <a:ahLst/>
              <a:cxnLst>
                <a:cxn ang="0">
                  <a:pos x="17" y="0"/>
                </a:cxn>
                <a:cxn ang="0">
                  <a:pos x="28" y="30"/>
                </a:cxn>
                <a:cxn ang="0">
                  <a:pos x="35" y="7"/>
                </a:cxn>
                <a:cxn ang="0">
                  <a:pos x="35" y="4"/>
                </a:cxn>
                <a:cxn ang="0">
                  <a:pos x="35" y="3"/>
                </a:cxn>
                <a:cxn ang="0">
                  <a:pos x="35" y="2"/>
                </a:cxn>
                <a:cxn ang="0">
                  <a:pos x="35" y="2"/>
                </a:cxn>
                <a:cxn ang="0">
                  <a:pos x="34" y="2"/>
                </a:cxn>
                <a:cxn ang="0">
                  <a:pos x="33" y="2"/>
                </a:cxn>
                <a:cxn ang="0">
                  <a:pos x="33" y="2"/>
                </a:cxn>
                <a:cxn ang="0">
                  <a:pos x="31" y="2"/>
                </a:cxn>
                <a:cxn ang="0">
                  <a:pos x="33" y="0"/>
                </a:cxn>
                <a:cxn ang="0">
                  <a:pos x="44" y="0"/>
                </a:cxn>
                <a:cxn ang="0">
                  <a:pos x="44" y="2"/>
                </a:cxn>
                <a:cxn ang="0">
                  <a:pos x="42" y="2"/>
                </a:cxn>
                <a:cxn ang="0">
                  <a:pos x="41" y="2"/>
                </a:cxn>
                <a:cxn ang="0">
                  <a:pos x="40" y="2"/>
                </a:cxn>
                <a:cxn ang="0">
                  <a:pos x="38" y="3"/>
                </a:cxn>
                <a:cxn ang="0">
                  <a:pos x="38" y="4"/>
                </a:cxn>
                <a:cxn ang="0">
                  <a:pos x="37" y="7"/>
                </a:cxn>
                <a:cxn ang="0">
                  <a:pos x="28" y="38"/>
                </a:cxn>
                <a:cxn ang="0">
                  <a:pos x="27" y="38"/>
                </a:cxn>
                <a:cxn ang="0">
                  <a:pos x="14" y="7"/>
                </a:cxn>
                <a:cxn ang="0">
                  <a:pos x="9" y="30"/>
                </a:cxn>
                <a:cxn ang="0">
                  <a:pos x="7" y="33"/>
                </a:cxn>
                <a:cxn ang="0">
                  <a:pos x="7" y="34"/>
                </a:cxn>
                <a:cxn ang="0">
                  <a:pos x="7" y="35"/>
                </a:cxn>
                <a:cxn ang="0">
                  <a:pos x="9" y="35"/>
                </a:cxn>
                <a:cxn ang="0">
                  <a:pos x="10" y="35"/>
                </a:cxn>
                <a:cxn ang="0">
                  <a:pos x="12" y="37"/>
                </a:cxn>
                <a:cxn ang="0">
                  <a:pos x="12" y="37"/>
                </a:cxn>
                <a:cxn ang="0">
                  <a:pos x="0" y="37"/>
                </a:cxn>
                <a:cxn ang="0">
                  <a:pos x="0" y="37"/>
                </a:cxn>
                <a:cxn ang="0">
                  <a:pos x="2" y="35"/>
                </a:cxn>
                <a:cxn ang="0">
                  <a:pos x="3" y="35"/>
                </a:cxn>
                <a:cxn ang="0">
                  <a:pos x="5" y="35"/>
                </a:cxn>
                <a:cxn ang="0">
                  <a:pos x="5" y="34"/>
                </a:cxn>
                <a:cxn ang="0">
                  <a:pos x="6" y="33"/>
                </a:cxn>
                <a:cxn ang="0">
                  <a:pos x="6" y="31"/>
                </a:cxn>
                <a:cxn ang="0">
                  <a:pos x="14" y="4"/>
                </a:cxn>
                <a:cxn ang="0">
                  <a:pos x="13" y="3"/>
                </a:cxn>
                <a:cxn ang="0">
                  <a:pos x="12" y="2"/>
                </a:cxn>
                <a:cxn ang="0">
                  <a:pos x="10" y="2"/>
                </a:cxn>
                <a:cxn ang="0">
                  <a:pos x="7" y="2"/>
                </a:cxn>
                <a:cxn ang="0">
                  <a:pos x="9" y="0"/>
                </a:cxn>
                <a:cxn ang="0">
                  <a:pos x="17" y="0"/>
                </a:cxn>
              </a:cxnLst>
              <a:rect l="0" t="0" r="r" b="b"/>
              <a:pathLst>
                <a:path w="44" h="38">
                  <a:moveTo>
                    <a:pt x="17" y="0"/>
                  </a:moveTo>
                  <a:lnTo>
                    <a:pt x="28" y="30"/>
                  </a:lnTo>
                  <a:lnTo>
                    <a:pt x="35" y="7"/>
                  </a:lnTo>
                  <a:lnTo>
                    <a:pt x="35" y="4"/>
                  </a:lnTo>
                  <a:lnTo>
                    <a:pt x="35" y="3"/>
                  </a:lnTo>
                  <a:lnTo>
                    <a:pt x="35" y="2"/>
                  </a:lnTo>
                  <a:lnTo>
                    <a:pt x="35" y="2"/>
                  </a:lnTo>
                  <a:lnTo>
                    <a:pt x="34" y="2"/>
                  </a:lnTo>
                  <a:lnTo>
                    <a:pt x="33" y="2"/>
                  </a:lnTo>
                  <a:lnTo>
                    <a:pt x="33" y="2"/>
                  </a:lnTo>
                  <a:lnTo>
                    <a:pt x="31" y="2"/>
                  </a:lnTo>
                  <a:lnTo>
                    <a:pt x="33" y="0"/>
                  </a:lnTo>
                  <a:lnTo>
                    <a:pt x="44" y="0"/>
                  </a:lnTo>
                  <a:lnTo>
                    <a:pt x="44" y="2"/>
                  </a:lnTo>
                  <a:lnTo>
                    <a:pt x="42" y="2"/>
                  </a:lnTo>
                  <a:lnTo>
                    <a:pt x="41" y="2"/>
                  </a:lnTo>
                  <a:lnTo>
                    <a:pt x="40" y="2"/>
                  </a:lnTo>
                  <a:lnTo>
                    <a:pt x="38" y="3"/>
                  </a:lnTo>
                  <a:lnTo>
                    <a:pt x="38" y="4"/>
                  </a:lnTo>
                  <a:lnTo>
                    <a:pt x="37" y="7"/>
                  </a:lnTo>
                  <a:lnTo>
                    <a:pt x="28" y="38"/>
                  </a:lnTo>
                  <a:lnTo>
                    <a:pt x="27" y="38"/>
                  </a:lnTo>
                  <a:lnTo>
                    <a:pt x="14" y="7"/>
                  </a:lnTo>
                  <a:lnTo>
                    <a:pt x="9" y="30"/>
                  </a:lnTo>
                  <a:lnTo>
                    <a:pt x="7" y="33"/>
                  </a:lnTo>
                  <a:lnTo>
                    <a:pt x="7" y="34"/>
                  </a:lnTo>
                  <a:lnTo>
                    <a:pt x="7" y="35"/>
                  </a:lnTo>
                  <a:lnTo>
                    <a:pt x="9" y="35"/>
                  </a:lnTo>
                  <a:lnTo>
                    <a:pt x="10" y="35"/>
                  </a:lnTo>
                  <a:lnTo>
                    <a:pt x="12" y="37"/>
                  </a:lnTo>
                  <a:lnTo>
                    <a:pt x="12" y="37"/>
                  </a:lnTo>
                  <a:lnTo>
                    <a:pt x="0" y="37"/>
                  </a:lnTo>
                  <a:lnTo>
                    <a:pt x="0" y="37"/>
                  </a:lnTo>
                  <a:lnTo>
                    <a:pt x="2" y="35"/>
                  </a:lnTo>
                  <a:lnTo>
                    <a:pt x="3" y="35"/>
                  </a:lnTo>
                  <a:lnTo>
                    <a:pt x="5" y="35"/>
                  </a:lnTo>
                  <a:lnTo>
                    <a:pt x="5" y="34"/>
                  </a:lnTo>
                  <a:lnTo>
                    <a:pt x="6" y="33"/>
                  </a:lnTo>
                  <a:lnTo>
                    <a:pt x="6" y="31"/>
                  </a:lnTo>
                  <a:lnTo>
                    <a:pt x="14" y="4"/>
                  </a:lnTo>
                  <a:lnTo>
                    <a:pt x="13" y="3"/>
                  </a:lnTo>
                  <a:lnTo>
                    <a:pt x="12" y="2"/>
                  </a:lnTo>
                  <a:lnTo>
                    <a:pt x="10" y="2"/>
                  </a:lnTo>
                  <a:lnTo>
                    <a:pt x="7" y="2"/>
                  </a:lnTo>
                  <a:lnTo>
                    <a:pt x="9"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76" name="Freeform 272"/>
            <p:cNvSpPr>
              <a:spLocks noEditPoints="1"/>
            </p:cNvSpPr>
            <p:nvPr/>
          </p:nvSpPr>
          <p:spPr bwMode="auto">
            <a:xfrm>
              <a:off x="2712" y="2904"/>
              <a:ext cx="25" cy="27"/>
            </a:xfrm>
            <a:custGeom>
              <a:avLst/>
              <a:gdLst/>
              <a:ahLst/>
              <a:cxnLst>
                <a:cxn ang="0">
                  <a:pos x="25" y="10"/>
                </a:cxn>
                <a:cxn ang="0">
                  <a:pos x="24" y="14"/>
                </a:cxn>
                <a:cxn ang="0">
                  <a:pos x="22" y="17"/>
                </a:cxn>
                <a:cxn ang="0">
                  <a:pos x="19" y="22"/>
                </a:cxn>
                <a:cxn ang="0">
                  <a:pos x="17" y="24"/>
                </a:cxn>
                <a:cxn ang="0">
                  <a:pos x="12" y="26"/>
                </a:cxn>
                <a:cxn ang="0">
                  <a:pos x="8" y="27"/>
                </a:cxn>
                <a:cxn ang="0">
                  <a:pos x="5" y="26"/>
                </a:cxn>
                <a:cxn ang="0">
                  <a:pos x="2" y="24"/>
                </a:cxn>
                <a:cxn ang="0">
                  <a:pos x="1" y="22"/>
                </a:cxn>
                <a:cxn ang="0">
                  <a:pos x="0" y="19"/>
                </a:cxn>
                <a:cxn ang="0">
                  <a:pos x="1" y="14"/>
                </a:cxn>
                <a:cxn ang="0">
                  <a:pos x="2" y="10"/>
                </a:cxn>
                <a:cxn ang="0">
                  <a:pos x="5" y="6"/>
                </a:cxn>
                <a:cxn ang="0">
                  <a:pos x="8" y="3"/>
                </a:cxn>
                <a:cxn ang="0">
                  <a:pos x="12" y="2"/>
                </a:cxn>
                <a:cxn ang="0">
                  <a:pos x="17" y="0"/>
                </a:cxn>
                <a:cxn ang="0">
                  <a:pos x="19" y="2"/>
                </a:cxn>
                <a:cxn ang="0">
                  <a:pos x="22" y="3"/>
                </a:cxn>
                <a:cxn ang="0">
                  <a:pos x="24" y="6"/>
                </a:cxn>
                <a:cxn ang="0">
                  <a:pos x="25" y="10"/>
                </a:cxn>
                <a:cxn ang="0">
                  <a:pos x="19" y="7"/>
                </a:cxn>
                <a:cxn ang="0">
                  <a:pos x="19" y="5"/>
                </a:cxn>
                <a:cxn ang="0">
                  <a:pos x="18" y="3"/>
                </a:cxn>
                <a:cxn ang="0">
                  <a:pos x="17" y="3"/>
                </a:cxn>
                <a:cxn ang="0">
                  <a:pos x="15" y="2"/>
                </a:cxn>
                <a:cxn ang="0">
                  <a:pos x="12" y="3"/>
                </a:cxn>
                <a:cxn ang="0">
                  <a:pos x="11" y="5"/>
                </a:cxn>
                <a:cxn ang="0">
                  <a:pos x="8" y="9"/>
                </a:cxn>
                <a:cxn ang="0">
                  <a:pos x="5" y="14"/>
                </a:cxn>
                <a:cxn ang="0">
                  <a:pos x="5" y="20"/>
                </a:cxn>
                <a:cxn ang="0">
                  <a:pos x="5" y="23"/>
                </a:cxn>
                <a:cxn ang="0">
                  <a:pos x="7" y="24"/>
                </a:cxn>
                <a:cxn ang="0">
                  <a:pos x="8" y="26"/>
                </a:cxn>
                <a:cxn ang="0">
                  <a:pos x="9" y="26"/>
                </a:cxn>
                <a:cxn ang="0">
                  <a:pos x="12" y="24"/>
                </a:cxn>
                <a:cxn ang="0">
                  <a:pos x="14" y="23"/>
                </a:cxn>
                <a:cxn ang="0">
                  <a:pos x="17" y="20"/>
                </a:cxn>
                <a:cxn ang="0">
                  <a:pos x="19" y="13"/>
                </a:cxn>
                <a:cxn ang="0">
                  <a:pos x="19" y="7"/>
                </a:cxn>
              </a:cxnLst>
              <a:rect l="0" t="0" r="r" b="b"/>
              <a:pathLst>
                <a:path w="25" h="27">
                  <a:moveTo>
                    <a:pt x="25" y="10"/>
                  </a:moveTo>
                  <a:lnTo>
                    <a:pt x="24" y="14"/>
                  </a:lnTo>
                  <a:lnTo>
                    <a:pt x="22" y="17"/>
                  </a:lnTo>
                  <a:lnTo>
                    <a:pt x="19" y="22"/>
                  </a:lnTo>
                  <a:lnTo>
                    <a:pt x="17" y="24"/>
                  </a:lnTo>
                  <a:lnTo>
                    <a:pt x="12" y="26"/>
                  </a:lnTo>
                  <a:lnTo>
                    <a:pt x="8" y="27"/>
                  </a:lnTo>
                  <a:lnTo>
                    <a:pt x="5" y="26"/>
                  </a:lnTo>
                  <a:lnTo>
                    <a:pt x="2" y="24"/>
                  </a:lnTo>
                  <a:lnTo>
                    <a:pt x="1" y="22"/>
                  </a:lnTo>
                  <a:lnTo>
                    <a:pt x="0" y="19"/>
                  </a:lnTo>
                  <a:lnTo>
                    <a:pt x="1" y="14"/>
                  </a:lnTo>
                  <a:lnTo>
                    <a:pt x="2" y="10"/>
                  </a:lnTo>
                  <a:lnTo>
                    <a:pt x="5" y="6"/>
                  </a:lnTo>
                  <a:lnTo>
                    <a:pt x="8" y="3"/>
                  </a:lnTo>
                  <a:lnTo>
                    <a:pt x="12" y="2"/>
                  </a:lnTo>
                  <a:lnTo>
                    <a:pt x="17" y="0"/>
                  </a:lnTo>
                  <a:lnTo>
                    <a:pt x="19" y="2"/>
                  </a:lnTo>
                  <a:lnTo>
                    <a:pt x="22" y="3"/>
                  </a:lnTo>
                  <a:lnTo>
                    <a:pt x="24" y="6"/>
                  </a:lnTo>
                  <a:lnTo>
                    <a:pt x="25" y="10"/>
                  </a:lnTo>
                  <a:close/>
                  <a:moveTo>
                    <a:pt x="19" y="7"/>
                  </a:moveTo>
                  <a:lnTo>
                    <a:pt x="19" y="5"/>
                  </a:lnTo>
                  <a:lnTo>
                    <a:pt x="18" y="3"/>
                  </a:lnTo>
                  <a:lnTo>
                    <a:pt x="17" y="3"/>
                  </a:lnTo>
                  <a:lnTo>
                    <a:pt x="15" y="2"/>
                  </a:lnTo>
                  <a:lnTo>
                    <a:pt x="12" y="3"/>
                  </a:lnTo>
                  <a:lnTo>
                    <a:pt x="11" y="5"/>
                  </a:lnTo>
                  <a:lnTo>
                    <a:pt x="8" y="9"/>
                  </a:lnTo>
                  <a:lnTo>
                    <a:pt x="5" y="14"/>
                  </a:lnTo>
                  <a:lnTo>
                    <a:pt x="5" y="20"/>
                  </a:lnTo>
                  <a:lnTo>
                    <a:pt x="5" y="23"/>
                  </a:lnTo>
                  <a:lnTo>
                    <a:pt x="7" y="24"/>
                  </a:lnTo>
                  <a:lnTo>
                    <a:pt x="8" y="26"/>
                  </a:lnTo>
                  <a:lnTo>
                    <a:pt x="9" y="26"/>
                  </a:lnTo>
                  <a:lnTo>
                    <a:pt x="12" y="24"/>
                  </a:lnTo>
                  <a:lnTo>
                    <a:pt x="14" y="23"/>
                  </a:lnTo>
                  <a:lnTo>
                    <a:pt x="17" y="20"/>
                  </a:lnTo>
                  <a:lnTo>
                    <a:pt x="19" y="13"/>
                  </a:lnTo>
                  <a:lnTo>
                    <a:pt x="19" y="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77" name="Freeform 273"/>
            <p:cNvSpPr>
              <a:spLocks/>
            </p:cNvSpPr>
            <p:nvPr/>
          </p:nvSpPr>
          <p:spPr bwMode="auto">
            <a:xfrm>
              <a:off x="2741" y="2904"/>
              <a:ext cx="25" cy="27"/>
            </a:xfrm>
            <a:custGeom>
              <a:avLst/>
              <a:gdLst/>
              <a:ahLst/>
              <a:cxnLst>
                <a:cxn ang="0">
                  <a:pos x="21" y="19"/>
                </a:cxn>
                <a:cxn ang="0">
                  <a:pos x="20" y="23"/>
                </a:cxn>
                <a:cxn ang="0">
                  <a:pos x="20" y="24"/>
                </a:cxn>
                <a:cxn ang="0">
                  <a:pos x="20" y="24"/>
                </a:cxn>
                <a:cxn ang="0">
                  <a:pos x="21" y="24"/>
                </a:cxn>
                <a:cxn ang="0">
                  <a:pos x="24" y="20"/>
                </a:cxn>
                <a:cxn ang="0">
                  <a:pos x="23" y="24"/>
                </a:cxn>
                <a:cxn ang="0">
                  <a:pos x="18" y="27"/>
                </a:cxn>
                <a:cxn ang="0">
                  <a:pos x="17" y="27"/>
                </a:cxn>
                <a:cxn ang="0">
                  <a:pos x="16" y="26"/>
                </a:cxn>
                <a:cxn ang="0">
                  <a:pos x="16" y="23"/>
                </a:cxn>
                <a:cxn ang="0">
                  <a:pos x="16" y="20"/>
                </a:cxn>
                <a:cxn ang="0">
                  <a:pos x="18" y="13"/>
                </a:cxn>
                <a:cxn ang="0">
                  <a:pos x="13" y="22"/>
                </a:cxn>
                <a:cxn ang="0">
                  <a:pos x="7" y="26"/>
                </a:cxn>
                <a:cxn ang="0">
                  <a:pos x="3" y="27"/>
                </a:cxn>
                <a:cxn ang="0">
                  <a:pos x="2" y="24"/>
                </a:cxn>
                <a:cxn ang="0">
                  <a:pos x="2" y="22"/>
                </a:cxn>
                <a:cxn ang="0">
                  <a:pos x="6" y="9"/>
                </a:cxn>
                <a:cxn ang="0">
                  <a:pos x="6" y="5"/>
                </a:cxn>
                <a:cxn ang="0">
                  <a:pos x="6" y="5"/>
                </a:cxn>
                <a:cxn ang="0">
                  <a:pos x="6" y="5"/>
                </a:cxn>
                <a:cxn ang="0">
                  <a:pos x="4" y="5"/>
                </a:cxn>
                <a:cxn ang="0">
                  <a:pos x="2" y="7"/>
                </a:cxn>
                <a:cxn ang="0">
                  <a:pos x="3" y="5"/>
                </a:cxn>
                <a:cxn ang="0">
                  <a:pos x="7" y="2"/>
                </a:cxn>
                <a:cxn ang="0">
                  <a:pos x="10" y="2"/>
                </a:cxn>
                <a:cxn ang="0">
                  <a:pos x="11" y="3"/>
                </a:cxn>
                <a:cxn ang="0">
                  <a:pos x="10" y="6"/>
                </a:cxn>
                <a:cxn ang="0">
                  <a:pos x="7" y="19"/>
                </a:cxn>
                <a:cxn ang="0">
                  <a:pos x="6" y="23"/>
                </a:cxn>
                <a:cxn ang="0">
                  <a:pos x="6" y="23"/>
                </a:cxn>
                <a:cxn ang="0">
                  <a:pos x="7" y="24"/>
                </a:cxn>
                <a:cxn ang="0">
                  <a:pos x="10" y="23"/>
                </a:cxn>
                <a:cxn ang="0">
                  <a:pos x="13" y="19"/>
                </a:cxn>
                <a:cxn ang="0">
                  <a:pos x="17" y="13"/>
                </a:cxn>
                <a:cxn ang="0">
                  <a:pos x="21" y="5"/>
                </a:cxn>
                <a:cxn ang="0">
                  <a:pos x="25" y="2"/>
                </a:cxn>
              </a:cxnLst>
              <a:rect l="0" t="0" r="r" b="b"/>
              <a:pathLst>
                <a:path w="25" h="27">
                  <a:moveTo>
                    <a:pt x="25" y="2"/>
                  </a:moveTo>
                  <a:lnTo>
                    <a:pt x="21" y="19"/>
                  </a:lnTo>
                  <a:lnTo>
                    <a:pt x="20" y="22"/>
                  </a:lnTo>
                  <a:lnTo>
                    <a:pt x="20" y="23"/>
                  </a:lnTo>
                  <a:lnTo>
                    <a:pt x="20" y="24"/>
                  </a:lnTo>
                  <a:lnTo>
                    <a:pt x="20" y="24"/>
                  </a:lnTo>
                  <a:lnTo>
                    <a:pt x="20" y="24"/>
                  </a:lnTo>
                  <a:lnTo>
                    <a:pt x="20" y="24"/>
                  </a:lnTo>
                  <a:lnTo>
                    <a:pt x="21" y="24"/>
                  </a:lnTo>
                  <a:lnTo>
                    <a:pt x="21" y="24"/>
                  </a:lnTo>
                  <a:lnTo>
                    <a:pt x="23" y="23"/>
                  </a:lnTo>
                  <a:lnTo>
                    <a:pt x="24" y="20"/>
                  </a:lnTo>
                  <a:lnTo>
                    <a:pt x="24" y="22"/>
                  </a:lnTo>
                  <a:lnTo>
                    <a:pt x="23" y="24"/>
                  </a:lnTo>
                  <a:lnTo>
                    <a:pt x="20" y="26"/>
                  </a:lnTo>
                  <a:lnTo>
                    <a:pt x="18" y="27"/>
                  </a:lnTo>
                  <a:lnTo>
                    <a:pt x="17" y="27"/>
                  </a:lnTo>
                  <a:lnTo>
                    <a:pt x="17" y="27"/>
                  </a:lnTo>
                  <a:lnTo>
                    <a:pt x="16" y="26"/>
                  </a:lnTo>
                  <a:lnTo>
                    <a:pt x="16" y="26"/>
                  </a:lnTo>
                  <a:lnTo>
                    <a:pt x="16" y="24"/>
                  </a:lnTo>
                  <a:lnTo>
                    <a:pt x="16" y="23"/>
                  </a:lnTo>
                  <a:lnTo>
                    <a:pt x="16" y="23"/>
                  </a:lnTo>
                  <a:lnTo>
                    <a:pt x="16" y="20"/>
                  </a:lnTo>
                  <a:lnTo>
                    <a:pt x="17" y="17"/>
                  </a:lnTo>
                  <a:lnTo>
                    <a:pt x="18" y="13"/>
                  </a:lnTo>
                  <a:lnTo>
                    <a:pt x="16" y="19"/>
                  </a:lnTo>
                  <a:lnTo>
                    <a:pt x="13" y="22"/>
                  </a:lnTo>
                  <a:lnTo>
                    <a:pt x="10" y="24"/>
                  </a:lnTo>
                  <a:lnTo>
                    <a:pt x="7" y="26"/>
                  </a:lnTo>
                  <a:lnTo>
                    <a:pt x="4" y="27"/>
                  </a:lnTo>
                  <a:lnTo>
                    <a:pt x="3" y="27"/>
                  </a:lnTo>
                  <a:lnTo>
                    <a:pt x="2" y="26"/>
                  </a:lnTo>
                  <a:lnTo>
                    <a:pt x="2" y="24"/>
                  </a:lnTo>
                  <a:lnTo>
                    <a:pt x="2" y="24"/>
                  </a:lnTo>
                  <a:lnTo>
                    <a:pt x="2" y="22"/>
                  </a:lnTo>
                  <a:lnTo>
                    <a:pt x="3" y="17"/>
                  </a:lnTo>
                  <a:lnTo>
                    <a:pt x="6" y="9"/>
                  </a:lnTo>
                  <a:lnTo>
                    <a:pt x="6" y="6"/>
                  </a:lnTo>
                  <a:lnTo>
                    <a:pt x="6" y="5"/>
                  </a:lnTo>
                  <a:lnTo>
                    <a:pt x="6" y="5"/>
                  </a:lnTo>
                  <a:lnTo>
                    <a:pt x="6" y="5"/>
                  </a:lnTo>
                  <a:lnTo>
                    <a:pt x="6" y="5"/>
                  </a:lnTo>
                  <a:lnTo>
                    <a:pt x="6" y="5"/>
                  </a:lnTo>
                  <a:lnTo>
                    <a:pt x="4" y="5"/>
                  </a:lnTo>
                  <a:lnTo>
                    <a:pt x="4" y="5"/>
                  </a:lnTo>
                  <a:lnTo>
                    <a:pt x="3" y="6"/>
                  </a:lnTo>
                  <a:lnTo>
                    <a:pt x="2" y="7"/>
                  </a:lnTo>
                  <a:lnTo>
                    <a:pt x="0" y="7"/>
                  </a:lnTo>
                  <a:lnTo>
                    <a:pt x="3" y="5"/>
                  </a:lnTo>
                  <a:lnTo>
                    <a:pt x="4" y="2"/>
                  </a:lnTo>
                  <a:lnTo>
                    <a:pt x="7" y="2"/>
                  </a:lnTo>
                  <a:lnTo>
                    <a:pt x="9" y="0"/>
                  </a:lnTo>
                  <a:lnTo>
                    <a:pt x="10" y="2"/>
                  </a:lnTo>
                  <a:lnTo>
                    <a:pt x="10" y="2"/>
                  </a:lnTo>
                  <a:lnTo>
                    <a:pt x="11" y="3"/>
                  </a:lnTo>
                  <a:lnTo>
                    <a:pt x="11" y="5"/>
                  </a:lnTo>
                  <a:lnTo>
                    <a:pt x="10" y="6"/>
                  </a:lnTo>
                  <a:lnTo>
                    <a:pt x="10" y="9"/>
                  </a:lnTo>
                  <a:lnTo>
                    <a:pt x="7" y="19"/>
                  </a:lnTo>
                  <a:lnTo>
                    <a:pt x="6" y="22"/>
                  </a:lnTo>
                  <a:lnTo>
                    <a:pt x="6" y="23"/>
                  </a:lnTo>
                  <a:lnTo>
                    <a:pt x="6" y="23"/>
                  </a:lnTo>
                  <a:lnTo>
                    <a:pt x="6" y="23"/>
                  </a:lnTo>
                  <a:lnTo>
                    <a:pt x="7" y="24"/>
                  </a:lnTo>
                  <a:lnTo>
                    <a:pt x="7" y="24"/>
                  </a:lnTo>
                  <a:lnTo>
                    <a:pt x="9" y="23"/>
                  </a:lnTo>
                  <a:lnTo>
                    <a:pt x="10" y="23"/>
                  </a:lnTo>
                  <a:lnTo>
                    <a:pt x="11" y="22"/>
                  </a:lnTo>
                  <a:lnTo>
                    <a:pt x="13" y="19"/>
                  </a:lnTo>
                  <a:lnTo>
                    <a:pt x="16" y="16"/>
                  </a:lnTo>
                  <a:lnTo>
                    <a:pt x="17" y="13"/>
                  </a:lnTo>
                  <a:lnTo>
                    <a:pt x="18" y="9"/>
                  </a:lnTo>
                  <a:lnTo>
                    <a:pt x="21" y="5"/>
                  </a:lnTo>
                  <a:lnTo>
                    <a:pt x="21" y="2"/>
                  </a:lnTo>
                  <a:lnTo>
                    <a:pt x="25"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78" name="Freeform 274"/>
            <p:cNvSpPr>
              <a:spLocks/>
            </p:cNvSpPr>
            <p:nvPr/>
          </p:nvSpPr>
          <p:spPr bwMode="auto">
            <a:xfrm>
              <a:off x="2768" y="2904"/>
              <a:ext cx="26" cy="27"/>
            </a:xfrm>
            <a:custGeom>
              <a:avLst/>
              <a:gdLst/>
              <a:ahLst/>
              <a:cxnLst>
                <a:cxn ang="0">
                  <a:pos x="8" y="13"/>
                </a:cxn>
                <a:cxn ang="0">
                  <a:pos x="14" y="6"/>
                </a:cxn>
                <a:cxn ang="0">
                  <a:pos x="19" y="2"/>
                </a:cxn>
                <a:cxn ang="0">
                  <a:pos x="24" y="2"/>
                </a:cxn>
                <a:cxn ang="0">
                  <a:pos x="25" y="3"/>
                </a:cxn>
                <a:cxn ang="0">
                  <a:pos x="25" y="6"/>
                </a:cxn>
                <a:cxn ang="0">
                  <a:pos x="21" y="20"/>
                </a:cxn>
                <a:cxn ang="0">
                  <a:pos x="21" y="23"/>
                </a:cxn>
                <a:cxn ang="0">
                  <a:pos x="21" y="24"/>
                </a:cxn>
                <a:cxn ang="0">
                  <a:pos x="21" y="24"/>
                </a:cxn>
                <a:cxn ang="0">
                  <a:pos x="22" y="24"/>
                </a:cxn>
                <a:cxn ang="0">
                  <a:pos x="25" y="20"/>
                </a:cxn>
                <a:cxn ang="0">
                  <a:pos x="24" y="24"/>
                </a:cxn>
                <a:cxn ang="0">
                  <a:pos x="19" y="27"/>
                </a:cxn>
                <a:cxn ang="0">
                  <a:pos x="17" y="27"/>
                </a:cxn>
                <a:cxn ang="0">
                  <a:pos x="17" y="26"/>
                </a:cxn>
                <a:cxn ang="0">
                  <a:pos x="17" y="23"/>
                </a:cxn>
                <a:cxn ang="0">
                  <a:pos x="21" y="9"/>
                </a:cxn>
                <a:cxn ang="0">
                  <a:pos x="21" y="6"/>
                </a:cxn>
                <a:cxn ang="0">
                  <a:pos x="21" y="5"/>
                </a:cxn>
                <a:cxn ang="0">
                  <a:pos x="19" y="5"/>
                </a:cxn>
                <a:cxn ang="0">
                  <a:pos x="18" y="5"/>
                </a:cxn>
                <a:cxn ang="0">
                  <a:pos x="14" y="9"/>
                </a:cxn>
                <a:cxn ang="0">
                  <a:pos x="8" y="17"/>
                </a:cxn>
                <a:cxn ang="0">
                  <a:pos x="5" y="22"/>
                </a:cxn>
                <a:cxn ang="0">
                  <a:pos x="0" y="26"/>
                </a:cxn>
                <a:cxn ang="0">
                  <a:pos x="5" y="6"/>
                </a:cxn>
                <a:cxn ang="0">
                  <a:pos x="7" y="5"/>
                </a:cxn>
                <a:cxn ang="0">
                  <a:pos x="5" y="3"/>
                </a:cxn>
                <a:cxn ang="0">
                  <a:pos x="4" y="3"/>
                </a:cxn>
                <a:cxn ang="0">
                  <a:pos x="3" y="3"/>
                </a:cxn>
                <a:cxn ang="0">
                  <a:pos x="11" y="0"/>
                </a:cxn>
              </a:cxnLst>
              <a:rect l="0" t="0" r="r" b="b"/>
              <a:pathLst>
                <a:path w="26" h="27">
                  <a:moveTo>
                    <a:pt x="11" y="0"/>
                  </a:moveTo>
                  <a:lnTo>
                    <a:pt x="8" y="13"/>
                  </a:lnTo>
                  <a:lnTo>
                    <a:pt x="11" y="9"/>
                  </a:lnTo>
                  <a:lnTo>
                    <a:pt x="14" y="6"/>
                  </a:lnTo>
                  <a:lnTo>
                    <a:pt x="17" y="3"/>
                  </a:lnTo>
                  <a:lnTo>
                    <a:pt x="19" y="2"/>
                  </a:lnTo>
                  <a:lnTo>
                    <a:pt x="22" y="0"/>
                  </a:lnTo>
                  <a:lnTo>
                    <a:pt x="24" y="2"/>
                  </a:lnTo>
                  <a:lnTo>
                    <a:pt x="25" y="2"/>
                  </a:lnTo>
                  <a:lnTo>
                    <a:pt x="25" y="3"/>
                  </a:lnTo>
                  <a:lnTo>
                    <a:pt x="26" y="5"/>
                  </a:lnTo>
                  <a:lnTo>
                    <a:pt x="25" y="6"/>
                  </a:lnTo>
                  <a:lnTo>
                    <a:pt x="25" y="9"/>
                  </a:lnTo>
                  <a:lnTo>
                    <a:pt x="21" y="20"/>
                  </a:lnTo>
                  <a:lnTo>
                    <a:pt x="21" y="23"/>
                  </a:lnTo>
                  <a:lnTo>
                    <a:pt x="21" y="23"/>
                  </a:lnTo>
                  <a:lnTo>
                    <a:pt x="21" y="23"/>
                  </a:lnTo>
                  <a:lnTo>
                    <a:pt x="21" y="24"/>
                  </a:lnTo>
                  <a:lnTo>
                    <a:pt x="21" y="24"/>
                  </a:lnTo>
                  <a:lnTo>
                    <a:pt x="21" y="24"/>
                  </a:lnTo>
                  <a:lnTo>
                    <a:pt x="21" y="24"/>
                  </a:lnTo>
                  <a:lnTo>
                    <a:pt x="22" y="24"/>
                  </a:lnTo>
                  <a:lnTo>
                    <a:pt x="24" y="23"/>
                  </a:lnTo>
                  <a:lnTo>
                    <a:pt x="25" y="20"/>
                  </a:lnTo>
                  <a:lnTo>
                    <a:pt x="25" y="20"/>
                  </a:lnTo>
                  <a:lnTo>
                    <a:pt x="24" y="24"/>
                  </a:lnTo>
                  <a:lnTo>
                    <a:pt x="21" y="26"/>
                  </a:lnTo>
                  <a:lnTo>
                    <a:pt x="19" y="27"/>
                  </a:lnTo>
                  <a:lnTo>
                    <a:pt x="18" y="27"/>
                  </a:lnTo>
                  <a:lnTo>
                    <a:pt x="17" y="27"/>
                  </a:lnTo>
                  <a:lnTo>
                    <a:pt x="17" y="26"/>
                  </a:lnTo>
                  <a:lnTo>
                    <a:pt x="17" y="26"/>
                  </a:lnTo>
                  <a:lnTo>
                    <a:pt x="17" y="24"/>
                  </a:lnTo>
                  <a:lnTo>
                    <a:pt x="17" y="23"/>
                  </a:lnTo>
                  <a:lnTo>
                    <a:pt x="17" y="20"/>
                  </a:lnTo>
                  <a:lnTo>
                    <a:pt x="21" y="9"/>
                  </a:lnTo>
                  <a:lnTo>
                    <a:pt x="21" y="7"/>
                  </a:lnTo>
                  <a:lnTo>
                    <a:pt x="21" y="6"/>
                  </a:lnTo>
                  <a:lnTo>
                    <a:pt x="21" y="5"/>
                  </a:lnTo>
                  <a:lnTo>
                    <a:pt x="21" y="5"/>
                  </a:lnTo>
                  <a:lnTo>
                    <a:pt x="21" y="5"/>
                  </a:lnTo>
                  <a:lnTo>
                    <a:pt x="19" y="5"/>
                  </a:lnTo>
                  <a:lnTo>
                    <a:pt x="19" y="5"/>
                  </a:lnTo>
                  <a:lnTo>
                    <a:pt x="18" y="5"/>
                  </a:lnTo>
                  <a:lnTo>
                    <a:pt x="15" y="7"/>
                  </a:lnTo>
                  <a:lnTo>
                    <a:pt x="14" y="9"/>
                  </a:lnTo>
                  <a:lnTo>
                    <a:pt x="11" y="13"/>
                  </a:lnTo>
                  <a:lnTo>
                    <a:pt x="8" y="17"/>
                  </a:lnTo>
                  <a:lnTo>
                    <a:pt x="7" y="19"/>
                  </a:lnTo>
                  <a:lnTo>
                    <a:pt x="5" y="22"/>
                  </a:lnTo>
                  <a:lnTo>
                    <a:pt x="4" y="26"/>
                  </a:lnTo>
                  <a:lnTo>
                    <a:pt x="0" y="26"/>
                  </a:lnTo>
                  <a:lnTo>
                    <a:pt x="5" y="7"/>
                  </a:lnTo>
                  <a:lnTo>
                    <a:pt x="5" y="6"/>
                  </a:lnTo>
                  <a:lnTo>
                    <a:pt x="7" y="5"/>
                  </a:lnTo>
                  <a:lnTo>
                    <a:pt x="7" y="5"/>
                  </a:lnTo>
                  <a:lnTo>
                    <a:pt x="5" y="3"/>
                  </a:lnTo>
                  <a:lnTo>
                    <a:pt x="5" y="3"/>
                  </a:lnTo>
                  <a:lnTo>
                    <a:pt x="4" y="3"/>
                  </a:lnTo>
                  <a:lnTo>
                    <a:pt x="4" y="3"/>
                  </a:lnTo>
                  <a:lnTo>
                    <a:pt x="3" y="3"/>
                  </a:lnTo>
                  <a:lnTo>
                    <a:pt x="3" y="3"/>
                  </a:lnTo>
                  <a:lnTo>
                    <a:pt x="3" y="2"/>
                  </a:lnTo>
                  <a:lnTo>
                    <a:pt x="11"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79" name="Freeform 275"/>
            <p:cNvSpPr>
              <a:spLocks/>
            </p:cNvSpPr>
            <p:nvPr/>
          </p:nvSpPr>
          <p:spPr bwMode="auto">
            <a:xfrm>
              <a:off x="2806" y="2893"/>
              <a:ext cx="43" cy="38"/>
            </a:xfrm>
            <a:custGeom>
              <a:avLst/>
              <a:gdLst/>
              <a:ahLst/>
              <a:cxnLst>
                <a:cxn ang="0">
                  <a:pos x="16" y="0"/>
                </a:cxn>
                <a:cxn ang="0">
                  <a:pos x="29" y="30"/>
                </a:cxn>
                <a:cxn ang="0">
                  <a:pos x="35" y="7"/>
                </a:cxn>
                <a:cxn ang="0">
                  <a:pos x="36" y="4"/>
                </a:cxn>
                <a:cxn ang="0">
                  <a:pos x="36" y="3"/>
                </a:cxn>
                <a:cxn ang="0">
                  <a:pos x="36" y="2"/>
                </a:cxn>
                <a:cxn ang="0">
                  <a:pos x="35" y="2"/>
                </a:cxn>
                <a:cxn ang="0">
                  <a:pos x="33" y="2"/>
                </a:cxn>
                <a:cxn ang="0">
                  <a:pos x="32" y="2"/>
                </a:cxn>
                <a:cxn ang="0">
                  <a:pos x="32" y="2"/>
                </a:cxn>
                <a:cxn ang="0">
                  <a:pos x="32" y="2"/>
                </a:cxn>
                <a:cxn ang="0">
                  <a:pos x="32" y="0"/>
                </a:cxn>
                <a:cxn ang="0">
                  <a:pos x="43" y="0"/>
                </a:cxn>
                <a:cxn ang="0">
                  <a:pos x="43" y="2"/>
                </a:cxn>
                <a:cxn ang="0">
                  <a:pos x="42" y="2"/>
                </a:cxn>
                <a:cxn ang="0">
                  <a:pos x="40" y="2"/>
                </a:cxn>
                <a:cxn ang="0">
                  <a:pos x="39" y="2"/>
                </a:cxn>
                <a:cxn ang="0">
                  <a:pos x="39" y="3"/>
                </a:cxn>
                <a:cxn ang="0">
                  <a:pos x="38" y="4"/>
                </a:cxn>
                <a:cxn ang="0">
                  <a:pos x="36" y="7"/>
                </a:cxn>
                <a:cxn ang="0">
                  <a:pos x="28" y="38"/>
                </a:cxn>
                <a:cxn ang="0">
                  <a:pos x="28" y="38"/>
                </a:cxn>
                <a:cxn ang="0">
                  <a:pos x="15" y="7"/>
                </a:cxn>
                <a:cxn ang="0">
                  <a:pos x="8" y="30"/>
                </a:cxn>
                <a:cxn ang="0">
                  <a:pos x="8" y="33"/>
                </a:cxn>
                <a:cxn ang="0">
                  <a:pos x="8" y="34"/>
                </a:cxn>
                <a:cxn ang="0">
                  <a:pos x="8" y="35"/>
                </a:cxn>
                <a:cxn ang="0">
                  <a:pos x="8" y="35"/>
                </a:cxn>
                <a:cxn ang="0">
                  <a:pos x="9" y="35"/>
                </a:cxn>
                <a:cxn ang="0">
                  <a:pos x="11" y="37"/>
                </a:cxn>
                <a:cxn ang="0">
                  <a:pos x="11" y="37"/>
                </a:cxn>
                <a:cxn ang="0">
                  <a:pos x="0" y="37"/>
                </a:cxn>
                <a:cxn ang="0">
                  <a:pos x="0" y="37"/>
                </a:cxn>
                <a:cxn ang="0">
                  <a:pos x="1" y="35"/>
                </a:cxn>
                <a:cxn ang="0">
                  <a:pos x="2" y="35"/>
                </a:cxn>
                <a:cxn ang="0">
                  <a:pos x="4" y="35"/>
                </a:cxn>
                <a:cxn ang="0">
                  <a:pos x="4" y="34"/>
                </a:cxn>
                <a:cxn ang="0">
                  <a:pos x="5" y="33"/>
                </a:cxn>
                <a:cxn ang="0">
                  <a:pos x="7" y="31"/>
                </a:cxn>
                <a:cxn ang="0">
                  <a:pos x="14" y="4"/>
                </a:cxn>
                <a:cxn ang="0">
                  <a:pos x="12" y="3"/>
                </a:cxn>
                <a:cxn ang="0">
                  <a:pos x="11" y="2"/>
                </a:cxn>
                <a:cxn ang="0">
                  <a:pos x="9" y="2"/>
                </a:cxn>
                <a:cxn ang="0">
                  <a:pos x="8" y="2"/>
                </a:cxn>
                <a:cxn ang="0">
                  <a:pos x="8" y="0"/>
                </a:cxn>
                <a:cxn ang="0">
                  <a:pos x="16" y="0"/>
                </a:cxn>
              </a:cxnLst>
              <a:rect l="0" t="0" r="r" b="b"/>
              <a:pathLst>
                <a:path w="43" h="38">
                  <a:moveTo>
                    <a:pt x="16" y="0"/>
                  </a:moveTo>
                  <a:lnTo>
                    <a:pt x="29" y="30"/>
                  </a:lnTo>
                  <a:lnTo>
                    <a:pt x="35" y="7"/>
                  </a:lnTo>
                  <a:lnTo>
                    <a:pt x="36" y="4"/>
                  </a:lnTo>
                  <a:lnTo>
                    <a:pt x="36" y="3"/>
                  </a:lnTo>
                  <a:lnTo>
                    <a:pt x="36" y="2"/>
                  </a:lnTo>
                  <a:lnTo>
                    <a:pt x="35" y="2"/>
                  </a:lnTo>
                  <a:lnTo>
                    <a:pt x="33" y="2"/>
                  </a:lnTo>
                  <a:lnTo>
                    <a:pt x="32" y="2"/>
                  </a:lnTo>
                  <a:lnTo>
                    <a:pt x="32" y="2"/>
                  </a:lnTo>
                  <a:lnTo>
                    <a:pt x="32" y="2"/>
                  </a:lnTo>
                  <a:lnTo>
                    <a:pt x="32" y="0"/>
                  </a:lnTo>
                  <a:lnTo>
                    <a:pt x="43" y="0"/>
                  </a:lnTo>
                  <a:lnTo>
                    <a:pt x="43" y="2"/>
                  </a:lnTo>
                  <a:lnTo>
                    <a:pt x="42" y="2"/>
                  </a:lnTo>
                  <a:lnTo>
                    <a:pt x="40" y="2"/>
                  </a:lnTo>
                  <a:lnTo>
                    <a:pt x="39" y="2"/>
                  </a:lnTo>
                  <a:lnTo>
                    <a:pt x="39" y="3"/>
                  </a:lnTo>
                  <a:lnTo>
                    <a:pt x="38" y="4"/>
                  </a:lnTo>
                  <a:lnTo>
                    <a:pt x="36" y="7"/>
                  </a:lnTo>
                  <a:lnTo>
                    <a:pt x="28" y="38"/>
                  </a:lnTo>
                  <a:lnTo>
                    <a:pt x="28" y="38"/>
                  </a:lnTo>
                  <a:lnTo>
                    <a:pt x="15" y="7"/>
                  </a:lnTo>
                  <a:lnTo>
                    <a:pt x="8" y="30"/>
                  </a:lnTo>
                  <a:lnTo>
                    <a:pt x="8" y="33"/>
                  </a:lnTo>
                  <a:lnTo>
                    <a:pt x="8" y="34"/>
                  </a:lnTo>
                  <a:lnTo>
                    <a:pt x="8" y="35"/>
                  </a:lnTo>
                  <a:lnTo>
                    <a:pt x="8" y="35"/>
                  </a:lnTo>
                  <a:lnTo>
                    <a:pt x="9" y="35"/>
                  </a:lnTo>
                  <a:lnTo>
                    <a:pt x="11" y="37"/>
                  </a:lnTo>
                  <a:lnTo>
                    <a:pt x="11" y="37"/>
                  </a:lnTo>
                  <a:lnTo>
                    <a:pt x="0" y="37"/>
                  </a:lnTo>
                  <a:lnTo>
                    <a:pt x="0" y="37"/>
                  </a:lnTo>
                  <a:lnTo>
                    <a:pt x="1" y="35"/>
                  </a:lnTo>
                  <a:lnTo>
                    <a:pt x="2" y="35"/>
                  </a:lnTo>
                  <a:lnTo>
                    <a:pt x="4" y="35"/>
                  </a:lnTo>
                  <a:lnTo>
                    <a:pt x="4" y="34"/>
                  </a:lnTo>
                  <a:lnTo>
                    <a:pt x="5" y="33"/>
                  </a:lnTo>
                  <a:lnTo>
                    <a:pt x="7" y="31"/>
                  </a:lnTo>
                  <a:lnTo>
                    <a:pt x="14" y="4"/>
                  </a:lnTo>
                  <a:lnTo>
                    <a:pt x="12" y="3"/>
                  </a:lnTo>
                  <a:lnTo>
                    <a:pt x="11" y="2"/>
                  </a:lnTo>
                  <a:lnTo>
                    <a:pt x="9" y="2"/>
                  </a:lnTo>
                  <a:lnTo>
                    <a:pt x="8" y="2"/>
                  </a:lnTo>
                  <a:lnTo>
                    <a:pt x="8" y="0"/>
                  </a:lnTo>
                  <a:lnTo>
                    <a:pt x="16"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80" name="Freeform 276"/>
            <p:cNvSpPr>
              <a:spLocks noEditPoints="1"/>
            </p:cNvSpPr>
            <p:nvPr/>
          </p:nvSpPr>
          <p:spPr bwMode="auto">
            <a:xfrm>
              <a:off x="2848" y="2892"/>
              <a:ext cx="38" cy="39"/>
            </a:xfrm>
            <a:custGeom>
              <a:avLst/>
              <a:gdLst/>
              <a:ahLst/>
              <a:cxnLst>
                <a:cxn ang="0">
                  <a:pos x="25" y="0"/>
                </a:cxn>
                <a:cxn ang="0">
                  <a:pos x="28" y="1"/>
                </a:cxn>
                <a:cxn ang="0">
                  <a:pos x="31" y="1"/>
                </a:cxn>
                <a:cxn ang="0">
                  <a:pos x="33" y="4"/>
                </a:cxn>
                <a:cxn ang="0">
                  <a:pos x="35" y="7"/>
                </a:cxn>
                <a:cxn ang="0">
                  <a:pos x="36" y="10"/>
                </a:cxn>
                <a:cxn ang="0">
                  <a:pos x="38" y="12"/>
                </a:cxn>
                <a:cxn ang="0">
                  <a:pos x="36" y="19"/>
                </a:cxn>
                <a:cxn ang="0">
                  <a:pos x="33" y="25"/>
                </a:cxn>
                <a:cxn ang="0">
                  <a:pos x="29" y="31"/>
                </a:cxn>
                <a:cxn ang="0">
                  <a:pos x="25" y="35"/>
                </a:cxn>
                <a:cxn ang="0">
                  <a:pos x="19" y="38"/>
                </a:cxn>
                <a:cxn ang="0">
                  <a:pos x="12" y="39"/>
                </a:cxn>
                <a:cxn ang="0">
                  <a:pos x="10" y="38"/>
                </a:cxn>
                <a:cxn ang="0">
                  <a:pos x="5" y="36"/>
                </a:cxn>
                <a:cxn ang="0">
                  <a:pos x="4" y="35"/>
                </a:cxn>
                <a:cxn ang="0">
                  <a:pos x="1" y="32"/>
                </a:cxn>
                <a:cxn ang="0">
                  <a:pos x="1" y="29"/>
                </a:cxn>
                <a:cxn ang="0">
                  <a:pos x="0" y="26"/>
                </a:cxn>
                <a:cxn ang="0">
                  <a:pos x="1" y="21"/>
                </a:cxn>
                <a:cxn ang="0">
                  <a:pos x="3" y="15"/>
                </a:cxn>
                <a:cxn ang="0">
                  <a:pos x="5" y="11"/>
                </a:cxn>
                <a:cxn ang="0">
                  <a:pos x="8" y="7"/>
                </a:cxn>
                <a:cxn ang="0">
                  <a:pos x="12" y="4"/>
                </a:cxn>
                <a:cxn ang="0">
                  <a:pos x="17" y="3"/>
                </a:cxn>
                <a:cxn ang="0">
                  <a:pos x="21" y="1"/>
                </a:cxn>
                <a:cxn ang="0">
                  <a:pos x="25" y="0"/>
                </a:cxn>
                <a:cxn ang="0">
                  <a:pos x="24" y="1"/>
                </a:cxn>
                <a:cxn ang="0">
                  <a:pos x="21" y="1"/>
                </a:cxn>
                <a:cxn ang="0">
                  <a:pos x="18" y="3"/>
                </a:cxn>
                <a:cxn ang="0">
                  <a:pos x="15" y="4"/>
                </a:cxn>
                <a:cxn ang="0">
                  <a:pos x="12" y="7"/>
                </a:cxn>
                <a:cxn ang="0">
                  <a:pos x="11" y="11"/>
                </a:cxn>
                <a:cxn ang="0">
                  <a:pos x="8" y="15"/>
                </a:cxn>
                <a:cxn ang="0">
                  <a:pos x="7" y="22"/>
                </a:cxn>
                <a:cxn ang="0">
                  <a:pos x="5" y="28"/>
                </a:cxn>
                <a:cxn ang="0">
                  <a:pos x="5" y="31"/>
                </a:cxn>
                <a:cxn ang="0">
                  <a:pos x="8" y="35"/>
                </a:cxn>
                <a:cxn ang="0">
                  <a:pos x="10" y="36"/>
                </a:cxn>
                <a:cxn ang="0">
                  <a:pos x="14" y="38"/>
                </a:cxn>
                <a:cxn ang="0">
                  <a:pos x="17" y="38"/>
                </a:cxn>
                <a:cxn ang="0">
                  <a:pos x="19" y="36"/>
                </a:cxn>
                <a:cxn ang="0">
                  <a:pos x="21" y="35"/>
                </a:cxn>
                <a:cxn ang="0">
                  <a:pos x="24" y="32"/>
                </a:cxn>
                <a:cxn ang="0">
                  <a:pos x="26" y="28"/>
                </a:cxn>
                <a:cxn ang="0">
                  <a:pos x="29" y="22"/>
                </a:cxn>
                <a:cxn ang="0">
                  <a:pos x="31" y="17"/>
                </a:cxn>
                <a:cxn ang="0">
                  <a:pos x="32" y="11"/>
                </a:cxn>
                <a:cxn ang="0">
                  <a:pos x="31" y="7"/>
                </a:cxn>
                <a:cxn ang="0">
                  <a:pos x="29" y="4"/>
                </a:cxn>
                <a:cxn ang="0">
                  <a:pos x="28" y="3"/>
                </a:cxn>
                <a:cxn ang="0">
                  <a:pos x="24" y="1"/>
                </a:cxn>
              </a:cxnLst>
              <a:rect l="0" t="0" r="r" b="b"/>
              <a:pathLst>
                <a:path w="38" h="39">
                  <a:moveTo>
                    <a:pt x="25" y="0"/>
                  </a:moveTo>
                  <a:lnTo>
                    <a:pt x="28" y="1"/>
                  </a:lnTo>
                  <a:lnTo>
                    <a:pt x="31" y="1"/>
                  </a:lnTo>
                  <a:lnTo>
                    <a:pt x="33" y="4"/>
                  </a:lnTo>
                  <a:lnTo>
                    <a:pt x="35" y="7"/>
                  </a:lnTo>
                  <a:lnTo>
                    <a:pt x="36" y="10"/>
                  </a:lnTo>
                  <a:lnTo>
                    <a:pt x="38" y="12"/>
                  </a:lnTo>
                  <a:lnTo>
                    <a:pt x="36" y="19"/>
                  </a:lnTo>
                  <a:lnTo>
                    <a:pt x="33" y="25"/>
                  </a:lnTo>
                  <a:lnTo>
                    <a:pt x="29" y="31"/>
                  </a:lnTo>
                  <a:lnTo>
                    <a:pt x="25" y="35"/>
                  </a:lnTo>
                  <a:lnTo>
                    <a:pt x="19" y="38"/>
                  </a:lnTo>
                  <a:lnTo>
                    <a:pt x="12" y="39"/>
                  </a:lnTo>
                  <a:lnTo>
                    <a:pt x="10" y="38"/>
                  </a:lnTo>
                  <a:lnTo>
                    <a:pt x="5" y="36"/>
                  </a:lnTo>
                  <a:lnTo>
                    <a:pt x="4" y="35"/>
                  </a:lnTo>
                  <a:lnTo>
                    <a:pt x="1" y="32"/>
                  </a:lnTo>
                  <a:lnTo>
                    <a:pt x="1" y="29"/>
                  </a:lnTo>
                  <a:lnTo>
                    <a:pt x="0" y="26"/>
                  </a:lnTo>
                  <a:lnTo>
                    <a:pt x="1" y="21"/>
                  </a:lnTo>
                  <a:lnTo>
                    <a:pt x="3" y="15"/>
                  </a:lnTo>
                  <a:lnTo>
                    <a:pt x="5" y="11"/>
                  </a:lnTo>
                  <a:lnTo>
                    <a:pt x="8" y="7"/>
                  </a:lnTo>
                  <a:lnTo>
                    <a:pt x="12" y="4"/>
                  </a:lnTo>
                  <a:lnTo>
                    <a:pt x="17" y="3"/>
                  </a:lnTo>
                  <a:lnTo>
                    <a:pt x="21" y="1"/>
                  </a:lnTo>
                  <a:lnTo>
                    <a:pt x="25" y="0"/>
                  </a:lnTo>
                  <a:close/>
                  <a:moveTo>
                    <a:pt x="24" y="1"/>
                  </a:moveTo>
                  <a:lnTo>
                    <a:pt x="21" y="1"/>
                  </a:lnTo>
                  <a:lnTo>
                    <a:pt x="18" y="3"/>
                  </a:lnTo>
                  <a:lnTo>
                    <a:pt x="15" y="4"/>
                  </a:lnTo>
                  <a:lnTo>
                    <a:pt x="12" y="7"/>
                  </a:lnTo>
                  <a:lnTo>
                    <a:pt x="11" y="11"/>
                  </a:lnTo>
                  <a:lnTo>
                    <a:pt x="8" y="15"/>
                  </a:lnTo>
                  <a:lnTo>
                    <a:pt x="7" y="22"/>
                  </a:lnTo>
                  <a:lnTo>
                    <a:pt x="5" y="28"/>
                  </a:lnTo>
                  <a:lnTo>
                    <a:pt x="5" y="31"/>
                  </a:lnTo>
                  <a:lnTo>
                    <a:pt x="8" y="35"/>
                  </a:lnTo>
                  <a:lnTo>
                    <a:pt x="10" y="36"/>
                  </a:lnTo>
                  <a:lnTo>
                    <a:pt x="14" y="38"/>
                  </a:lnTo>
                  <a:lnTo>
                    <a:pt x="17" y="38"/>
                  </a:lnTo>
                  <a:lnTo>
                    <a:pt x="19" y="36"/>
                  </a:lnTo>
                  <a:lnTo>
                    <a:pt x="21" y="35"/>
                  </a:lnTo>
                  <a:lnTo>
                    <a:pt x="24" y="32"/>
                  </a:lnTo>
                  <a:lnTo>
                    <a:pt x="26" y="28"/>
                  </a:lnTo>
                  <a:lnTo>
                    <a:pt x="29" y="22"/>
                  </a:lnTo>
                  <a:lnTo>
                    <a:pt x="31" y="17"/>
                  </a:lnTo>
                  <a:lnTo>
                    <a:pt x="32" y="11"/>
                  </a:lnTo>
                  <a:lnTo>
                    <a:pt x="31" y="7"/>
                  </a:lnTo>
                  <a:lnTo>
                    <a:pt x="29" y="4"/>
                  </a:lnTo>
                  <a:lnTo>
                    <a:pt x="28" y="3"/>
                  </a:lnTo>
                  <a:lnTo>
                    <a:pt x="24" y="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81" name="Freeform 277"/>
            <p:cNvSpPr>
              <a:spLocks/>
            </p:cNvSpPr>
            <p:nvPr/>
          </p:nvSpPr>
          <p:spPr bwMode="auto">
            <a:xfrm>
              <a:off x="2884" y="2893"/>
              <a:ext cx="55" cy="37"/>
            </a:xfrm>
            <a:custGeom>
              <a:avLst/>
              <a:gdLst/>
              <a:ahLst/>
              <a:cxnLst>
                <a:cxn ang="0">
                  <a:pos x="18" y="0"/>
                </a:cxn>
                <a:cxn ang="0">
                  <a:pos x="23" y="31"/>
                </a:cxn>
                <a:cxn ang="0">
                  <a:pos x="46" y="0"/>
                </a:cxn>
                <a:cxn ang="0">
                  <a:pos x="55" y="0"/>
                </a:cxn>
                <a:cxn ang="0">
                  <a:pos x="55" y="2"/>
                </a:cxn>
                <a:cxn ang="0">
                  <a:pos x="52" y="2"/>
                </a:cxn>
                <a:cxn ang="0">
                  <a:pos x="51" y="2"/>
                </a:cxn>
                <a:cxn ang="0">
                  <a:pos x="49" y="2"/>
                </a:cxn>
                <a:cxn ang="0">
                  <a:pos x="49" y="3"/>
                </a:cxn>
                <a:cxn ang="0">
                  <a:pos x="48" y="4"/>
                </a:cxn>
                <a:cxn ang="0">
                  <a:pos x="48" y="7"/>
                </a:cxn>
                <a:cxn ang="0">
                  <a:pos x="41" y="31"/>
                </a:cxn>
                <a:cxn ang="0">
                  <a:pos x="41" y="33"/>
                </a:cxn>
                <a:cxn ang="0">
                  <a:pos x="41" y="34"/>
                </a:cxn>
                <a:cxn ang="0">
                  <a:pos x="41" y="35"/>
                </a:cxn>
                <a:cxn ang="0">
                  <a:pos x="41" y="35"/>
                </a:cxn>
                <a:cxn ang="0">
                  <a:pos x="42" y="35"/>
                </a:cxn>
                <a:cxn ang="0">
                  <a:pos x="44" y="37"/>
                </a:cxn>
                <a:cxn ang="0">
                  <a:pos x="45" y="37"/>
                </a:cxn>
                <a:cxn ang="0">
                  <a:pos x="45" y="37"/>
                </a:cxn>
                <a:cxn ang="0">
                  <a:pos x="30" y="37"/>
                </a:cxn>
                <a:cxn ang="0">
                  <a:pos x="30" y="37"/>
                </a:cxn>
                <a:cxn ang="0">
                  <a:pos x="30" y="37"/>
                </a:cxn>
                <a:cxn ang="0">
                  <a:pos x="32" y="35"/>
                </a:cxn>
                <a:cxn ang="0">
                  <a:pos x="34" y="35"/>
                </a:cxn>
                <a:cxn ang="0">
                  <a:pos x="34" y="35"/>
                </a:cxn>
                <a:cxn ang="0">
                  <a:pos x="35" y="34"/>
                </a:cxn>
                <a:cxn ang="0">
                  <a:pos x="35" y="33"/>
                </a:cxn>
                <a:cxn ang="0">
                  <a:pos x="37" y="28"/>
                </a:cxn>
                <a:cxn ang="0">
                  <a:pos x="42" y="7"/>
                </a:cxn>
                <a:cxn ang="0">
                  <a:pos x="21" y="37"/>
                </a:cxn>
                <a:cxn ang="0">
                  <a:pos x="20" y="37"/>
                </a:cxn>
                <a:cxn ang="0">
                  <a:pos x="16" y="7"/>
                </a:cxn>
                <a:cxn ang="0">
                  <a:pos x="9" y="30"/>
                </a:cxn>
                <a:cxn ang="0">
                  <a:pos x="9" y="33"/>
                </a:cxn>
                <a:cxn ang="0">
                  <a:pos x="9" y="34"/>
                </a:cxn>
                <a:cxn ang="0">
                  <a:pos x="9" y="35"/>
                </a:cxn>
                <a:cxn ang="0">
                  <a:pos x="9" y="35"/>
                </a:cxn>
                <a:cxn ang="0">
                  <a:pos x="10" y="35"/>
                </a:cxn>
                <a:cxn ang="0">
                  <a:pos x="13" y="37"/>
                </a:cxn>
                <a:cxn ang="0">
                  <a:pos x="11" y="37"/>
                </a:cxn>
                <a:cxn ang="0">
                  <a:pos x="0" y="37"/>
                </a:cxn>
                <a:cxn ang="0">
                  <a:pos x="0" y="37"/>
                </a:cxn>
                <a:cxn ang="0">
                  <a:pos x="2" y="37"/>
                </a:cxn>
                <a:cxn ang="0">
                  <a:pos x="3" y="35"/>
                </a:cxn>
                <a:cxn ang="0">
                  <a:pos x="4" y="35"/>
                </a:cxn>
                <a:cxn ang="0">
                  <a:pos x="6" y="34"/>
                </a:cxn>
                <a:cxn ang="0">
                  <a:pos x="7" y="31"/>
                </a:cxn>
                <a:cxn ang="0">
                  <a:pos x="14" y="3"/>
                </a:cxn>
                <a:cxn ang="0">
                  <a:pos x="14" y="2"/>
                </a:cxn>
                <a:cxn ang="0">
                  <a:pos x="13" y="2"/>
                </a:cxn>
                <a:cxn ang="0">
                  <a:pos x="11" y="2"/>
                </a:cxn>
                <a:cxn ang="0">
                  <a:pos x="10" y="2"/>
                </a:cxn>
                <a:cxn ang="0">
                  <a:pos x="10" y="0"/>
                </a:cxn>
                <a:cxn ang="0">
                  <a:pos x="18" y="0"/>
                </a:cxn>
              </a:cxnLst>
              <a:rect l="0" t="0" r="r" b="b"/>
              <a:pathLst>
                <a:path w="55" h="37">
                  <a:moveTo>
                    <a:pt x="18" y="0"/>
                  </a:moveTo>
                  <a:lnTo>
                    <a:pt x="23" y="31"/>
                  </a:lnTo>
                  <a:lnTo>
                    <a:pt x="46" y="0"/>
                  </a:lnTo>
                  <a:lnTo>
                    <a:pt x="55" y="0"/>
                  </a:lnTo>
                  <a:lnTo>
                    <a:pt x="55" y="2"/>
                  </a:lnTo>
                  <a:lnTo>
                    <a:pt x="52" y="2"/>
                  </a:lnTo>
                  <a:lnTo>
                    <a:pt x="51" y="2"/>
                  </a:lnTo>
                  <a:lnTo>
                    <a:pt x="49" y="2"/>
                  </a:lnTo>
                  <a:lnTo>
                    <a:pt x="49" y="3"/>
                  </a:lnTo>
                  <a:lnTo>
                    <a:pt x="48" y="4"/>
                  </a:lnTo>
                  <a:lnTo>
                    <a:pt x="48" y="7"/>
                  </a:lnTo>
                  <a:lnTo>
                    <a:pt x="41" y="31"/>
                  </a:lnTo>
                  <a:lnTo>
                    <a:pt x="41" y="33"/>
                  </a:lnTo>
                  <a:lnTo>
                    <a:pt x="41" y="34"/>
                  </a:lnTo>
                  <a:lnTo>
                    <a:pt x="41" y="35"/>
                  </a:lnTo>
                  <a:lnTo>
                    <a:pt x="41" y="35"/>
                  </a:lnTo>
                  <a:lnTo>
                    <a:pt x="42" y="35"/>
                  </a:lnTo>
                  <a:lnTo>
                    <a:pt x="44" y="37"/>
                  </a:lnTo>
                  <a:lnTo>
                    <a:pt x="45" y="37"/>
                  </a:lnTo>
                  <a:lnTo>
                    <a:pt x="45" y="37"/>
                  </a:lnTo>
                  <a:lnTo>
                    <a:pt x="30" y="37"/>
                  </a:lnTo>
                  <a:lnTo>
                    <a:pt x="30" y="37"/>
                  </a:lnTo>
                  <a:lnTo>
                    <a:pt x="30" y="37"/>
                  </a:lnTo>
                  <a:lnTo>
                    <a:pt x="32" y="35"/>
                  </a:lnTo>
                  <a:lnTo>
                    <a:pt x="34" y="35"/>
                  </a:lnTo>
                  <a:lnTo>
                    <a:pt x="34" y="35"/>
                  </a:lnTo>
                  <a:lnTo>
                    <a:pt x="35" y="34"/>
                  </a:lnTo>
                  <a:lnTo>
                    <a:pt x="35" y="33"/>
                  </a:lnTo>
                  <a:lnTo>
                    <a:pt x="37" y="28"/>
                  </a:lnTo>
                  <a:lnTo>
                    <a:pt x="42" y="7"/>
                  </a:lnTo>
                  <a:lnTo>
                    <a:pt x="21" y="37"/>
                  </a:lnTo>
                  <a:lnTo>
                    <a:pt x="20" y="37"/>
                  </a:lnTo>
                  <a:lnTo>
                    <a:pt x="16" y="7"/>
                  </a:lnTo>
                  <a:lnTo>
                    <a:pt x="9" y="30"/>
                  </a:lnTo>
                  <a:lnTo>
                    <a:pt x="9" y="33"/>
                  </a:lnTo>
                  <a:lnTo>
                    <a:pt x="9" y="34"/>
                  </a:lnTo>
                  <a:lnTo>
                    <a:pt x="9" y="35"/>
                  </a:lnTo>
                  <a:lnTo>
                    <a:pt x="9" y="35"/>
                  </a:lnTo>
                  <a:lnTo>
                    <a:pt x="10" y="35"/>
                  </a:lnTo>
                  <a:lnTo>
                    <a:pt x="13" y="37"/>
                  </a:lnTo>
                  <a:lnTo>
                    <a:pt x="11" y="37"/>
                  </a:lnTo>
                  <a:lnTo>
                    <a:pt x="0" y="37"/>
                  </a:lnTo>
                  <a:lnTo>
                    <a:pt x="0" y="37"/>
                  </a:lnTo>
                  <a:lnTo>
                    <a:pt x="2" y="37"/>
                  </a:lnTo>
                  <a:lnTo>
                    <a:pt x="3" y="35"/>
                  </a:lnTo>
                  <a:lnTo>
                    <a:pt x="4" y="35"/>
                  </a:lnTo>
                  <a:lnTo>
                    <a:pt x="6" y="34"/>
                  </a:lnTo>
                  <a:lnTo>
                    <a:pt x="7" y="31"/>
                  </a:lnTo>
                  <a:lnTo>
                    <a:pt x="14" y="3"/>
                  </a:lnTo>
                  <a:lnTo>
                    <a:pt x="14" y="2"/>
                  </a:lnTo>
                  <a:lnTo>
                    <a:pt x="13" y="2"/>
                  </a:lnTo>
                  <a:lnTo>
                    <a:pt x="11" y="2"/>
                  </a:lnTo>
                  <a:lnTo>
                    <a:pt x="10" y="2"/>
                  </a:lnTo>
                  <a:lnTo>
                    <a:pt x="10" y="0"/>
                  </a:lnTo>
                  <a:lnTo>
                    <a:pt x="18"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82" name="Freeform 278"/>
            <p:cNvSpPr>
              <a:spLocks/>
            </p:cNvSpPr>
            <p:nvPr/>
          </p:nvSpPr>
          <p:spPr bwMode="auto">
            <a:xfrm>
              <a:off x="2930" y="2893"/>
              <a:ext cx="26" cy="37"/>
            </a:xfrm>
            <a:custGeom>
              <a:avLst/>
              <a:gdLst/>
              <a:ahLst/>
              <a:cxnLst>
                <a:cxn ang="0">
                  <a:pos x="16" y="37"/>
                </a:cxn>
                <a:cxn ang="0">
                  <a:pos x="16" y="37"/>
                </a:cxn>
                <a:cxn ang="0">
                  <a:pos x="0" y="37"/>
                </a:cxn>
                <a:cxn ang="0">
                  <a:pos x="2" y="37"/>
                </a:cxn>
                <a:cxn ang="0">
                  <a:pos x="3" y="35"/>
                </a:cxn>
                <a:cxn ang="0">
                  <a:pos x="5" y="35"/>
                </a:cxn>
                <a:cxn ang="0">
                  <a:pos x="6" y="35"/>
                </a:cxn>
                <a:cxn ang="0">
                  <a:pos x="6" y="34"/>
                </a:cxn>
                <a:cxn ang="0">
                  <a:pos x="8" y="33"/>
                </a:cxn>
                <a:cxn ang="0">
                  <a:pos x="8" y="30"/>
                </a:cxn>
                <a:cxn ang="0">
                  <a:pos x="15" y="7"/>
                </a:cxn>
                <a:cxn ang="0">
                  <a:pos x="15" y="4"/>
                </a:cxn>
                <a:cxn ang="0">
                  <a:pos x="15" y="3"/>
                </a:cxn>
                <a:cxn ang="0">
                  <a:pos x="15" y="3"/>
                </a:cxn>
                <a:cxn ang="0">
                  <a:pos x="15" y="2"/>
                </a:cxn>
                <a:cxn ang="0">
                  <a:pos x="15" y="2"/>
                </a:cxn>
                <a:cxn ang="0">
                  <a:pos x="13" y="2"/>
                </a:cxn>
                <a:cxn ang="0">
                  <a:pos x="13" y="2"/>
                </a:cxn>
                <a:cxn ang="0">
                  <a:pos x="10" y="2"/>
                </a:cxn>
                <a:cxn ang="0">
                  <a:pos x="12" y="0"/>
                </a:cxn>
                <a:cxn ang="0">
                  <a:pos x="26" y="0"/>
                </a:cxn>
                <a:cxn ang="0">
                  <a:pos x="26" y="2"/>
                </a:cxn>
                <a:cxn ang="0">
                  <a:pos x="24" y="2"/>
                </a:cxn>
                <a:cxn ang="0">
                  <a:pos x="23" y="2"/>
                </a:cxn>
                <a:cxn ang="0">
                  <a:pos x="22" y="2"/>
                </a:cxn>
                <a:cxn ang="0">
                  <a:pos x="20" y="3"/>
                </a:cxn>
                <a:cxn ang="0">
                  <a:pos x="20" y="4"/>
                </a:cxn>
                <a:cxn ang="0">
                  <a:pos x="19" y="9"/>
                </a:cxn>
                <a:cxn ang="0">
                  <a:pos x="13" y="31"/>
                </a:cxn>
                <a:cxn ang="0">
                  <a:pos x="12" y="33"/>
                </a:cxn>
                <a:cxn ang="0">
                  <a:pos x="12" y="34"/>
                </a:cxn>
                <a:cxn ang="0">
                  <a:pos x="12" y="34"/>
                </a:cxn>
                <a:cxn ang="0">
                  <a:pos x="12" y="35"/>
                </a:cxn>
                <a:cxn ang="0">
                  <a:pos x="13" y="35"/>
                </a:cxn>
                <a:cxn ang="0">
                  <a:pos x="13" y="35"/>
                </a:cxn>
                <a:cxn ang="0">
                  <a:pos x="15" y="35"/>
                </a:cxn>
                <a:cxn ang="0">
                  <a:pos x="16" y="37"/>
                </a:cxn>
              </a:cxnLst>
              <a:rect l="0" t="0" r="r" b="b"/>
              <a:pathLst>
                <a:path w="26" h="37">
                  <a:moveTo>
                    <a:pt x="16" y="37"/>
                  </a:moveTo>
                  <a:lnTo>
                    <a:pt x="16" y="37"/>
                  </a:lnTo>
                  <a:lnTo>
                    <a:pt x="0" y="37"/>
                  </a:lnTo>
                  <a:lnTo>
                    <a:pt x="2" y="37"/>
                  </a:lnTo>
                  <a:lnTo>
                    <a:pt x="3" y="35"/>
                  </a:lnTo>
                  <a:lnTo>
                    <a:pt x="5" y="35"/>
                  </a:lnTo>
                  <a:lnTo>
                    <a:pt x="6" y="35"/>
                  </a:lnTo>
                  <a:lnTo>
                    <a:pt x="6" y="34"/>
                  </a:lnTo>
                  <a:lnTo>
                    <a:pt x="8" y="33"/>
                  </a:lnTo>
                  <a:lnTo>
                    <a:pt x="8" y="30"/>
                  </a:lnTo>
                  <a:lnTo>
                    <a:pt x="15" y="7"/>
                  </a:lnTo>
                  <a:lnTo>
                    <a:pt x="15" y="4"/>
                  </a:lnTo>
                  <a:lnTo>
                    <a:pt x="15" y="3"/>
                  </a:lnTo>
                  <a:lnTo>
                    <a:pt x="15" y="3"/>
                  </a:lnTo>
                  <a:lnTo>
                    <a:pt x="15" y="2"/>
                  </a:lnTo>
                  <a:lnTo>
                    <a:pt x="15" y="2"/>
                  </a:lnTo>
                  <a:lnTo>
                    <a:pt x="13" y="2"/>
                  </a:lnTo>
                  <a:lnTo>
                    <a:pt x="13" y="2"/>
                  </a:lnTo>
                  <a:lnTo>
                    <a:pt x="10" y="2"/>
                  </a:lnTo>
                  <a:lnTo>
                    <a:pt x="12" y="0"/>
                  </a:lnTo>
                  <a:lnTo>
                    <a:pt x="26" y="0"/>
                  </a:lnTo>
                  <a:lnTo>
                    <a:pt x="26" y="2"/>
                  </a:lnTo>
                  <a:lnTo>
                    <a:pt x="24" y="2"/>
                  </a:lnTo>
                  <a:lnTo>
                    <a:pt x="23" y="2"/>
                  </a:lnTo>
                  <a:lnTo>
                    <a:pt x="22" y="2"/>
                  </a:lnTo>
                  <a:lnTo>
                    <a:pt x="20" y="3"/>
                  </a:lnTo>
                  <a:lnTo>
                    <a:pt x="20" y="4"/>
                  </a:lnTo>
                  <a:lnTo>
                    <a:pt x="19" y="9"/>
                  </a:lnTo>
                  <a:lnTo>
                    <a:pt x="13" y="31"/>
                  </a:lnTo>
                  <a:lnTo>
                    <a:pt x="12" y="33"/>
                  </a:lnTo>
                  <a:lnTo>
                    <a:pt x="12" y="34"/>
                  </a:lnTo>
                  <a:lnTo>
                    <a:pt x="12" y="34"/>
                  </a:lnTo>
                  <a:lnTo>
                    <a:pt x="12" y="35"/>
                  </a:lnTo>
                  <a:lnTo>
                    <a:pt x="13" y="35"/>
                  </a:lnTo>
                  <a:lnTo>
                    <a:pt x="13" y="35"/>
                  </a:lnTo>
                  <a:lnTo>
                    <a:pt x="15" y="35"/>
                  </a:lnTo>
                  <a:lnTo>
                    <a:pt x="16" y="3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83" name="Freeform 279"/>
            <p:cNvSpPr>
              <a:spLocks/>
            </p:cNvSpPr>
            <p:nvPr/>
          </p:nvSpPr>
          <p:spPr bwMode="auto">
            <a:xfrm>
              <a:off x="2949" y="2893"/>
              <a:ext cx="43" cy="38"/>
            </a:xfrm>
            <a:custGeom>
              <a:avLst/>
              <a:gdLst/>
              <a:ahLst/>
              <a:cxnLst>
                <a:cxn ang="0">
                  <a:pos x="17" y="0"/>
                </a:cxn>
                <a:cxn ang="0">
                  <a:pos x="29" y="30"/>
                </a:cxn>
                <a:cxn ang="0">
                  <a:pos x="35" y="7"/>
                </a:cxn>
                <a:cxn ang="0">
                  <a:pos x="36" y="4"/>
                </a:cxn>
                <a:cxn ang="0">
                  <a:pos x="36" y="3"/>
                </a:cxn>
                <a:cxn ang="0">
                  <a:pos x="36" y="2"/>
                </a:cxn>
                <a:cxn ang="0">
                  <a:pos x="35" y="2"/>
                </a:cxn>
                <a:cxn ang="0">
                  <a:pos x="35" y="2"/>
                </a:cxn>
                <a:cxn ang="0">
                  <a:pos x="32" y="2"/>
                </a:cxn>
                <a:cxn ang="0">
                  <a:pos x="32" y="2"/>
                </a:cxn>
                <a:cxn ang="0">
                  <a:pos x="32" y="2"/>
                </a:cxn>
                <a:cxn ang="0">
                  <a:pos x="32" y="0"/>
                </a:cxn>
                <a:cxn ang="0">
                  <a:pos x="43" y="0"/>
                </a:cxn>
                <a:cxn ang="0">
                  <a:pos x="43" y="2"/>
                </a:cxn>
                <a:cxn ang="0">
                  <a:pos x="42" y="2"/>
                </a:cxn>
                <a:cxn ang="0">
                  <a:pos x="40" y="2"/>
                </a:cxn>
                <a:cxn ang="0">
                  <a:pos x="39" y="2"/>
                </a:cxn>
                <a:cxn ang="0">
                  <a:pos x="39" y="3"/>
                </a:cxn>
                <a:cxn ang="0">
                  <a:pos x="38" y="4"/>
                </a:cxn>
                <a:cxn ang="0">
                  <a:pos x="38" y="7"/>
                </a:cxn>
                <a:cxn ang="0">
                  <a:pos x="28" y="38"/>
                </a:cxn>
                <a:cxn ang="0">
                  <a:pos x="28" y="38"/>
                </a:cxn>
                <a:cxn ang="0">
                  <a:pos x="15" y="7"/>
                </a:cxn>
                <a:cxn ang="0">
                  <a:pos x="8" y="30"/>
                </a:cxn>
                <a:cxn ang="0">
                  <a:pos x="8" y="33"/>
                </a:cxn>
                <a:cxn ang="0">
                  <a:pos x="8" y="34"/>
                </a:cxn>
                <a:cxn ang="0">
                  <a:pos x="8" y="35"/>
                </a:cxn>
                <a:cxn ang="0">
                  <a:pos x="8" y="35"/>
                </a:cxn>
                <a:cxn ang="0">
                  <a:pos x="10" y="35"/>
                </a:cxn>
                <a:cxn ang="0">
                  <a:pos x="11" y="37"/>
                </a:cxn>
                <a:cxn ang="0">
                  <a:pos x="11" y="37"/>
                </a:cxn>
                <a:cxn ang="0">
                  <a:pos x="0" y="37"/>
                </a:cxn>
                <a:cxn ang="0">
                  <a:pos x="0" y="37"/>
                </a:cxn>
                <a:cxn ang="0">
                  <a:pos x="3" y="35"/>
                </a:cxn>
                <a:cxn ang="0">
                  <a:pos x="3" y="35"/>
                </a:cxn>
                <a:cxn ang="0">
                  <a:pos x="4" y="35"/>
                </a:cxn>
                <a:cxn ang="0">
                  <a:pos x="4" y="34"/>
                </a:cxn>
                <a:cxn ang="0">
                  <a:pos x="5" y="33"/>
                </a:cxn>
                <a:cxn ang="0">
                  <a:pos x="7" y="31"/>
                </a:cxn>
                <a:cxn ang="0">
                  <a:pos x="14" y="4"/>
                </a:cxn>
                <a:cxn ang="0">
                  <a:pos x="12" y="3"/>
                </a:cxn>
                <a:cxn ang="0">
                  <a:pos x="11" y="2"/>
                </a:cxn>
                <a:cxn ang="0">
                  <a:pos x="10" y="2"/>
                </a:cxn>
                <a:cxn ang="0">
                  <a:pos x="8" y="2"/>
                </a:cxn>
                <a:cxn ang="0">
                  <a:pos x="8" y="0"/>
                </a:cxn>
                <a:cxn ang="0">
                  <a:pos x="17" y="0"/>
                </a:cxn>
              </a:cxnLst>
              <a:rect l="0" t="0" r="r" b="b"/>
              <a:pathLst>
                <a:path w="43" h="38">
                  <a:moveTo>
                    <a:pt x="17" y="0"/>
                  </a:moveTo>
                  <a:lnTo>
                    <a:pt x="29" y="30"/>
                  </a:lnTo>
                  <a:lnTo>
                    <a:pt x="35" y="7"/>
                  </a:lnTo>
                  <a:lnTo>
                    <a:pt x="36" y="4"/>
                  </a:lnTo>
                  <a:lnTo>
                    <a:pt x="36" y="3"/>
                  </a:lnTo>
                  <a:lnTo>
                    <a:pt x="36" y="2"/>
                  </a:lnTo>
                  <a:lnTo>
                    <a:pt x="35" y="2"/>
                  </a:lnTo>
                  <a:lnTo>
                    <a:pt x="35" y="2"/>
                  </a:lnTo>
                  <a:lnTo>
                    <a:pt x="32" y="2"/>
                  </a:lnTo>
                  <a:lnTo>
                    <a:pt x="32" y="2"/>
                  </a:lnTo>
                  <a:lnTo>
                    <a:pt x="32" y="2"/>
                  </a:lnTo>
                  <a:lnTo>
                    <a:pt x="32" y="0"/>
                  </a:lnTo>
                  <a:lnTo>
                    <a:pt x="43" y="0"/>
                  </a:lnTo>
                  <a:lnTo>
                    <a:pt x="43" y="2"/>
                  </a:lnTo>
                  <a:lnTo>
                    <a:pt x="42" y="2"/>
                  </a:lnTo>
                  <a:lnTo>
                    <a:pt x="40" y="2"/>
                  </a:lnTo>
                  <a:lnTo>
                    <a:pt x="39" y="2"/>
                  </a:lnTo>
                  <a:lnTo>
                    <a:pt x="39" y="3"/>
                  </a:lnTo>
                  <a:lnTo>
                    <a:pt x="38" y="4"/>
                  </a:lnTo>
                  <a:lnTo>
                    <a:pt x="38" y="7"/>
                  </a:lnTo>
                  <a:lnTo>
                    <a:pt x="28" y="38"/>
                  </a:lnTo>
                  <a:lnTo>
                    <a:pt x="28" y="38"/>
                  </a:lnTo>
                  <a:lnTo>
                    <a:pt x="15" y="7"/>
                  </a:lnTo>
                  <a:lnTo>
                    <a:pt x="8" y="30"/>
                  </a:lnTo>
                  <a:lnTo>
                    <a:pt x="8" y="33"/>
                  </a:lnTo>
                  <a:lnTo>
                    <a:pt x="8" y="34"/>
                  </a:lnTo>
                  <a:lnTo>
                    <a:pt x="8" y="35"/>
                  </a:lnTo>
                  <a:lnTo>
                    <a:pt x="8" y="35"/>
                  </a:lnTo>
                  <a:lnTo>
                    <a:pt x="10" y="35"/>
                  </a:lnTo>
                  <a:lnTo>
                    <a:pt x="11" y="37"/>
                  </a:lnTo>
                  <a:lnTo>
                    <a:pt x="11" y="37"/>
                  </a:lnTo>
                  <a:lnTo>
                    <a:pt x="0" y="37"/>
                  </a:lnTo>
                  <a:lnTo>
                    <a:pt x="0" y="37"/>
                  </a:lnTo>
                  <a:lnTo>
                    <a:pt x="3" y="35"/>
                  </a:lnTo>
                  <a:lnTo>
                    <a:pt x="3" y="35"/>
                  </a:lnTo>
                  <a:lnTo>
                    <a:pt x="4" y="35"/>
                  </a:lnTo>
                  <a:lnTo>
                    <a:pt x="4" y="34"/>
                  </a:lnTo>
                  <a:lnTo>
                    <a:pt x="5" y="33"/>
                  </a:lnTo>
                  <a:lnTo>
                    <a:pt x="7" y="31"/>
                  </a:lnTo>
                  <a:lnTo>
                    <a:pt x="14" y="4"/>
                  </a:lnTo>
                  <a:lnTo>
                    <a:pt x="12" y="3"/>
                  </a:lnTo>
                  <a:lnTo>
                    <a:pt x="11" y="2"/>
                  </a:lnTo>
                  <a:lnTo>
                    <a:pt x="10" y="2"/>
                  </a:lnTo>
                  <a:lnTo>
                    <a:pt x="8" y="2"/>
                  </a:lnTo>
                  <a:lnTo>
                    <a:pt x="8" y="0"/>
                  </a:lnTo>
                  <a:lnTo>
                    <a:pt x="1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84" name="Freeform 280"/>
            <p:cNvSpPr>
              <a:spLocks noEditPoints="1"/>
            </p:cNvSpPr>
            <p:nvPr/>
          </p:nvSpPr>
          <p:spPr bwMode="auto">
            <a:xfrm>
              <a:off x="2984" y="2892"/>
              <a:ext cx="33" cy="38"/>
            </a:xfrm>
            <a:custGeom>
              <a:avLst/>
              <a:gdLst/>
              <a:ahLst/>
              <a:cxnLst>
                <a:cxn ang="0">
                  <a:pos x="32" y="0"/>
                </a:cxn>
                <a:cxn ang="0">
                  <a:pos x="29" y="31"/>
                </a:cxn>
                <a:cxn ang="0">
                  <a:pos x="29" y="34"/>
                </a:cxn>
                <a:cxn ang="0">
                  <a:pos x="29" y="34"/>
                </a:cxn>
                <a:cxn ang="0">
                  <a:pos x="29" y="35"/>
                </a:cxn>
                <a:cxn ang="0">
                  <a:pos x="29" y="35"/>
                </a:cxn>
                <a:cxn ang="0">
                  <a:pos x="29" y="36"/>
                </a:cxn>
                <a:cxn ang="0">
                  <a:pos x="31" y="36"/>
                </a:cxn>
                <a:cxn ang="0">
                  <a:pos x="32" y="36"/>
                </a:cxn>
                <a:cxn ang="0">
                  <a:pos x="33" y="38"/>
                </a:cxn>
                <a:cxn ang="0">
                  <a:pos x="33" y="38"/>
                </a:cxn>
                <a:cxn ang="0">
                  <a:pos x="18" y="38"/>
                </a:cxn>
                <a:cxn ang="0">
                  <a:pos x="19" y="38"/>
                </a:cxn>
                <a:cxn ang="0">
                  <a:pos x="19" y="38"/>
                </a:cxn>
                <a:cxn ang="0">
                  <a:pos x="21" y="36"/>
                </a:cxn>
                <a:cxn ang="0">
                  <a:pos x="22" y="36"/>
                </a:cxn>
                <a:cxn ang="0">
                  <a:pos x="24" y="36"/>
                </a:cxn>
                <a:cxn ang="0">
                  <a:pos x="24" y="35"/>
                </a:cxn>
                <a:cxn ang="0">
                  <a:pos x="24" y="34"/>
                </a:cxn>
                <a:cxn ang="0">
                  <a:pos x="24" y="31"/>
                </a:cxn>
                <a:cxn ang="0">
                  <a:pos x="25" y="26"/>
                </a:cxn>
                <a:cxn ang="0">
                  <a:pos x="14" y="26"/>
                </a:cxn>
                <a:cxn ang="0">
                  <a:pos x="10" y="31"/>
                </a:cxn>
                <a:cxn ang="0">
                  <a:pos x="8" y="32"/>
                </a:cxn>
                <a:cxn ang="0">
                  <a:pos x="8" y="34"/>
                </a:cxn>
                <a:cxn ang="0">
                  <a:pos x="8" y="35"/>
                </a:cxn>
                <a:cxn ang="0">
                  <a:pos x="8" y="35"/>
                </a:cxn>
                <a:cxn ang="0">
                  <a:pos x="8" y="36"/>
                </a:cxn>
                <a:cxn ang="0">
                  <a:pos x="8" y="36"/>
                </a:cxn>
                <a:cxn ang="0">
                  <a:pos x="10" y="36"/>
                </a:cxn>
                <a:cxn ang="0">
                  <a:pos x="11" y="38"/>
                </a:cxn>
                <a:cxn ang="0">
                  <a:pos x="11" y="38"/>
                </a:cxn>
                <a:cxn ang="0">
                  <a:pos x="0" y="38"/>
                </a:cxn>
                <a:cxn ang="0">
                  <a:pos x="0" y="38"/>
                </a:cxn>
                <a:cxn ang="0">
                  <a:pos x="1" y="36"/>
                </a:cxn>
                <a:cxn ang="0">
                  <a:pos x="4" y="36"/>
                </a:cxn>
                <a:cxn ang="0">
                  <a:pos x="5" y="34"/>
                </a:cxn>
                <a:cxn ang="0">
                  <a:pos x="8" y="31"/>
                </a:cxn>
                <a:cxn ang="0">
                  <a:pos x="31" y="0"/>
                </a:cxn>
                <a:cxn ang="0">
                  <a:pos x="32" y="0"/>
                </a:cxn>
                <a:cxn ang="0">
                  <a:pos x="26" y="10"/>
                </a:cxn>
                <a:cxn ang="0">
                  <a:pos x="15" y="24"/>
                </a:cxn>
                <a:cxn ang="0">
                  <a:pos x="25" y="24"/>
                </a:cxn>
                <a:cxn ang="0">
                  <a:pos x="26" y="10"/>
                </a:cxn>
              </a:cxnLst>
              <a:rect l="0" t="0" r="r" b="b"/>
              <a:pathLst>
                <a:path w="33" h="38">
                  <a:moveTo>
                    <a:pt x="32" y="0"/>
                  </a:moveTo>
                  <a:lnTo>
                    <a:pt x="29" y="31"/>
                  </a:lnTo>
                  <a:lnTo>
                    <a:pt x="29" y="34"/>
                  </a:lnTo>
                  <a:lnTo>
                    <a:pt x="29" y="34"/>
                  </a:lnTo>
                  <a:lnTo>
                    <a:pt x="29" y="35"/>
                  </a:lnTo>
                  <a:lnTo>
                    <a:pt x="29" y="35"/>
                  </a:lnTo>
                  <a:lnTo>
                    <a:pt x="29" y="36"/>
                  </a:lnTo>
                  <a:lnTo>
                    <a:pt x="31" y="36"/>
                  </a:lnTo>
                  <a:lnTo>
                    <a:pt x="32" y="36"/>
                  </a:lnTo>
                  <a:lnTo>
                    <a:pt x="33" y="38"/>
                  </a:lnTo>
                  <a:lnTo>
                    <a:pt x="33" y="38"/>
                  </a:lnTo>
                  <a:lnTo>
                    <a:pt x="18" y="38"/>
                  </a:lnTo>
                  <a:lnTo>
                    <a:pt x="19" y="38"/>
                  </a:lnTo>
                  <a:lnTo>
                    <a:pt x="19" y="38"/>
                  </a:lnTo>
                  <a:lnTo>
                    <a:pt x="21" y="36"/>
                  </a:lnTo>
                  <a:lnTo>
                    <a:pt x="22" y="36"/>
                  </a:lnTo>
                  <a:lnTo>
                    <a:pt x="24" y="36"/>
                  </a:lnTo>
                  <a:lnTo>
                    <a:pt x="24" y="35"/>
                  </a:lnTo>
                  <a:lnTo>
                    <a:pt x="24" y="34"/>
                  </a:lnTo>
                  <a:lnTo>
                    <a:pt x="24" y="31"/>
                  </a:lnTo>
                  <a:lnTo>
                    <a:pt x="25" y="26"/>
                  </a:lnTo>
                  <a:lnTo>
                    <a:pt x="14" y="26"/>
                  </a:lnTo>
                  <a:lnTo>
                    <a:pt x="10" y="31"/>
                  </a:lnTo>
                  <a:lnTo>
                    <a:pt x="8" y="32"/>
                  </a:lnTo>
                  <a:lnTo>
                    <a:pt x="8" y="34"/>
                  </a:lnTo>
                  <a:lnTo>
                    <a:pt x="8" y="35"/>
                  </a:lnTo>
                  <a:lnTo>
                    <a:pt x="8" y="35"/>
                  </a:lnTo>
                  <a:lnTo>
                    <a:pt x="8" y="36"/>
                  </a:lnTo>
                  <a:lnTo>
                    <a:pt x="8" y="36"/>
                  </a:lnTo>
                  <a:lnTo>
                    <a:pt x="10" y="36"/>
                  </a:lnTo>
                  <a:lnTo>
                    <a:pt x="11" y="38"/>
                  </a:lnTo>
                  <a:lnTo>
                    <a:pt x="11" y="38"/>
                  </a:lnTo>
                  <a:lnTo>
                    <a:pt x="0" y="38"/>
                  </a:lnTo>
                  <a:lnTo>
                    <a:pt x="0" y="38"/>
                  </a:lnTo>
                  <a:lnTo>
                    <a:pt x="1" y="36"/>
                  </a:lnTo>
                  <a:lnTo>
                    <a:pt x="4" y="36"/>
                  </a:lnTo>
                  <a:lnTo>
                    <a:pt x="5" y="34"/>
                  </a:lnTo>
                  <a:lnTo>
                    <a:pt x="8" y="31"/>
                  </a:lnTo>
                  <a:lnTo>
                    <a:pt x="31" y="0"/>
                  </a:lnTo>
                  <a:lnTo>
                    <a:pt x="32" y="0"/>
                  </a:lnTo>
                  <a:close/>
                  <a:moveTo>
                    <a:pt x="26" y="10"/>
                  </a:moveTo>
                  <a:lnTo>
                    <a:pt x="15" y="24"/>
                  </a:lnTo>
                  <a:lnTo>
                    <a:pt x="25" y="24"/>
                  </a:lnTo>
                  <a:lnTo>
                    <a:pt x="26" y="1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85" name="Freeform 281"/>
            <p:cNvSpPr>
              <a:spLocks/>
            </p:cNvSpPr>
            <p:nvPr/>
          </p:nvSpPr>
          <p:spPr bwMode="auto">
            <a:xfrm>
              <a:off x="3020" y="2893"/>
              <a:ext cx="30" cy="37"/>
            </a:xfrm>
            <a:custGeom>
              <a:avLst/>
              <a:gdLst/>
              <a:ahLst/>
              <a:cxnLst>
                <a:cxn ang="0">
                  <a:pos x="27" y="37"/>
                </a:cxn>
                <a:cxn ang="0">
                  <a:pos x="0" y="37"/>
                </a:cxn>
                <a:cxn ang="0">
                  <a:pos x="0" y="37"/>
                </a:cxn>
                <a:cxn ang="0">
                  <a:pos x="3" y="35"/>
                </a:cxn>
                <a:cxn ang="0">
                  <a:pos x="4" y="35"/>
                </a:cxn>
                <a:cxn ang="0">
                  <a:pos x="4" y="35"/>
                </a:cxn>
                <a:cxn ang="0">
                  <a:pos x="6" y="34"/>
                </a:cxn>
                <a:cxn ang="0">
                  <a:pos x="6" y="33"/>
                </a:cxn>
                <a:cxn ang="0">
                  <a:pos x="7" y="30"/>
                </a:cxn>
                <a:cxn ang="0">
                  <a:pos x="14" y="7"/>
                </a:cxn>
                <a:cxn ang="0">
                  <a:pos x="14" y="4"/>
                </a:cxn>
                <a:cxn ang="0">
                  <a:pos x="14" y="3"/>
                </a:cxn>
                <a:cxn ang="0">
                  <a:pos x="14" y="2"/>
                </a:cxn>
                <a:cxn ang="0">
                  <a:pos x="14" y="2"/>
                </a:cxn>
                <a:cxn ang="0">
                  <a:pos x="13" y="2"/>
                </a:cxn>
                <a:cxn ang="0">
                  <a:pos x="11" y="2"/>
                </a:cxn>
                <a:cxn ang="0">
                  <a:pos x="10" y="2"/>
                </a:cxn>
                <a:cxn ang="0">
                  <a:pos x="10" y="2"/>
                </a:cxn>
                <a:cxn ang="0">
                  <a:pos x="10" y="0"/>
                </a:cxn>
                <a:cxn ang="0">
                  <a:pos x="26" y="0"/>
                </a:cxn>
                <a:cxn ang="0">
                  <a:pos x="26" y="2"/>
                </a:cxn>
                <a:cxn ang="0">
                  <a:pos x="23" y="2"/>
                </a:cxn>
                <a:cxn ang="0">
                  <a:pos x="21" y="2"/>
                </a:cxn>
                <a:cxn ang="0">
                  <a:pos x="21" y="2"/>
                </a:cxn>
                <a:cxn ang="0">
                  <a:pos x="20" y="3"/>
                </a:cxn>
                <a:cxn ang="0">
                  <a:pos x="20" y="4"/>
                </a:cxn>
                <a:cxn ang="0">
                  <a:pos x="19" y="9"/>
                </a:cxn>
                <a:cxn ang="0">
                  <a:pos x="11" y="31"/>
                </a:cxn>
                <a:cxn ang="0">
                  <a:pos x="11" y="33"/>
                </a:cxn>
                <a:cxn ang="0">
                  <a:pos x="11" y="34"/>
                </a:cxn>
                <a:cxn ang="0">
                  <a:pos x="11" y="34"/>
                </a:cxn>
                <a:cxn ang="0">
                  <a:pos x="11" y="35"/>
                </a:cxn>
                <a:cxn ang="0">
                  <a:pos x="13" y="35"/>
                </a:cxn>
                <a:cxn ang="0">
                  <a:pos x="14" y="35"/>
                </a:cxn>
                <a:cxn ang="0">
                  <a:pos x="17" y="35"/>
                </a:cxn>
                <a:cxn ang="0">
                  <a:pos x="20" y="35"/>
                </a:cxn>
                <a:cxn ang="0">
                  <a:pos x="23" y="34"/>
                </a:cxn>
                <a:cxn ang="0">
                  <a:pos x="24" y="34"/>
                </a:cxn>
                <a:cxn ang="0">
                  <a:pos x="26" y="33"/>
                </a:cxn>
                <a:cxn ang="0">
                  <a:pos x="27" y="31"/>
                </a:cxn>
                <a:cxn ang="0">
                  <a:pos x="28" y="28"/>
                </a:cxn>
                <a:cxn ang="0">
                  <a:pos x="30" y="27"/>
                </a:cxn>
                <a:cxn ang="0">
                  <a:pos x="30" y="27"/>
                </a:cxn>
                <a:cxn ang="0">
                  <a:pos x="27" y="37"/>
                </a:cxn>
              </a:cxnLst>
              <a:rect l="0" t="0" r="r" b="b"/>
              <a:pathLst>
                <a:path w="30" h="37">
                  <a:moveTo>
                    <a:pt x="27" y="37"/>
                  </a:moveTo>
                  <a:lnTo>
                    <a:pt x="0" y="37"/>
                  </a:lnTo>
                  <a:lnTo>
                    <a:pt x="0" y="37"/>
                  </a:lnTo>
                  <a:lnTo>
                    <a:pt x="3" y="35"/>
                  </a:lnTo>
                  <a:lnTo>
                    <a:pt x="4" y="35"/>
                  </a:lnTo>
                  <a:lnTo>
                    <a:pt x="4" y="35"/>
                  </a:lnTo>
                  <a:lnTo>
                    <a:pt x="6" y="34"/>
                  </a:lnTo>
                  <a:lnTo>
                    <a:pt x="6" y="33"/>
                  </a:lnTo>
                  <a:lnTo>
                    <a:pt x="7" y="30"/>
                  </a:lnTo>
                  <a:lnTo>
                    <a:pt x="14" y="7"/>
                  </a:lnTo>
                  <a:lnTo>
                    <a:pt x="14" y="4"/>
                  </a:lnTo>
                  <a:lnTo>
                    <a:pt x="14" y="3"/>
                  </a:lnTo>
                  <a:lnTo>
                    <a:pt x="14" y="2"/>
                  </a:lnTo>
                  <a:lnTo>
                    <a:pt x="14" y="2"/>
                  </a:lnTo>
                  <a:lnTo>
                    <a:pt x="13" y="2"/>
                  </a:lnTo>
                  <a:lnTo>
                    <a:pt x="11" y="2"/>
                  </a:lnTo>
                  <a:lnTo>
                    <a:pt x="10" y="2"/>
                  </a:lnTo>
                  <a:lnTo>
                    <a:pt x="10" y="2"/>
                  </a:lnTo>
                  <a:lnTo>
                    <a:pt x="10" y="0"/>
                  </a:lnTo>
                  <a:lnTo>
                    <a:pt x="26" y="0"/>
                  </a:lnTo>
                  <a:lnTo>
                    <a:pt x="26" y="2"/>
                  </a:lnTo>
                  <a:lnTo>
                    <a:pt x="23" y="2"/>
                  </a:lnTo>
                  <a:lnTo>
                    <a:pt x="21" y="2"/>
                  </a:lnTo>
                  <a:lnTo>
                    <a:pt x="21" y="2"/>
                  </a:lnTo>
                  <a:lnTo>
                    <a:pt x="20" y="3"/>
                  </a:lnTo>
                  <a:lnTo>
                    <a:pt x="20" y="4"/>
                  </a:lnTo>
                  <a:lnTo>
                    <a:pt x="19" y="9"/>
                  </a:lnTo>
                  <a:lnTo>
                    <a:pt x="11" y="31"/>
                  </a:lnTo>
                  <a:lnTo>
                    <a:pt x="11" y="33"/>
                  </a:lnTo>
                  <a:lnTo>
                    <a:pt x="11" y="34"/>
                  </a:lnTo>
                  <a:lnTo>
                    <a:pt x="11" y="34"/>
                  </a:lnTo>
                  <a:lnTo>
                    <a:pt x="11" y="35"/>
                  </a:lnTo>
                  <a:lnTo>
                    <a:pt x="13" y="35"/>
                  </a:lnTo>
                  <a:lnTo>
                    <a:pt x="14" y="35"/>
                  </a:lnTo>
                  <a:lnTo>
                    <a:pt x="17" y="35"/>
                  </a:lnTo>
                  <a:lnTo>
                    <a:pt x="20" y="35"/>
                  </a:lnTo>
                  <a:lnTo>
                    <a:pt x="23" y="34"/>
                  </a:lnTo>
                  <a:lnTo>
                    <a:pt x="24" y="34"/>
                  </a:lnTo>
                  <a:lnTo>
                    <a:pt x="26" y="33"/>
                  </a:lnTo>
                  <a:lnTo>
                    <a:pt x="27" y="31"/>
                  </a:lnTo>
                  <a:lnTo>
                    <a:pt x="28" y="28"/>
                  </a:lnTo>
                  <a:lnTo>
                    <a:pt x="30" y="27"/>
                  </a:lnTo>
                  <a:lnTo>
                    <a:pt x="30" y="27"/>
                  </a:lnTo>
                  <a:lnTo>
                    <a:pt x="27" y="37"/>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86" name="Freeform 282"/>
            <p:cNvSpPr>
              <a:spLocks/>
            </p:cNvSpPr>
            <p:nvPr/>
          </p:nvSpPr>
          <p:spPr bwMode="auto">
            <a:xfrm>
              <a:off x="3089" y="2892"/>
              <a:ext cx="13" cy="49"/>
            </a:xfrm>
            <a:custGeom>
              <a:avLst/>
              <a:gdLst/>
              <a:ahLst/>
              <a:cxnLst>
                <a:cxn ang="0">
                  <a:pos x="13" y="49"/>
                </a:cxn>
                <a:cxn ang="0">
                  <a:pos x="0" y="49"/>
                </a:cxn>
                <a:cxn ang="0">
                  <a:pos x="0" y="0"/>
                </a:cxn>
                <a:cxn ang="0">
                  <a:pos x="13" y="0"/>
                </a:cxn>
                <a:cxn ang="0">
                  <a:pos x="13" y="3"/>
                </a:cxn>
                <a:cxn ang="0">
                  <a:pos x="6" y="3"/>
                </a:cxn>
                <a:cxn ang="0">
                  <a:pos x="6" y="48"/>
                </a:cxn>
                <a:cxn ang="0">
                  <a:pos x="13" y="48"/>
                </a:cxn>
                <a:cxn ang="0">
                  <a:pos x="13" y="49"/>
                </a:cxn>
              </a:cxnLst>
              <a:rect l="0" t="0" r="r" b="b"/>
              <a:pathLst>
                <a:path w="13" h="49">
                  <a:moveTo>
                    <a:pt x="13" y="49"/>
                  </a:moveTo>
                  <a:lnTo>
                    <a:pt x="0" y="49"/>
                  </a:lnTo>
                  <a:lnTo>
                    <a:pt x="0" y="0"/>
                  </a:lnTo>
                  <a:lnTo>
                    <a:pt x="13" y="0"/>
                  </a:lnTo>
                  <a:lnTo>
                    <a:pt x="13" y="3"/>
                  </a:lnTo>
                  <a:lnTo>
                    <a:pt x="6" y="3"/>
                  </a:lnTo>
                  <a:lnTo>
                    <a:pt x="6" y="48"/>
                  </a:lnTo>
                  <a:lnTo>
                    <a:pt x="13" y="48"/>
                  </a:lnTo>
                  <a:lnTo>
                    <a:pt x="13" y="4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87" name="Freeform 283"/>
            <p:cNvSpPr>
              <a:spLocks/>
            </p:cNvSpPr>
            <p:nvPr/>
          </p:nvSpPr>
          <p:spPr bwMode="auto">
            <a:xfrm>
              <a:off x="3104" y="2892"/>
              <a:ext cx="26" cy="38"/>
            </a:xfrm>
            <a:custGeom>
              <a:avLst/>
              <a:gdLst/>
              <a:ahLst/>
              <a:cxnLst>
                <a:cxn ang="0">
                  <a:pos x="26" y="31"/>
                </a:cxn>
                <a:cxn ang="0">
                  <a:pos x="23" y="38"/>
                </a:cxn>
                <a:cxn ang="0">
                  <a:pos x="0" y="38"/>
                </a:cxn>
                <a:cxn ang="0">
                  <a:pos x="0" y="38"/>
                </a:cxn>
                <a:cxn ang="0">
                  <a:pos x="6" y="32"/>
                </a:cxn>
                <a:cxn ang="0">
                  <a:pos x="12" y="26"/>
                </a:cxn>
                <a:cxn ang="0">
                  <a:pos x="14" y="22"/>
                </a:cxn>
                <a:cxn ang="0">
                  <a:pos x="17" y="18"/>
                </a:cxn>
                <a:cxn ang="0">
                  <a:pos x="19" y="12"/>
                </a:cxn>
                <a:cxn ang="0">
                  <a:pos x="17" y="10"/>
                </a:cxn>
                <a:cxn ang="0">
                  <a:pos x="16" y="7"/>
                </a:cxn>
                <a:cxn ang="0">
                  <a:pos x="13" y="5"/>
                </a:cxn>
                <a:cxn ang="0">
                  <a:pos x="10" y="4"/>
                </a:cxn>
                <a:cxn ang="0">
                  <a:pos x="9" y="4"/>
                </a:cxn>
                <a:cxn ang="0">
                  <a:pos x="6" y="5"/>
                </a:cxn>
                <a:cxn ang="0">
                  <a:pos x="3" y="8"/>
                </a:cxn>
                <a:cxn ang="0">
                  <a:pos x="2" y="11"/>
                </a:cxn>
                <a:cxn ang="0">
                  <a:pos x="2" y="11"/>
                </a:cxn>
                <a:cxn ang="0">
                  <a:pos x="3" y="7"/>
                </a:cxn>
                <a:cxn ang="0">
                  <a:pos x="5" y="3"/>
                </a:cxn>
                <a:cxn ang="0">
                  <a:pos x="9" y="1"/>
                </a:cxn>
                <a:cxn ang="0">
                  <a:pos x="12" y="0"/>
                </a:cxn>
                <a:cxn ang="0">
                  <a:pos x="16" y="1"/>
                </a:cxn>
                <a:cxn ang="0">
                  <a:pos x="20" y="3"/>
                </a:cxn>
                <a:cxn ang="0">
                  <a:pos x="23" y="7"/>
                </a:cxn>
                <a:cxn ang="0">
                  <a:pos x="23" y="10"/>
                </a:cxn>
                <a:cxn ang="0">
                  <a:pos x="23" y="12"/>
                </a:cxn>
                <a:cxn ang="0">
                  <a:pos x="21" y="15"/>
                </a:cxn>
                <a:cxn ang="0">
                  <a:pos x="19" y="21"/>
                </a:cxn>
                <a:cxn ang="0">
                  <a:pos x="14" y="25"/>
                </a:cxn>
                <a:cxn ang="0">
                  <a:pos x="12" y="29"/>
                </a:cxn>
                <a:cxn ang="0">
                  <a:pos x="7" y="32"/>
                </a:cxn>
                <a:cxn ang="0">
                  <a:pos x="6" y="34"/>
                </a:cxn>
                <a:cxn ang="0">
                  <a:pos x="16" y="34"/>
                </a:cxn>
                <a:cxn ang="0">
                  <a:pos x="19" y="34"/>
                </a:cxn>
                <a:cxn ang="0">
                  <a:pos x="20" y="34"/>
                </a:cxn>
                <a:cxn ang="0">
                  <a:pos x="21" y="34"/>
                </a:cxn>
                <a:cxn ang="0">
                  <a:pos x="23" y="34"/>
                </a:cxn>
                <a:cxn ang="0">
                  <a:pos x="23" y="32"/>
                </a:cxn>
                <a:cxn ang="0">
                  <a:pos x="24" y="31"/>
                </a:cxn>
                <a:cxn ang="0">
                  <a:pos x="26" y="31"/>
                </a:cxn>
              </a:cxnLst>
              <a:rect l="0" t="0" r="r" b="b"/>
              <a:pathLst>
                <a:path w="26" h="38">
                  <a:moveTo>
                    <a:pt x="26" y="31"/>
                  </a:moveTo>
                  <a:lnTo>
                    <a:pt x="23" y="38"/>
                  </a:lnTo>
                  <a:lnTo>
                    <a:pt x="0" y="38"/>
                  </a:lnTo>
                  <a:lnTo>
                    <a:pt x="0" y="38"/>
                  </a:lnTo>
                  <a:lnTo>
                    <a:pt x="6" y="32"/>
                  </a:lnTo>
                  <a:lnTo>
                    <a:pt x="12" y="26"/>
                  </a:lnTo>
                  <a:lnTo>
                    <a:pt x="14" y="22"/>
                  </a:lnTo>
                  <a:lnTo>
                    <a:pt x="17" y="18"/>
                  </a:lnTo>
                  <a:lnTo>
                    <a:pt x="19" y="12"/>
                  </a:lnTo>
                  <a:lnTo>
                    <a:pt x="17" y="10"/>
                  </a:lnTo>
                  <a:lnTo>
                    <a:pt x="16" y="7"/>
                  </a:lnTo>
                  <a:lnTo>
                    <a:pt x="13" y="5"/>
                  </a:lnTo>
                  <a:lnTo>
                    <a:pt x="10" y="4"/>
                  </a:lnTo>
                  <a:lnTo>
                    <a:pt x="9" y="4"/>
                  </a:lnTo>
                  <a:lnTo>
                    <a:pt x="6" y="5"/>
                  </a:lnTo>
                  <a:lnTo>
                    <a:pt x="3" y="8"/>
                  </a:lnTo>
                  <a:lnTo>
                    <a:pt x="2" y="11"/>
                  </a:lnTo>
                  <a:lnTo>
                    <a:pt x="2" y="11"/>
                  </a:lnTo>
                  <a:lnTo>
                    <a:pt x="3" y="7"/>
                  </a:lnTo>
                  <a:lnTo>
                    <a:pt x="5" y="3"/>
                  </a:lnTo>
                  <a:lnTo>
                    <a:pt x="9" y="1"/>
                  </a:lnTo>
                  <a:lnTo>
                    <a:pt x="12" y="0"/>
                  </a:lnTo>
                  <a:lnTo>
                    <a:pt x="16" y="1"/>
                  </a:lnTo>
                  <a:lnTo>
                    <a:pt x="20" y="3"/>
                  </a:lnTo>
                  <a:lnTo>
                    <a:pt x="23" y="7"/>
                  </a:lnTo>
                  <a:lnTo>
                    <a:pt x="23" y="10"/>
                  </a:lnTo>
                  <a:lnTo>
                    <a:pt x="23" y="12"/>
                  </a:lnTo>
                  <a:lnTo>
                    <a:pt x="21" y="15"/>
                  </a:lnTo>
                  <a:lnTo>
                    <a:pt x="19" y="21"/>
                  </a:lnTo>
                  <a:lnTo>
                    <a:pt x="14" y="25"/>
                  </a:lnTo>
                  <a:lnTo>
                    <a:pt x="12" y="29"/>
                  </a:lnTo>
                  <a:lnTo>
                    <a:pt x="7" y="32"/>
                  </a:lnTo>
                  <a:lnTo>
                    <a:pt x="6" y="34"/>
                  </a:lnTo>
                  <a:lnTo>
                    <a:pt x="16" y="34"/>
                  </a:lnTo>
                  <a:lnTo>
                    <a:pt x="19" y="34"/>
                  </a:lnTo>
                  <a:lnTo>
                    <a:pt x="20" y="34"/>
                  </a:lnTo>
                  <a:lnTo>
                    <a:pt x="21" y="34"/>
                  </a:lnTo>
                  <a:lnTo>
                    <a:pt x="23" y="34"/>
                  </a:lnTo>
                  <a:lnTo>
                    <a:pt x="23" y="32"/>
                  </a:lnTo>
                  <a:lnTo>
                    <a:pt x="24" y="31"/>
                  </a:lnTo>
                  <a:lnTo>
                    <a:pt x="26" y="3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88" name="Freeform 284"/>
            <p:cNvSpPr>
              <a:spLocks/>
            </p:cNvSpPr>
            <p:nvPr/>
          </p:nvSpPr>
          <p:spPr bwMode="auto">
            <a:xfrm>
              <a:off x="3135" y="2924"/>
              <a:ext cx="7" cy="16"/>
            </a:xfrm>
            <a:custGeom>
              <a:avLst/>
              <a:gdLst/>
              <a:ahLst/>
              <a:cxnLst>
                <a:cxn ang="0">
                  <a:pos x="0" y="16"/>
                </a:cxn>
                <a:cxn ang="0">
                  <a:pos x="0" y="14"/>
                </a:cxn>
                <a:cxn ang="0">
                  <a:pos x="2" y="13"/>
                </a:cxn>
                <a:cxn ang="0">
                  <a:pos x="4" y="11"/>
                </a:cxn>
                <a:cxn ang="0">
                  <a:pos x="6" y="9"/>
                </a:cxn>
                <a:cxn ang="0">
                  <a:pos x="6" y="7"/>
                </a:cxn>
                <a:cxn ang="0">
                  <a:pos x="6" y="7"/>
                </a:cxn>
                <a:cxn ang="0">
                  <a:pos x="6" y="6"/>
                </a:cxn>
                <a:cxn ang="0">
                  <a:pos x="6" y="6"/>
                </a:cxn>
                <a:cxn ang="0">
                  <a:pos x="6" y="6"/>
                </a:cxn>
                <a:cxn ang="0">
                  <a:pos x="4" y="6"/>
                </a:cxn>
                <a:cxn ang="0">
                  <a:pos x="4" y="7"/>
                </a:cxn>
                <a:cxn ang="0">
                  <a:pos x="3" y="7"/>
                </a:cxn>
                <a:cxn ang="0">
                  <a:pos x="3" y="7"/>
                </a:cxn>
                <a:cxn ang="0">
                  <a:pos x="2" y="7"/>
                </a:cxn>
                <a:cxn ang="0">
                  <a:pos x="0" y="6"/>
                </a:cxn>
                <a:cxn ang="0">
                  <a:pos x="0" y="4"/>
                </a:cxn>
                <a:cxn ang="0">
                  <a:pos x="0" y="4"/>
                </a:cxn>
                <a:cxn ang="0">
                  <a:pos x="0" y="3"/>
                </a:cxn>
                <a:cxn ang="0">
                  <a:pos x="0" y="2"/>
                </a:cxn>
                <a:cxn ang="0">
                  <a:pos x="2" y="0"/>
                </a:cxn>
                <a:cxn ang="0">
                  <a:pos x="3" y="0"/>
                </a:cxn>
                <a:cxn ang="0">
                  <a:pos x="4" y="0"/>
                </a:cxn>
                <a:cxn ang="0">
                  <a:pos x="6" y="2"/>
                </a:cxn>
                <a:cxn ang="0">
                  <a:pos x="7" y="4"/>
                </a:cxn>
                <a:cxn ang="0">
                  <a:pos x="7" y="6"/>
                </a:cxn>
                <a:cxn ang="0">
                  <a:pos x="7" y="9"/>
                </a:cxn>
                <a:cxn ang="0">
                  <a:pos x="6" y="11"/>
                </a:cxn>
                <a:cxn ang="0">
                  <a:pos x="3" y="13"/>
                </a:cxn>
                <a:cxn ang="0">
                  <a:pos x="0" y="16"/>
                </a:cxn>
              </a:cxnLst>
              <a:rect l="0" t="0" r="r" b="b"/>
              <a:pathLst>
                <a:path w="7" h="16">
                  <a:moveTo>
                    <a:pt x="0" y="16"/>
                  </a:moveTo>
                  <a:lnTo>
                    <a:pt x="0" y="14"/>
                  </a:lnTo>
                  <a:lnTo>
                    <a:pt x="2" y="13"/>
                  </a:lnTo>
                  <a:lnTo>
                    <a:pt x="4" y="11"/>
                  </a:lnTo>
                  <a:lnTo>
                    <a:pt x="6" y="9"/>
                  </a:lnTo>
                  <a:lnTo>
                    <a:pt x="6" y="7"/>
                  </a:lnTo>
                  <a:lnTo>
                    <a:pt x="6" y="7"/>
                  </a:lnTo>
                  <a:lnTo>
                    <a:pt x="6" y="6"/>
                  </a:lnTo>
                  <a:lnTo>
                    <a:pt x="6" y="6"/>
                  </a:lnTo>
                  <a:lnTo>
                    <a:pt x="6" y="6"/>
                  </a:lnTo>
                  <a:lnTo>
                    <a:pt x="4" y="6"/>
                  </a:lnTo>
                  <a:lnTo>
                    <a:pt x="4" y="7"/>
                  </a:lnTo>
                  <a:lnTo>
                    <a:pt x="3" y="7"/>
                  </a:lnTo>
                  <a:lnTo>
                    <a:pt x="3" y="7"/>
                  </a:lnTo>
                  <a:lnTo>
                    <a:pt x="2" y="7"/>
                  </a:lnTo>
                  <a:lnTo>
                    <a:pt x="0" y="6"/>
                  </a:lnTo>
                  <a:lnTo>
                    <a:pt x="0" y="4"/>
                  </a:lnTo>
                  <a:lnTo>
                    <a:pt x="0" y="4"/>
                  </a:lnTo>
                  <a:lnTo>
                    <a:pt x="0" y="3"/>
                  </a:lnTo>
                  <a:lnTo>
                    <a:pt x="0" y="2"/>
                  </a:lnTo>
                  <a:lnTo>
                    <a:pt x="2" y="0"/>
                  </a:lnTo>
                  <a:lnTo>
                    <a:pt x="3" y="0"/>
                  </a:lnTo>
                  <a:lnTo>
                    <a:pt x="4" y="0"/>
                  </a:lnTo>
                  <a:lnTo>
                    <a:pt x="6" y="2"/>
                  </a:lnTo>
                  <a:lnTo>
                    <a:pt x="7" y="4"/>
                  </a:lnTo>
                  <a:lnTo>
                    <a:pt x="7" y="6"/>
                  </a:lnTo>
                  <a:lnTo>
                    <a:pt x="7" y="9"/>
                  </a:lnTo>
                  <a:lnTo>
                    <a:pt x="6" y="11"/>
                  </a:lnTo>
                  <a:lnTo>
                    <a:pt x="3" y="13"/>
                  </a:lnTo>
                  <a:lnTo>
                    <a:pt x="0" y="1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89" name="Freeform 285"/>
            <p:cNvSpPr>
              <a:spLocks/>
            </p:cNvSpPr>
            <p:nvPr/>
          </p:nvSpPr>
          <p:spPr bwMode="auto">
            <a:xfrm>
              <a:off x="3147" y="2892"/>
              <a:ext cx="25" cy="38"/>
            </a:xfrm>
            <a:custGeom>
              <a:avLst/>
              <a:gdLst/>
              <a:ahLst/>
              <a:cxnLst>
                <a:cxn ang="0">
                  <a:pos x="25" y="31"/>
                </a:cxn>
                <a:cxn ang="0">
                  <a:pos x="22" y="38"/>
                </a:cxn>
                <a:cxn ang="0">
                  <a:pos x="0" y="38"/>
                </a:cxn>
                <a:cxn ang="0">
                  <a:pos x="0" y="38"/>
                </a:cxn>
                <a:cxn ang="0">
                  <a:pos x="5" y="32"/>
                </a:cxn>
                <a:cxn ang="0">
                  <a:pos x="11" y="26"/>
                </a:cxn>
                <a:cxn ang="0">
                  <a:pos x="14" y="22"/>
                </a:cxn>
                <a:cxn ang="0">
                  <a:pos x="16" y="18"/>
                </a:cxn>
                <a:cxn ang="0">
                  <a:pos x="18" y="12"/>
                </a:cxn>
                <a:cxn ang="0">
                  <a:pos x="16" y="10"/>
                </a:cxn>
                <a:cxn ang="0">
                  <a:pos x="15" y="7"/>
                </a:cxn>
                <a:cxn ang="0">
                  <a:pos x="12" y="5"/>
                </a:cxn>
                <a:cxn ang="0">
                  <a:pos x="9" y="4"/>
                </a:cxn>
                <a:cxn ang="0">
                  <a:pos x="8" y="4"/>
                </a:cxn>
                <a:cxn ang="0">
                  <a:pos x="5" y="5"/>
                </a:cxn>
                <a:cxn ang="0">
                  <a:pos x="2" y="8"/>
                </a:cxn>
                <a:cxn ang="0">
                  <a:pos x="1" y="11"/>
                </a:cxn>
                <a:cxn ang="0">
                  <a:pos x="1" y="11"/>
                </a:cxn>
                <a:cxn ang="0">
                  <a:pos x="2" y="7"/>
                </a:cxn>
                <a:cxn ang="0">
                  <a:pos x="4" y="3"/>
                </a:cxn>
                <a:cxn ang="0">
                  <a:pos x="8" y="1"/>
                </a:cxn>
                <a:cxn ang="0">
                  <a:pos x="11" y="0"/>
                </a:cxn>
                <a:cxn ang="0">
                  <a:pos x="15" y="1"/>
                </a:cxn>
                <a:cxn ang="0">
                  <a:pos x="19" y="3"/>
                </a:cxn>
                <a:cxn ang="0">
                  <a:pos x="22" y="7"/>
                </a:cxn>
                <a:cxn ang="0">
                  <a:pos x="22" y="10"/>
                </a:cxn>
                <a:cxn ang="0">
                  <a:pos x="22" y="12"/>
                </a:cxn>
                <a:cxn ang="0">
                  <a:pos x="21" y="15"/>
                </a:cxn>
                <a:cxn ang="0">
                  <a:pos x="18" y="21"/>
                </a:cxn>
                <a:cxn ang="0">
                  <a:pos x="14" y="25"/>
                </a:cxn>
                <a:cxn ang="0">
                  <a:pos x="11" y="29"/>
                </a:cxn>
                <a:cxn ang="0">
                  <a:pos x="7" y="32"/>
                </a:cxn>
                <a:cxn ang="0">
                  <a:pos x="5" y="34"/>
                </a:cxn>
                <a:cxn ang="0">
                  <a:pos x="15" y="34"/>
                </a:cxn>
                <a:cxn ang="0">
                  <a:pos x="18" y="34"/>
                </a:cxn>
                <a:cxn ang="0">
                  <a:pos x="19" y="34"/>
                </a:cxn>
                <a:cxn ang="0">
                  <a:pos x="21" y="34"/>
                </a:cxn>
                <a:cxn ang="0">
                  <a:pos x="22" y="34"/>
                </a:cxn>
                <a:cxn ang="0">
                  <a:pos x="22" y="32"/>
                </a:cxn>
                <a:cxn ang="0">
                  <a:pos x="23" y="31"/>
                </a:cxn>
                <a:cxn ang="0">
                  <a:pos x="25" y="31"/>
                </a:cxn>
              </a:cxnLst>
              <a:rect l="0" t="0" r="r" b="b"/>
              <a:pathLst>
                <a:path w="25" h="38">
                  <a:moveTo>
                    <a:pt x="25" y="31"/>
                  </a:moveTo>
                  <a:lnTo>
                    <a:pt x="22" y="38"/>
                  </a:lnTo>
                  <a:lnTo>
                    <a:pt x="0" y="38"/>
                  </a:lnTo>
                  <a:lnTo>
                    <a:pt x="0" y="38"/>
                  </a:lnTo>
                  <a:lnTo>
                    <a:pt x="5" y="32"/>
                  </a:lnTo>
                  <a:lnTo>
                    <a:pt x="11" y="26"/>
                  </a:lnTo>
                  <a:lnTo>
                    <a:pt x="14" y="22"/>
                  </a:lnTo>
                  <a:lnTo>
                    <a:pt x="16" y="18"/>
                  </a:lnTo>
                  <a:lnTo>
                    <a:pt x="18" y="12"/>
                  </a:lnTo>
                  <a:lnTo>
                    <a:pt x="16" y="10"/>
                  </a:lnTo>
                  <a:lnTo>
                    <a:pt x="15" y="7"/>
                  </a:lnTo>
                  <a:lnTo>
                    <a:pt x="12" y="5"/>
                  </a:lnTo>
                  <a:lnTo>
                    <a:pt x="9" y="4"/>
                  </a:lnTo>
                  <a:lnTo>
                    <a:pt x="8" y="4"/>
                  </a:lnTo>
                  <a:lnTo>
                    <a:pt x="5" y="5"/>
                  </a:lnTo>
                  <a:lnTo>
                    <a:pt x="2" y="8"/>
                  </a:lnTo>
                  <a:lnTo>
                    <a:pt x="1" y="11"/>
                  </a:lnTo>
                  <a:lnTo>
                    <a:pt x="1" y="11"/>
                  </a:lnTo>
                  <a:lnTo>
                    <a:pt x="2" y="7"/>
                  </a:lnTo>
                  <a:lnTo>
                    <a:pt x="4" y="3"/>
                  </a:lnTo>
                  <a:lnTo>
                    <a:pt x="8" y="1"/>
                  </a:lnTo>
                  <a:lnTo>
                    <a:pt x="11" y="0"/>
                  </a:lnTo>
                  <a:lnTo>
                    <a:pt x="15" y="1"/>
                  </a:lnTo>
                  <a:lnTo>
                    <a:pt x="19" y="3"/>
                  </a:lnTo>
                  <a:lnTo>
                    <a:pt x="22" y="7"/>
                  </a:lnTo>
                  <a:lnTo>
                    <a:pt x="22" y="10"/>
                  </a:lnTo>
                  <a:lnTo>
                    <a:pt x="22" y="12"/>
                  </a:lnTo>
                  <a:lnTo>
                    <a:pt x="21" y="15"/>
                  </a:lnTo>
                  <a:lnTo>
                    <a:pt x="18" y="21"/>
                  </a:lnTo>
                  <a:lnTo>
                    <a:pt x="14" y="25"/>
                  </a:lnTo>
                  <a:lnTo>
                    <a:pt x="11" y="29"/>
                  </a:lnTo>
                  <a:lnTo>
                    <a:pt x="7" y="32"/>
                  </a:lnTo>
                  <a:lnTo>
                    <a:pt x="5" y="34"/>
                  </a:lnTo>
                  <a:lnTo>
                    <a:pt x="15" y="34"/>
                  </a:lnTo>
                  <a:lnTo>
                    <a:pt x="18" y="34"/>
                  </a:lnTo>
                  <a:lnTo>
                    <a:pt x="19" y="34"/>
                  </a:lnTo>
                  <a:lnTo>
                    <a:pt x="21" y="34"/>
                  </a:lnTo>
                  <a:lnTo>
                    <a:pt x="22" y="34"/>
                  </a:lnTo>
                  <a:lnTo>
                    <a:pt x="22" y="32"/>
                  </a:lnTo>
                  <a:lnTo>
                    <a:pt x="23" y="31"/>
                  </a:lnTo>
                  <a:lnTo>
                    <a:pt x="25" y="31"/>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90" name="Freeform 286"/>
            <p:cNvSpPr>
              <a:spLocks/>
            </p:cNvSpPr>
            <p:nvPr/>
          </p:nvSpPr>
          <p:spPr bwMode="auto">
            <a:xfrm>
              <a:off x="3176" y="2892"/>
              <a:ext cx="11" cy="49"/>
            </a:xfrm>
            <a:custGeom>
              <a:avLst/>
              <a:gdLst/>
              <a:ahLst/>
              <a:cxnLst>
                <a:cxn ang="0">
                  <a:pos x="0" y="0"/>
                </a:cxn>
                <a:cxn ang="0">
                  <a:pos x="11" y="0"/>
                </a:cxn>
                <a:cxn ang="0">
                  <a:pos x="11" y="49"/>
                </a:cxn>
                <a:cxn ang="0">
                  <a:pos x="0" y="49"/>
                </a:cxn>
                <a:cxn ang="0">
                  <a:pos x="0" y="48"/>
                </a:cxn>
                <a:cxn ang="0">
                  <a:pos x="7" y="48"/>
                </a:cxn>
                <a:cxn ang="0">
                  <a:pos x="7" y="3"/>
                </a:cxn>
                <a:cxn ang="0">
                  <a:pos x="0" y="3"/>
                </a:cxn>
                <a:cxn ang="0">
                  <a:pos x="0" y="0"/>
                </a:cxn>
              </a:cxnLst>
              <a:rect l="0" t="0" r="r" b="b"/>
              <a:pathLst>
                <a:path w="11" h="49">
                  <a:moveTo>
                    <a:pt x="0" y="0"/>
                  </a:moveTo>
                  <a:lnTo>
                    <a:pt x="11" y="0"/>
                  </a:lnTo>
                  <a:lnTo>
                    <a:pt x="11" y="49"/>
                  </a:lnTo>
                  <a:lnTo>
                    <a:pt x="0" y="49"/>
                  </a:lnTo>
                  <a:lnTo>
                    <a:pt x="0" y="48"/>
                  </a:lnTo>
                  <a:lnTo>
                    <a:pt x="7" y="48"/>
                  </a:lnTo>
                  <a:lnTo>
                    <a:pt x="7" y="3"/>
                  </a:lnTo>
                  <a:lnTo>
                    <a:pt x="0" y="3"/>
                  </a:lnTo>
                  <a:lnTo>
                    <a:pt x="0"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91" name="Freeform 287"/>
            <p:cNvSpPr>
              <a:spLocks noEditPoints="1"/>
            </p:cNvSpPr>
            <p:nvPr/>
          </p:nvSpPr>
          <p:spPr bwMode="auto">
            <a:xfrm>
              <a:off x="3257" y="2893"/>
              <a:ext cx="28" cy="37"/>
            </a:xfrm>
            <a:custGeom>
              <a:avLst/>
              <a:gdLst/>
              <a:ahLst/>
              <a:cxnLst>
                <a:cxn ang="0">
                  <a:pos x="10" y="20"/>
                </a:cxn>
                <a:cxn ang="0">
                  <a:pos x="10" y="31"/>
                </a:cxn>
                <a:cxn ang="0">
                  <a:pos x="10" y="34"/>
                </a:cxn>
                <a:cxn ang="0">
                  <a:pos x="12" y="35"/>
                </a:cxn>
                <a:cxn ang="0">
                  <a:pos x="13" y="37"/>
                </a:cxn>
                <a:cxn ang="0">
                  <a:pos x="14" y="37"/>
                </a:cxn>
                <a:cxn ang="0">
                  <a:pos x="16" y="37"/>
                </a:cxn>
                <a:cxn ang="0">
                  <a:pos x="16" y="37"/>
                </a:cxn>
                <a:cxn ang="0">
                  <a:pos x="0" y="37"/>
                </a:cxn>
                <a:cxn ang="0">
                  <a:pos x="0" y="37"/>
                </a:cxn>
                <a:cxn ang="0">
                  <a:pos x="2" y="37"/>
                </a:cxn>
                <a:cxn ang="0">
                  <a:pos x="3" y="37"/>
                </a:cxn>
                <a:cxn ang="0">
                  <a:pos x="5" y="35"/>
                </a:cxn>
                <a:cxn ang="0">
                  <a:pos x="5" y="34"/>
                </a:cxn>
                <a:cxn ang="0">
                  <a:pos x="6" y="31"/>
                </a:cxn>
                <a:cxn ang="0">
                  <a:pos x="6" y="6"/>
                </a:cxn>
                <a:cxn ang="0">
                  <a:pos x="5" y="3"/>
                </a:cxn>
                <a:cxn ang="0">
                  <a:pos x="5" y="2"/>
                </a:cxn>
                <a:cxn ang="0">
                  <a:pos x="3" y="0"/>
                </a:cxn>
                <a:cxn ang="0">
                  <a:pos x="2" y="0"/>
                </a:cxn>
                <a:cxn ang="0">
                  <a:pos x="0" y="0"/>
                </a:cxn>
                <a:cxn ang="0">
                  <a:pos x="0" y="0"/>
                </a:cxn>
                <a:cxn ang="0">
                  <a:pos x="14" y="0"/>
                </a:cxn>
                <a:cxn ang="0">
                  <a:pos x="19" y="0"/>
                </a:cxn>
                <a:cxn ang="0">
                  <a:pos x="21" y="0"/>
                </a:cxn>
                <a:cxn ang="0">
                  <a:pos x="24" y="2"/>
                </a:cxn>
                <a:cxn ang="0">
                  <a:pos x="27" y="4"/>
                </a:cxn>
                <a:cxn ang="0">
                  <a:pos x="28" y="7"/>
                </a:cxn>
                <a:cxn ang="0">
                  <a:pos x="28" y="10"/>
                </a:cxn>
                <a:cxn ang="0">
                  <a:pos x="28" y="14"/>
                </a:cxn>
                <a:cxn ang="0">
                  <a:pos x="26" y="17"/>
                </a:cxn>
                <a:cxn ang="0">
                  <a:pos x="21" y="20"/>
                </a:cxn>
                <a:cxn ang="0">
                  <a:pos x="17" y="20"/>
                </a:cxn>
                <a:cxn ang="0">
                  <a:pos x="16" y="20"/>
                </a:cxn>
                <a:cxn ang="0">
                  <a:pos x="14" y="20"/>
                </a:cxn>
                <a:cxn ang="0">
                  <a:pos x="13" y="20"/>
                </a:cxn>
                <a:cxn ang="0">
                  <a:pos x="10" y="20"/>
                </a:cxn>
                <a:cxn ang="0">
                  <a:pos x="10" y="18"/>
                </a:cxn>
                <a:cxn ang="0">
                  <a:pos x="12" y="18"/>
                </a:cxn>
                <a:cxn ang="0">
                  <a:pos x="13" y="18"/>
                </a:cxn>
                <a:cxn ang="0">
                  <a:pos x="14" y="18"/>
                </a:cxn>
                <a:cxn ang="0">
                  <a:pos x="16" y="18"/>
                </a:cxn>
                <a:cxn ang="0">
                  <a:pos x="19" y="18"/>
                </a:cxn>
                <a:cxn ang="0">
                  <a:pos x="20" y="16"/>
                </a:cxn>
                <a:cxn ang="0">
                  <a:pos x="21" y="14"/>
                </a:cxn>
                <a:cxn ang="0">
                  <a:pos x="23" y="10"/>
                </a:cxn>
                <a:cxn ang="0">
                  <a:pos x="21" y="9"/>
                </a:cxn>
                <a:cxn ang="0">
                  <a:pos x="21" y="6"/>
                </a:cxn>
                <a:cxn ang="0">
                  <a:pos x="20" y="4"/>
                </a:cxn>
                <a:cxn ang="0">
                  <a:pos x="19" y="3"/>
                </a:cxn>
                <a:cxn ang="0">
                  <a:pos x="17" y="2"/>
                </a:cxn>
                <a:cxn ang="0">
                  <a:pos x="14" y="2"/>
                </a:cxn>
                <a:cxn ang="0">
                  <a:pos x="13" y="2"/>
                </a:cxn>
                <a:cxn ang="0">
                  <a:pos x="10" y="2"/>
                </a:cxn>
                <a:cxn ang="0">
                  <a:pos x="10" y="18"/>
                </a:cxn>
              </a:cxnLst>
              <a:rect l="0" t="0" r="r" b="b"/>
              <a:pathLst>
                <a:path w="28" h="37">
                  <a:moveTo>
                    <a:pt x="10" y="20"/>
                  </a:moveTo>
                  <a:lnTo>
                    <a:pt x="10" y="31"/>
                  </a:lnTo>
                  <a:lnTo>
                    <a:pt x="10" y="34"/>
                  </a:lnTo>
                  <a:lnTo>
                    <a:pt x="12" y="35"/>
                  </a:lnTo>
                  <a:lnTo>
                    <a:pt x="13" y="37"/>
                  </a:lnTo>
                  <a:lnTo>
                    <a:pt x="14" y="37"/>
                  </a:lnTo>
                  <a:lnTo>
                    <a:pt x="16" y="37"/>
                  </a:lnTo>
                  <a:lnTo>
                    <a:pt x="16" y="37"/>
                  </a:lnTo>
                  <a:lnTo>
                    <a:pt x="0" y="37"/>
                  </a:lnTo>
                  <a:lnTo>
                    <a:pt x="0" y="37"/>
                  </a:lnTo>
                  <a:lnTo>
                    <a:pt x="2" y="37"/>
                  </a:lnTo>
                  <a:lnTo>
                    <a:pt x="3" y="37"/>
                  </a:lnTo>
                  <a:lnTo>
                    <a:pt x="5" y="35"/>
                  </a:lnTo>
                  <a:lnTo>
                    <a:pt x="5" y="34"/>
                  </a:lnTo>
                  <a:lnTo>
                    <a:pt x="6" y="31"/>
                  </a:lnTo>
                  <a:lnTo>
                    <a:pt x="6" y="6"/>
                  </a:lnTo>
                  <a:lnTo>
                    <a:pt x="5" y="3"/>
                  </a:lnTo>
                  <a:lnTo>
                    <a:pt x="5" y="2"/>
                  </a:lnTo>
                  <a:lnTo>
                    <a:pt x="3" y="0"/>
                  </a:lnTo>
                  <a:lnTo>
                    <a:pt x="2" y="0"/>
                  </a:lnTo>
                  <a:lnTo>
                    <a:pt x="0" y="0"/>
                  </a:lnTo>
                  <a:lnTo>
                    <a:pt x="0" y="0"/>
                  </a:lnTo>
                  <a:lnTo>
                    <a:pt x="14" y="0"/>
                  </a:lnTo>
                  <a:lnTo>
                    <a:pt x="19" y="0"/>
                  </a:lnTo>
                  <a:lnTo>
                    <a:pt x="21" y="0"/>
                  </a:lnTo>
                  <a:lnTo>
                    <a:pt x="24" y="2"/>
                  </a:lnTo>
                  <a:lnTo>
                    <a:pt x="27" y="4"/>
                  </a:lnTo>
                  <a:lnTo>
                    <a:pt x="28" y="7"/>
                  </a:lnTo>
                  <a:lnTo>
                    <a:pt x="28" y="10"/>
                  </a:lnTo>
                  <a:lnTo>
                    <a:pt x="28" y="14"/>
                  </a:lnTo>
                  <a:lnTo>
                    <a:pt x="26" y="17"/>
                  </a:lnTo>
                  <a:lnTo>
                    <a:pt x="21" y="20"/>
                  </a:lnTo>
                  <a:lnTo>
                    <a:pt x="17" y="20"/>
                  </a:lnTo>
                  <a:lnTo>
                    <a:pt x="16" y="20"/>
                  </a:lnTo>
                  <a:lnTo>
                    <a:pt x="14" y="20"/>
                  </a:lnTo>
                  <a:lnTo>
                    <a:pt x="13" y="20"/>
                  </a:lnTo>
                  <a:lnTo>
                    <a:pt x="10" y="20"/>
                  </a:lnTo>
                  <a:close/>
                  <a:moveTo>
                    <a:pt x="10" y="18"/>
                  </a:moveTo>
                  <a:lnTo>
                    <a:pt x="12" y="18"/>
                  </a:lnTo>
                  <a:lnTo>
                    <a:pt x="13" y="18"/>
                  </a:lnTo>
                  <a:lnTo>
                    <a:pt x="14" y="18"/>
                  </a:lnTo>
                  <a:lnTo>
                    <a:pt x="16" y="18"/>
                  </a:lnTo>
                  <a:lnTo>
                    <a:pt x="19" y="18"/>
                  </a:lnTo>
                  <a:lnTo>
                    <a:pt x="20" y="16"/>
                  </a:lnTo>
                  <a:lnTo>
                    <a:pt x="21" y="14"/>
                  </a:lnTo>
                  <a:lnTo>
                    <a:pt x="23" y="10"/>
                  </a:lnTo>
                  <a:lnTo>
                    <a:pt x="21" y="9"/>
                  </a:lnTo>
                  <a:lnTo>
                    <a:pt x="21" y="6"/>
                  </a:lnTo>
                  <a:lnTo>
                    <a:pt x="20" y="4"/>
                  </a:lnTo>
                  <a:lnTo>
                    <a:pt x="19" y="3"/>
                  </a:lnTo>
                  <a:lnTo>
                    <a:pt x="17" y="2"/>
                  </a:lnTo>
                  <a:lnTo>
                    <a:pt x="14" y="2"/>
                  </a:lnTo>
                  <a:lnTo>
                    <a:pt x="13" y="2"/>
                  </a:lnTo>
                  <a:lnTo>
                    <a:pt x="10" y="2"/>
                  </a:lnTo>
                  <a:lnTo>
                    <a:pt x="10" y="18"/>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92" name="Freeform 288"/>
            <p:cNvSpPr>
              <a:spLocks/>
            </p:cNvSpPr>
            <p:nvPr/>
          </p:nvSpPr>
          <p:spPr bwMode="auto">
            <a:xfrm>
              <a:off x="3288" y="2904"/>
              <a:ext cx="18" cy="26"/>
            </a:xfrm>
            <a:custGeom>
              <a:avLst/>
              <a:gdLst/>
              <a:ahLst/>
              <a:cxnLst>
                <a:cxn ang="0">
                  <a:pos x="9" y="0"/>
                </a:cxn>
                <a:cxn ang="0">
                  <a:pos x="9" y="7"/>
                </a:cxn>
                <a:cxn ang="0">
                  <a:pos x="10" y="3"/>
                </a:cxn>
                <a:cxn ang="0">
                  <a:pos x="13" y="2"/>
                </a:cxn>
                <a:cxn ang="0">
                  <a:pos x="14" y="0"/>
                </a:cxn>
                <a:cxn ang="0">
                  <a:pos x="16" y="0"/>
                </a:cxn>
                <a:cxn ang="0">
                  <a:pos x="17" y="2"/>
                </a:cxn>
                <a:cxn ang="0">
                  <a:pos x="18" y="3"/>
                </a:cxn>
                <a:cxn ang="0">
                  <a:pos x="18" y="5"/>
                </a:cxn>
                <a:cxn ang="0">
                  <a:pos x="18" y="5"/>
                </a:cxn>
                <a:cxn ang="0">
                  <a:pos x="17" y="6"/>
                </a:cxn>
                <a:cxn ang="0">
                  <a:pos x="17" y="6"/>
                </a:cxn>
                <a:cxn ang="0">
                  <a:pos x="16" y="7"/>
                </a:cxn>
                <a:cxn ang="0">
                  <a:pos x="16" y="6"/>
                </a:cxn>
                <a:cxn ang="0">
                  <a:pos x="14" y="6"/>
                </a:cxn>
                <a:cxn ang="0">
                  <a:pos x="13" y="5"/>
                </a:cxn>
                <a:cxn ang="0">
                  <a:pos x="11" y="5"/>
                </a:cxn>
                <a:cxn ang="0">
                  <a:pos x="11" y="5"/>
                </a:cxn>
                <a:cxn ang="0">
                  <a:pos x="11" y="5"/>
                </a:cxn>
                <a:cxn ang="0">
                  <a:pos x="10" y="7"/>
                </a:cxn>
                <a:cxn ang="0">
                  <a:pos x="9" y="9"/>
                </a:cxn>
                <a:cxn ang="0">
                  <a:pos x="9" y="20"/>
                </a:cxn>
                <a:cxn ang="0">
                  <a:pos x="9" y="23"/>
                </a:cxn>
                <a:cxn ang="0">
                  <a:pos x="9" y="23"/>
                </a:cxn>
                <a:cxn ang="0">
                  <a:pos x="10" y="24"/>
                </a:cxn>
                <a:cxn ang="0">
                  <a:pos x="10" y="24"/>
                </a:cxn>
                <a:cxn ang="0">
                  <a:pos x="11" y="26"/>
                </a:cxn>
                <a:cxn ang="0">
                  <a:pos x="13" y="26"/>
                </a:cxn>
                <a:cxn ang="0">
                  <a:pos x="13" y="26"/>
                </a:cxn>
                <a:cxn ang="0">
                  <a:pos x="0" y="26"/>
                </a:cxn>
                <a:cxn ang="0">
                  <a:pos x="0" y="26"/>
                </a:cxn>
                <a:cxn ang="0">
                  <a:pos x="2" y="26"/>
                </a:cxn>
                <a:cxn ang="0">
                  <a:pos x="3" y="24"/>
                </a:cxn>
                <a:cxn ang="0">
                  <a:pos x="3" y="24"/>
                </a:cxn>
                <a:cxn ang="0">
                  <a:pos x="3" y="23"/>
                </a:cxn>
                <a:cxn ang="0">
                  <a:pos x="3" y="23"/>
                </a:cxn>
                <a:cxn ang="0">
                  <a:pos x="3" y="20"/>
                </a:cxn>
                <a:cxn ang="0">
                  <a:pos x="3" y="12"/>
                </a:cxn>
                <a:cxn ang="0">
                  <a:pos x="3" y="7"/>
                </a:cxn>
                <a:cxn ang="0">
                  <a:pos x="3" y="5"/>
                </a:cxn>
                <a:cxn ang="0">
                  <a:pos x="3" y="5"/>
                </a:cxn>
                <a:cxn ang="0">
                  <a:pos x="3" y="5"/>
                </a:cxn>
                <a:cxn ang="0">
                  <a:pos x="3" y="3"/>
                </a:cxn>
                <a:cxn ang="0">
                  <a:pos x="2" y="3"/>
                </a:cxn>
                <a:cxn ang="0">
                  <a:pos x="2" y="3"/>
                </a:cxn>
                <a:cxn ang="0">
                  <a:pos x="0" y="5"/>
                </a:cxn>
                <a:cxn ang="0">
                  <a:pos x="0" y="3"/>
                </a:cxn>
                <a:cxn ang="0">
                  <a:pos x="7" y="0"/>
                </a:cxn>
                <a:cxn ang="0">
                  <a:pos x="9" y="0"/>
                </a:cxn>
              </a:cxnLst>
              <a:rect l="0" t="0" r="r" b="b"/>
              <a:pathLst>
                <a:path w="18" h="26">
                  <a:moveTo>
                    <a:pt x="9" y="0"/>
                  </a:moveTo>
                  <a:lnTo>
                    <a:pt x="9" y="7"/>
                  </a:lnTo>
                  <a:lnTo>
                    <a:pt x="10" y="3"/>
                  </a:lnTo>
                  <a:lnTo>
                    <a:pt x="13" y="2"/>
                  </a:lnTo>
                  <a:lnTo>
                    <a:pt x="14" y="0"/>
                  </a:lnTo>
                  <a:lnTo>
                    <a:pt x="16" y="0"/>
                  </a:lnTo>
                  <a:lnTo>
                    <a:pt x="17" y="2"/>
                  </a:lnTo>
                  <a:lnTo>
                    <a:pt x="18" y="3"/>
                  </a:lnTo>
                  <a:lnTo>
                    <a:pt x="18" y="5"/>
                  </a:lnTo>
                  <a:lnTo>
                    <a:pt x="18" y="5"/>
                  </a:lnTo>
                  <a:lnTo>
                    <a:pt x="17" y="6"/>
                  </a:lnTo>
                  <a:lnTo>
                    <a:pt x="17" y="6"/>
                  </a:lnTo>
                  <a:lnTo>
                    <a:pt x="16" y="7"/>
                  </a:lnTo>
                  <a:lnTo>
                    <a:pt x="16" y="6"/>
                  </a:lnTo>
                  <a:lnTo>
                    <a:pt x="14" y="6"/>
                  </a:lnTo>
                  <a:lnTo>
                    <a:pt x="13" y="5"/>
                  </a:lnTo>
                  <a:lnTo>
                    <a:pt x="11" y="5"/>
                  </a:lnTo>
                  <a:lnTo>
                    <a:pt x="11" y="5"/>
                  </a:lnTo>
                  <a:lnTo>
                    <a:pt x="11" y="5"/>
                  </a:lnTo>
                  <a:lnTo>
                    <a:pt x="10" y="7"/>
                  </a:lnTo>
                  <a:lnTo>
                    <a:pt x="9" y="9"/>
                  </a:lnTo>
                  <a:lnTo>
                    <a:pt x="9" y="20"/>
                  </a:lnTo>
                  <a:lnTo>
                    <a:pt x="9" y="23"/>
                  </a:lnTo>
                  <a:lnTo>
                    <a:pt x="9" y="23"/>
                  </a:lnTo>
                  <a:lnTo>
                    <a:pt x="10" y="24"/>
                  </a:lnTo>
                  <a:lnTo>
                    <a:pt x="10" y="24"/>
                  </a:lnTo>
                  <a:lnTo>
                    <a:pt x="11" y="26"/>
                  </a:lnTo>
                  <a:lnTo>
                    <a:pt x="13" y="26"/>
                  </a:lnTo>
                  <a:lnTo>
                    <a:pt x="13" y="26"/>
                  </a:lnTo>
                  <a:lnTo>
                    <a:pt x="0" y="26"/>
                  </a:lnTo>
                  <a:lnTo>
                    <a:pt x="0" y="26"/>
                  </a:lnTo>
                  <a:lnTo>
                    <a:pt x="2" y="26"/>
                  </a:lnTo>
                  <a:lnTo>
                    <a:pt x="3" y="24"/>
                  </a:lnTo>
                  <a:lnTo>
                    <a:pt x="3" y="24"/>
                  </a:lnTo>
                  <a:lnTo>
                    <a:pt x="3" y="23"/>
                  </a:lnTo>
                  <a:lnTo>
                    <a:pt x="3" y="23"/>
                  </a:lnTo>
                  <a:lnTo>
                    <a:pt x="3" y="20"/>
                  </a:lnTo>
                  <a:lnTo>
                    <a:pt x="3" y="12"/>
                  </a:lnTo>
                  <a:lnTo>
                    <a:pt x="3" y="7"/>
                  </a:lnTo>
                  <a:lnTo>
                    <a:pt x="3" y="5"/>
                  </a:lnTo>
                  <a:lnTo>
                    <a:pt x="3" y="5"/>
                  </a:lnTo>
                  <a:lnTo>
                    <a:pt x="3" y="5"/>
                  </a:lnTo>
                  <a:lnTo>
                    <a:pt x="3" y="3"/>
                  </a:lnTo>
                  <a:lnTo>
                    <a:pt x="2" y="3"/>
                  </a:lnTo>
                  <a:lnTo>
                    <a:pt x="2" y="3"/>
                  </a:lnTo>
                  <a:lnTo>
                    <a:pt x="0" y="5"/>
                  </a:lnTo>
                  <a:lnTo>
                    <a:pt x="0" y="3"/>
                  </a:lnTo>
                  <a:lnTo>
                    <a:pt x="7" y="0"/>
                  </a:lnTo>
                  <a:lnTo>
                    <a:pt x="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93" name="Freeform 289"/>
            <p:cNvSpPr>
              <a:spLocks noEditPoints="1"/>
            </p:cNvSpPr>
            <p:nvPr/>
          </p:nvSpPr>
          <p:spPr bwMode="auto">
            <a:xfrm>
              <a:off x="3308" y="2904"/>
              <a:ext cx="21" cy="27"/>
            </a:xfrm>
            <a:custGeom>
              <a:avLst/>
              <a:gdLst/>
              <a:ahLst/>
              <a:cxnLst>
                <a:cxn ang="0">
                  <a:pos x="4" y="10"/>
                </a:cxn>
                <a:cxn ang="0">
                  <a:pos x="4" y="16"/>
                </a:cxn>
                <a:cxn ang="0">
                  <a:pos x="7" y="19"/>
                </a:cxn>
                <a:cxn ang="0">
                  <a:pos x="10" y="22"/>
                </a:cxn>
                <a:cxn ang="0">
                  <a:pos x="12" y="22"/>
                </a:cxn>
                <a:cxn ang="0">
                  <a:pos x="15" y="22"/>
                </a:cxn>
                <a:cxn ang="0">
                  <a:pos x="17" y="22"/>
                </a:cxn>
                <a:cxn ang="0">
                  <a:pos x="19" y="19"/>
                </a:cxn>
                <a:cxn ang="0">
                  <a:pos x="21" y="16"/>
                </a:cxn>
                <a:cxn ang="0">
                  <a:pos x="21" y="17"/>
                </a:cxn>
                <a:cxn ang="0">
                  <a:pos x="19" y="20"/>
                </a:cxn>
                <a:cxn ang="0">
                  <a:pos x="18" y="24"/>
                </a:cxn>
                <a:cxn ang="0">
                  <a:pos x="15" y="26"/>
                </a:cxn>
                <a:cxn ang="0">
                  <a:pos x="11" y="27"/>
                </a:cxn>
                <a:cxn ang="0">
                  <a:pos x="7" y="26"/>
                </a:cxn>
                <a:cxn ang="0">
                  <a:pos x="3" y="23"/>
                </a:cxn>
                <a:cxn ang="0">
                  <a:pos x="1" y="19"/>
                </a:cxn>
                <a:cxn ang="0">
                  <a:pos x="0" y="14"/>
                </a:cxn>
                <a:cxn ang="0">
                  <a:pos x="0" y="10"/>
                </a:cxn>
                <a:cxn ang="0">
                  <a:pos x="1" y="6"/>
                </a:cxn>
                <a:cxn ang="0">
                  <a:pos x="3" y="5"/>
                </a:cxn>
                <a:cxn ang="0">
                  <a:pos x="7" y="2"/>
                </a:cxn>
                <a:cxn ang="0">
                  <a:pos x="11" y="0"/>
                </a:cxn>
                <a:cxn ang="0">
                  <a:pos x="15" y="2"/>
                </a:cxn>
                <a:cxn ang="0">
                  <a:pos x="18" y="3"/>
                </a:cxn>
                <a:cxn ang="0">
                  <a:pos x="21" y="6"/>
                </a:cxn>
                <a:cxn ang="0">
                  <a:pos x="21" y="10"/>
                </a:cxn>
                <a:cxn ang="0">
                  <a:pos x="4" y="10"/>
                </a:cxn>
                <a:cxn ang="0">
                  <a:pos x="4" y="9"/>
                </a:cxn>
                <a:cxn ang="0">
                  <a:pos x="15" y="9"/>
                </a:cxn>
                <a:cxn ang="0">
                  <a:pos x="15" y="6"/>
                </a:cxn>
                <a:cxn ang="0">
                  <a:pos x="15" y="6"/>
                </a:cxn>
                <a:cxn ang="0">
                  <a:pos x="14" y="5"/>
                </a:cxn>
                <a:cxn ang="0">
                  <a:pos x="12" y="3"/>
                </a:cxn>
                <a:cxn ang="0">
                  <a:pos x="11" y="2"/>
                </a:cxn>
                <a:cxn ang="0">
                  <a:pos x="10" y="2"/>
                </a:cxn>
                <a:cxn ang="0">
                  <a:pos x="8" y="3"/>
                </a:cxn>
                <a:cxn ang="0">
                  <a:pos x="5" y="3"/>
                </a:cxn>
                <a:cxn ang="0">
                  <a:pos x="4" y="6"/>
                </a:cxn>
                <a:cxn ang="0">
                  <a:pos x="4" y="9"/>
                </a:cxn>
              </a:cxnLst>
              <a:rect l="0" t="0" r="r" b="b"/>
              <a:pathLst>
                <a:path w="21" h="27">
                  <a:moveTo>
                    <a:pt x="4" y="10"/>
                  </a:moveTo>
                  <a:lnTo>
                    <a:pt x="4" y="16"/>
                  </a:lnTo>
                  <a:lnTo>
                    <a:pt x="7" y="19"/>
                  </a:lnTo>
                  <a:lnTo>
                    <a:pt x="10" y="22"/>
                  </a:lnTo>
                  <a:lnTo>
                    <a:pt x="12" y="22"/>
                  </a:lnTo>
                  <a:lnTo>
                    <a:pt x="15" y="22"/>
                  </a:lnTo>
                  <a:lnTo>
                    <a:pt x="17" y="22"/>
                  </a:lnTo>
                  <a:lnTo>
                    <a:pt x="19" y="19"/>
                  </a:lnTo>
                  <a:lnTo>
                    <a:pt x="21" y="16"/>
                  </a:lnTo>
                  <a:lnTo>
                    <a:pt x="21" y="17"/>
                  </a:lnTo>
                  <a:lnTo>
                    <a:pt x="19" y="20"/>
                  </a:lnTo>
                  <a:lnTo>
                    <a:pt x="18" y="24"/>
                  </a:lnTo>
                  <a:lnTo>
                    <a:pt x="15" y="26"/>
                  </a:lnTo>
                  <a:lnTo>
                    <a:pt x="11" y="27"/>
                  </a:lnTo>
                  <a:lnTo>
                    <a:pt x="7" y="26"/>
                  </a:lnTo>
                  <a:lnTo>
                    <a:pt x="3" y="23"/>
                  </a:lnTo>
                  <a:lnTo>
                    <a:pt x="1" y="19"/>
                  </a:lnTo>
                  <a:lnTo>
                    <a:pt x="0" y="14"/>
                  </a:lnTo>
                  <a:lnTo>
                    <a:pt x="0" y="10"/>
                  </a:lnTo>
                  <a:lnTo>
                    <a:pt x="1" y="6"/>
                  </a:lnTo>
                  <a:lnTo>
                    <a:pt x="3" y="5"/>
                  </a:lnTo>
                  <a:lnTo>
                    <a:pt x="7" y="2"/>
                  </a:lnTo>
                  <a:lnTo>
                    <a:pt x="11" y="0"/>
                  </a:lnTo>
                  <a:lnTo>
                    <a:pt x="15" y="2"/>
                  </a:lnTo>
                  <a:lnTo>
                    <a:pt x="18" y="3"/>
                  </a:lnTo>
                  <a:lnTo>
                    <a:pt x="21" y="6"/>
                  </a:lnTo>
                  <a:lnTo>
                    <a:pt x="21" y="10"/>
                  </a:lnTo>
                  <a:lnTo>
                    <a:pt x="4" y="10"/>
                  </a:lnTo>
                  <a:close/>
                  <a:moveTo>
                    <a:pt x="4" y="9"/>
                  </a:moveTo>
                  <a:lnTo>
                    <a:pt x="15" y="9"/>
                  </a:lnTo>
                  <a:lnTo>
                    <a:pt x="15" y="6"/>
                  </a:lnTo>
                  <a:lnTo>
                    <a:pt x="15" y="6"/>
                  </a:lnTo>
                  <a:lnTo>
                    <a:pt x="14" y="5"/>
                  </a:lnTo>
                  <a:lnTo>
                    <a:pt x="12" y="3"/>
                  </a:lnTo>
                  <a:lnTo>
                    <a:pt x="11" y="2"/>
                  </a:lnTo>
                  <a:lnTo>
                    <a:pt x="10" y="2"/>
                  </a:lnTo>
                  <a:lnTo>
                    <a:pt x="8" y="3"/>
                  </a:lnTo>
                  <a:lnTo>
                    <a:pt x="5" y="3"/>
                  </a:lnTo>
                  <a:lnTo>
                    <a:pt x="4" y="6"/>
                  </a:lnTo>
                  <a:lnTo>
                    <a:pt x="4" y="9"/>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94" name="Freeform 290"/>
            <p:cNvSpPr>
              <a:spLocks noEditPoints="1"/>
            </p:cNvSpPr>
            <p:nvPr/>
          </p:nvSpPr>
          <p:spPr bwMode="auto">
            <a:xfrm>
              <a:off x="3333" y="2890"/>
              <a:ext cx="25" cy="41"/>
            </a:xfrm>
            <a:custGeom>
              <a:avLst/>
              <a:gdLst/>
              <a:ahLst/>
              <a:cxnLst>
                <a:cxn ang="0">
                  <a:pos x="17" y="37"/>
                </a:cxn>
                <a:cxn ang="0">
                  <a:pos x="16" y="38"/>
                </a:cxn>
                <a:cxn ang="0">
                  <a:pos x="14" y="40"/>
                </a:cxn>
                <a:cxn ang="0">
                  <a:pos x="13" y="41"/>
                </a:cxn>
                <a:cxn ang="0">
                  <a:pos x="10" y="41"/>
                </a:cxn>
                <a:cxn ang="0">
                  <a:pos x="7" y="40"/>
                </a:cxn>
                <a:cxn ang="0">
                  <a:pos x="3" y="37"/>
                </a:cxn>
                <a:cxn ang="0">
                  <a:pos x="1" y="34"/>
                </a:cxn>
                <a:cxn ang="0">
                  <a:pos x="0" y="28"/>
                </a:cxn>
                <a:cxn ang="0">
                  <a:pos x="1" y="23"/>
                </a:cxn>
                <a:cxn ang="0">
                  <a:pos x="3" y="19"/>
                </a:cxn>
                <a:cxn ang="0">
                  <a:pos x="6" y="16"/>
                </a:cxn>
                <a:cxn ang="0">
                  <a:pos x="8" y="14"/>
                </a:cxn>
                <a:cxn ang="0">
                  <a:pos x="13" y="14"/>
                </a:cxn>
                <a:cxn ang="0">
                  <a:pos x="16" y="14"/>
                </a:cxn>
                <a:cxn ang="0">
                  <a:pos x="17" y="17"/>
                </a:cxn>
                <a:cxn ang="0">
                  <a:pos x="17" y="12"/>
                </a:cxn>
                <a:cxn ang="0">
                  <a:pos x="17" y="7"/>
                </a:cxn>
                <a:cxn ang="0">
                  <a:pos x="17" y="6"/>
                </a:cxn>
                <a:cxn ang="0">
                  <a:pos x="17" y="5"/>
                </a:cxn>
                <a:cxn ang="0">
                  <a:pos x="17" y="5"/>
                </a:cxn>
                <a:cxn ang="0">
                  <a:pos x="17" y="5"/>
                </a:cxn>
                <a:cxn ang="0">
                  <a:pos x="16" y="5"/>
                </a:cxn>
                <a:cxn ang="0">
                  <a:pos x="16" y="5"/>
                </a:cxn>
                <a:cxn ang="0">
                  <a:pos x="14" y="5"/>
                </a:cxn>
                <a:cxn ang="0">
                  <a:pos x="14" y="5"/>
                </a:cxn>
                <a:cxn ang="0">
                  <a:pos x="21" y="0"/>
                </a:cxn>
                <a:cxn ang="0">
                  <a:pos x="23" y="0"/>
                </a:cxn>
                <a:cxn ang="0">
                  <a:pos x="23" y="30"/>
                </a:cxn>
                <a:cxn ang="0">
                  <a:pos x="23" y="34"/>
                </a:cxn>
                <a:cxn ang="0">
                  <a:pos x="23" y="36"/>
                </a:cxn>
                <a:cxn ang="0">
                  <a:pos x="23" y="37"/>
                </a:cxn>
                <a:cxn ang="0">
                  <a:pos x="23" y="37"/>
                </a:cxn>
                <a:cxn ang="0">
                  <a:pos x="24" y="38"/>
                </a:cxn>
                <a:cxn ang="0">
                  <a:pos x="24" y="38"/>
                </a:cxn>
                <a:cxn ang="0">
                  <a:pos x="24" y="38"/>
                </a:cxn>
                <a:cxn ang="0">
                  <a:pos x="25" y="37"/>
                </a:cxn>
                <a:cxn ang="0">
                  <a:pos x="25" y="38"/>
                </a:cxn>
                <a:cxn ang="0">
                  <a:pos x="18" y="41"/>
                </a:cxn>
                <a:cxn ang="0">
                  <a:pos x="17" y="41"/>
                </a:cxn>
                <a:cxn ang="0">
                  <a:pos x="17" y="37"/>
                </a:cxn>
                <a:cxn ang="0">
                  <a:pos x="17" y="34"/>
                </a:cxn>
                <a:cxn ang="0">
                  <a:pos x="17" y="23"/>
                </a:cxn>
                <a:cxn ang="0">
                  <a:pos x="17" y="21"/>
                </a:cxn>
                <a:cxn ang="0">
                  <a:pos x="17" y="19"/>
                </a:cxn>
                <a:cxn ang="0">
                  <a:pos x="16" y="17"/>
                </a:cxn>
                <a:cxn ang="0">
                  <a:pos x="14" y="17"/>
                </a:cxn>
                <a:cxn ang="0">
                  <a:pos x="13" y="16"/>
                </a:cxn>
                <a:cxn ang="0">
                  <a:pos x="11" y="16"/>
                </a:cxn>
                <a:cxn ang="0">
                  <a:pos x="10" y="17"/>
                </a:cxn>
                <a:cxn ang="0">
                  <a:pos x="7" y="19"/>
                </a:cxn>
                <a:cxn ang="0">
                  <a:pos x="6" y="21"/>
                </a:cxn>
                <a:cxn ang="0">
                  <a:pos x="4" y="26"/>
                </a:cxn>
                <a:cxn ang="0">
                  <a:pos x="6" y="31"/>
                </a:cxn>
                <a:cxn ang="0">
                  <a:pos x="7" y="34"/>
                </a:cxn>
                <a:cxn ang="0">
                  <a:pos x="10" y="37"/>
                </a:cxn>
                <a:cxn ang="0">
                  <a:pos x="13" y="37"/>
                </a:cxn>
                <a:cxn ang="0">
                  <a:pos x="16" y="37"/>
                </a:cxn>
                <a:cxn ang="0">
                  <a:pos x="17" y="34"/>
                </a:cxn>
              </a:cxnLst>
              <a:rect l="0" t="0" r="r" b="b"/>
              <a:pathLst>
                <a:path w="25" h="41">
                  <a:moveTo>
                    <a:pt x="17" y="37"/>
                  </a:moveTo>
                  <a:lnTo>
                    <a:pt x="16" y="38"/>
                  </a:lnTo>
                  <a:lnTo>
                    <a:pt x="14" y="40"/>
                  </a:lnTo>
                  <a:lnTo>
                    <a:pt x="13" y="41"/>
                  </a:lnTo>
                  <a:lnTo>
                    <a:pt x="10" y="41"/>
                  </a:lnTo>
                  <a:lnTo>
                    <a:pt x="7" y="40"/>
                  </a:lnTo>
                  <a:lnTo>
                    <a:pt x="3" y="37"/>
                  </a:lnTo>
                  <a:lnTo>
                    <a:pt x="1" y="34"/>
                  </a:lnTo>
                  <a:lnTo>
                    <a:pt x="0" y="28"/>
                  </a:lnTo>
                  <a:lnTo>
                    <a:pt x="1" y="23"/>
                  </a:lnTo>
                  <a:lnTo>
                    <a:pt x="3" y="19"/>
                  </a:lnTo>
                  <a:lnTo>
                    <a:pt x="6" y="16"/>
                  </a:lnTo>
                  <a:lnTo>
                    <a:pt x="8" y="14"/>
                  </a:lnTo>
                  <a:lnTo>
                    <a:pt x="13" y="14"/>
                  </a:lnTo>
                  <a:lnTo>
                    <a:pt x="16" y="14"/>
                  </a:lnTo>
                  <a:lnTo>
                    <a:pt x="17" y="17"/>
                  </a:lnTo>
                  <a:lnTo>
                    <a:pt x="17" y="12"/>
                  </a:lnTo>
                  <a:lnTo>
                    <a:pt x="17" y="7"/>
                  </a:lnTo>
                  <a:lnTo>
                    <a:pt x="17" y="6"/>
                  </a:lnTo>
                  <a:lnTo>
                    <a:pt x="17" y="5"/>
                  </a:lnTo>
                  <a:lnTo>
                    <a:pt x="17" y="5"/>
                  </a:lnTo>
                  <a:lnTo>
                    <a:pt x="17" y="5"/>
                  </a:lnTo>
                  <a:lnTo>
                    <a:pt x="16" y="5"/>
                  </a:lnTo>
                  <a:lnTo>
                    <a:pt x="16" y="5"/>
                  </a:lnTo>
                  <a:lnTo>
                    <a:pt x="14" y="5"/>
                  </a:lnTo>
                  <a:lnTo>
                    <a:pt x="14" y="5"/>
                  </a:lnTo>
                  <a:lnTo>
                    <a:pt x="21" y="0"/>
                  </a:lnTo>
                  <a:lnTo>
                    <a:pt x="23" y="0"/>
                  </a:lnTo>
                  <a:lnTo>
                    <a:pt x="23" y="30"/>
                  </a:lnTo>
                  <a:lnTo>
                    <a:pt x="23" y="34"/>
                  </a:lnTo>
                  <a:lnTo>
                    <a:pt x="23" y="36"/>
                  </a:lnTo>
                  <a:lnTo>
                    <a:pt x="23" y="37"/>
                  </a:lnTo>
                  <a:lnTo>
                    <a:pt x="23" y="37"/>
                  </a:lnTo>
                  <a:lnTo>
                    <a:pt x="24" y="38"/>
                  </a:lnTo>
                  <a:lnTo>
                    <a:pt x="24" y="38"/>
                  </a:lnTo>
                  <a:lnTo>
                    <a:pt x="24" y="38"/>
                  </a:lnTo>
                  <a:lnTo>
                    <a:pt x="25" y="37"/>
                  </a:lnTo>
                  <a:lnTo>
                    <a:pt x="25" y="38"/>
                  </a:lnTo>
                  <a:lnTo>
                    <a:pt x="18" y="41"/>
                  </a:lnTo>
                  <a:lnTo>
                    <a:pt x="17" y="41"/>
                  </a:lnTo>
                  <a:lnTo>
                    <a:pt x="17" y="37"/>
                  </a:lnTo>
                  <a:close/>
                  <a:moveTo>
                    <a:pt x="17" y="34"/>
                  </a:moveTo>
                  <a:lnTo>
                    <a:pt x="17" y="23"/>
                  </a:lnTo>
                  <a:lnTo>
                    <a:pt x="17" y="21"/>
                  </a:lnTo>
                  <a:lnTo>
                    <a:pt x="17" y="19"/>
                  </a:lnTo>
                  <a:lnTo>
                    <a:pt x="16" y="17"/>
                  </a:lnTo>
                  <a:lnTo>
                    <a:pt x="14" y="17"/>
                  </a:lnTo>
                  <a:lnTo>
                    <a:pt x="13" y="16"/>
                  </a:lnTo>
                  <a:lnTo>
                    <a:pt x="11" y="16"/>
                  </a:lnTo>
                  <a:lnTo>
                    <a:pt x="10" y="17"/>
                  </a:lnTo>
                  <a:lnTo>
                    <a:pt x="7" y="19"/>
                  </a:lnTo>
                  <a:lnTo>
                    <a:pt x="6" y="21"/>
                  </a:lnTo>
                  <a:lnTo>
                    <a:pt x="4" y="26"/>
                  </a:lnTo>
                  <a:lnTo>
                    <a:pt x="6" y="31"/>
                  </a:lnTo>
                  <a:lnTo>
                    <a:pt x="7" y="34"/>
                  </a:lnTo>
                  <a:lnTo>
                    <a:pt x="10" y="37"/>
                  </a:lnTo>
                  <a:lnTo>
                    <a:pt x="13" y="37"/>
                  </a:lnTo>
                  <a:lnTo>
                    <a:pt x="16" y="37"/>
                  </a:lnTo>
                  <a:lnTo>
                    <a:pt x="17" y="3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95" name="Freeform 291"/>
            <p:cNvSpPr>
              <a:spLocks noEditPoints="1"/>
            </p:cNvSpPr>
            <p:nvPr/>
          </p:nvSpPr>
          <p:spPr bwMode="auto">
            <a:xfrm>
              <a:off x="3361" y="2890"/>
              <a:ext cx="13" cy="40"/>
            </a:xfrm>
            <a:custGeom>
              <a:avLst/>
              <a:gdLst/>
              <a:ahLst/>
              <a:cxnLst>
                <a:cxn ang="0">
                  <a:pos x="6" y="0"/>
                </a:cxn>
                <a:cxn ang="0">
                  <a:pos x="7" y="2"/>
                </a:cxn>
                <a:cxn ang="0">
                  <a:pos x="9" y="2"/>
                </a:cxn>
                <a:cxn ang="0">
                  <a:pos x="9" y="3"/>
                </a:cxn>
                <a:cxn ang="0">
                  <a:pos x="10" y="5"/>
                </a:cxn>
                <a:cxn ang="0">
                  <a:pos x="9" y="6"/>
                </a:cxn>
                <a:cxn ang="0">
                  <a:pos x="9" y="6"/>
                </a:cxn>
                <a:cxn ang="0">
                  <a:pos x="7" y="7"/>
                </a:cxn>
                <a:cxn ang="0">
                  <a:pos x="6" y="7"/>
                </a:cxn>
                <a:cxn ang="0">
                  <a:pos x="4" y="7"/>
                </a:cxn>
                <a:cxn ang="0">
                  <a:pos x="4" y="6"/>
                </a:cxn>
                <a:cxn ang="0">
                  <a:pos x="3" y="6"/>
                </a:cxn>
                <a:cxn ang="0">
                  <a:pos x="3" y="5"/>
                </a:cxn>
                <a:cxn ang="0">
                  <a:pos x="3" y="3"/>
                </a:cxn>
                <a:cxn ang="0">
                  <a:pos x="4" y="2"/>
                </a:cxn>
                <a:cxn ang="0">
                  <a:pos x="4" y="2"/>
                </a:cxn>
                <a:cxn ang="0">
                  <a:pos x="6" y="0"/>
                </a:cxn>
                <a:cxn ang="0">
                  <a:pos x="9" y="14"/>
                </a:cxn>
                <a:cxn ang="0">
                  <a:pos x="9" y="34"/>
                </a:cxn>
                <a:cxn ang="0">
                  <a:pos x="9" y="37"/>
                </a:cxn>
                <a:cxn ang="0">
                  <a:pos x="9" y="38"/>
                </a:cxn>
                <a:cxn ang="0">
                  <a:pos x="10" y="38"/>
                </a:cxn>
                <a:cxn ang="0">
                  <a:pos x="10" y="40"/>
                </a:cxn>
                <a:cxn ang="0">
                  <a:pos x="11" y="40"/>
                </a:cxn>
                <a:cxn ang="0">
                  <a:pos x="13" y="40"/>
                </a:cxn>
                <a:cxn ang="0">
                  <a:pos x="13" y="40"/>
                </a:cxn>
                <a:cxn ang="0">
                  <a:pos x="0" y="40"/>
                </a:cxn>
                <a:cxn ang="0">
                  <a:pos x="0" y="40"/>
                </a:cxn>
                <a:cxn ang="0">
                  <a:pos x="2" y="40"/>
                </a:cxn>
                <a:cxn ang="0">
                  <a:pos x="3" y="40"/>
                </a:cxn>
                <a:cxn ang="0">
                  <a:pos x="3" y="38"/>
                </a:cxn>
                <a:cxn ang="0">
                  <a:pos x="4" y="38"/>
                </a:cxn>
                <a:cxn ang="0">
                  <a:pos x="4" y="37"/>
                </a:cxn>
                <a:cxn ang="0">
                  <a:pos x="4" y="34"/>
                </a:cxn>
                <a:cxn ang="0">
                  <a:pos x="4" y="26"/>
                </a:cxn>
                <a:cxn ang="0">
                  <a:pos x="4" y="21"/>
                </a:cxn>
                <a:cxn ang="0">
                  <a:pos x="4" y="19"/>
                </a:cxn>
                <a:cxn ang="0">
                  <a:pos x="4" y="19"/>
                </a:cxn>
                <a:cxn ang="0">
                  <a:pos x="3" y="17"/>
                </a:cxn>
                <a:cxn ang="0">
                  <a:pos x="3" y="17"/>
                </a:cxn>
                <a:cxn ang="0">
                  <a:pos x="3" y="17"/>
                </a:cxn>
                <a:cxn ang="0">
                  <a:pos x="2" y="17"/>
                </a:cxn>
                <a:cxn ang="0">
                  <a:pos x="2" y="19"/>
                </a:cxn>
                <a:cxn ang="0">
                  <a:pos x="0" y="17"/>
                </a:cxn>
                <a:cxn ang="0">
                  <a:pos x="7" y="14"/>
                </a:cxn>
                <a:cxn ang="0">
                  <a:pos x="9" y="14"/>
                </a:cxn>
              </a:cxnLst>
              <a:rect l="0" t="0" r="r" b="b"/>
              <a:pathLst>
                <a:path w="13" h="40">
                  <a:moveTo>
                    <a:pt x="6" y="0"/>
                  </a:moveTo>
                  <a:lnTo>
                    <a:pt x="7" y="2"/>
                  </a:lnTo>
                  <a:lnTo>
                    <a:pt x="9" y="2"/>
                  </a:lnTo>
                  <a:lnTo>
                    <a:pt x="9" y="3"/>
                  </a:lnTo>
                  <a:lnTo>
                    <a:pt x="10" y="5"/>
                  </a:lnTo>
                  <a:lnTo>
                    <a:pt x="9" y="6"/>
                  </a:lnTo>
                  <a:lnTo>
                    <a:pt x="9" y="6"/>
                  </a:lnTo>
                  <a:lnTo>
                    <a:pt x="7" y="7"/>
                  </a:lnTo>
                  <a:lnTo>
                    <a:pt x="6" y="7"/>
                  </a:lnTo>
                  <a:lnTo>
                    <a:pt x="4" y="7"/>
                  </a:lnTo>
                  <a:lnTo>
                    <a:pt x="4" y="6"/>
                  </a:lnTo>
                  <a:lnTo>
                    <a:pt x="3" y="6"/>
                  </a:lnTo>
                  <a:lnTo>
                    <a:pt x="3" y="5"/>
                  </a:lnTo>
                  <a:lnTo>
                    <a:pt x="3" y="3"/>
                  </a:lnTo>
                  <a:lnTo>
                    <a:pt x="4" y="2"/>
                  </a:lnTo>
                  <a:lnTo>
                    <a:pt x="4" y="2"/>
                  </a:lnTo>
                  <a:lnTo>
                    <a:pt x="6" y="0"/>
                  </a:lnTo>
                  <a:close/>
                  <a:moveTo>
                    <a:pt x="9" y="14"/>
                  </a:moveTo>
                  <a:lnTo>
                    <a:pt x="9" y="34"/>
                  </a:lnTo>
                  <a:lnTo>
                    <a:pt x="9" y="37"/>
                  </a:lnTo>
                  <a:lnTo>
                    <a:pt x="9" y="38"/>
                  </a:lnTo>
                  <a:lnTo>
                    <a:pt x="10" y="38"/>
                  </a:lnTo>
                  <a:lnTo>
                    <a:pt x="10" y="40"/>
                  </a:lnTo>
                  <a:lnTo>
                    <a:pt x="11" y="40"/>
                  </a:lnTo>
                  <a:lnTo>
                    <a:pt x="13" y="40"/>
                  </a:lnTo>
                  <a:lnTo>
                    <a:pt x="13" y="40"/>
                  </a:lnTo>
                  <a:lnTo>
                    <a:pt x="0" y="40"/>
                  </a:lnTo>
                  <a:lnTo>
                    <a:pt x="0" y="40"/>
                  </a:lnTo>
                  <a:lnTo>
                    <a:pt x="2" y="40"/>
                  </a:lnTo>
                  <a:lnTo>
                    <a:pt x="3" y="40"/>
                  </a:lnTo>
                  <a:lnTo>
                    <a:pt x="3" y="38"/>
                  </a:lnTo>
                  <a:lnTo>
                    <a:pt x="4" y="38"/>
                  </a:lnTo>
                  <a:lnTo>
                    <a:pt x="4" y="37"/>
                  </a:lnTo>
                  <a:lnTo>
                    <a:pt x="4" y="34"/>
                  </a:lnTo>
                  <a:lnTo>
                    <a:pt x="4" y="26"/>
                  </a:lnTo>
                  <a:lnTo>
                    <a:pt x="4" y="21"/>
                  </a:lnTo>
                  <a:lnTo>
                    <a:pt x="4" y="19"/>
                  </a:lnTo>
                  <a:lnTo>
                    <a:pt x="4" y="19"/>
                  </a:lnTo>
                  <a:lnTo>
                    <a:pt x="3" y="17"/>
                  </a:lnTo>
                  <a:lnTo>
                    <a:pt x="3" y="17"/>
                  </a:lnTo>
                  <a:lnTo>
                    <a:pt x="3" y="17"/>
                  </a:lnTo>
                  <a:lnTo>
                    <a:pt x="2" y="17"/>
                  </a:lnTo>
                  <a:lnTo>
                    <a:pt x="2" y="19"/>
                  </a:lnTo>
                  <a:lnTo>
                    <a:pt x="0" y="17"/>
                  </a:lnTo>
                  <a:lnTo>
                    <a:pt x="7" y="14"/>
                  </a:lnTo>
                  <a:lnTo>
                    <a:pt x="9" y="14"/>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96" name="Freeform 292"/>
            <p:cNvSpPr>
              <a:spLocks/>
            </p:cNvSpPr>
            <p:nvPr/>
          </p:nvSpPr>
          <p:spPr bwMode="auto">
            <a:xfrm>
              <a:off x="3377" y="2904"/>
              <a:ext cx="21" cy="27"/>
            </a:xfrm>
            <a:custGeom>
              <a:avLst/>
              <a:gdLst/>
              <a:ahLst/>
              <a:cxnLst>
                <a:cxn ang="0">
                  <a:pos x="21" y="16"/>
                </a:cxn>
                <a:cxn ang="0">
                  <a:pos x="19" y="22"/>
                </a:cxn>
                <a:cxn ang="0">
                  <a:pos x="16" y="24"/>
                </a:cxn>
                <a:cxn ang="0">
                  <a:pos x="14" y="26"/>
                </a:cxn>
                <a:cxn ang="0">
                  <a:pos x="11" y="27"/>
                </a:cxn>
                <a:cxn ang="0">
                  <a:pos x="7" y="26"/>
                </a:cxn>
                <a:cxn ang="0">
                  <a:pos x="2" y="23"/>
                </a:cxn>
                <a:cxn ang="0">
                  <a:pos x="1" y="20"/>
                </a:cxn>
                <a:cxn ang="0">
                  <a:pos x="0" y="17"/>
                </a:cxn>
                <a:cxn ang="0">
                  <a:pos x="0" y="13"/>
                </a:cxn>
                <a:cxn ang="0">
                  <a:pos x="1" y="10"/>
                </a:cxn>
                <a:cxn ang="0">
                  <a:pos x="1" y="7"/>
                </a:cxn>
                <a:cxn ang="0">
                  <a:pos x="4" y="5"/>
                </a:cxn>
                <a:cxn ang="0">
                  <a:pos x="7" y="2"/>
                </a:cxn>
                <a:cxn ang="0">
                  <a:pos x="12" y="0"/>
                </a:cxn>
                <a:cxn ang="0">
                  <a:pos x="15" y="0"/>
                </a:cxn>
                <a:cxn ang="0">
                  <a:pos x="18" y="2"/>
                </a:cxn>
                <a:cxn ang="0">
                  <a:pos x="19" y="5"/>
                </a:cxn>
                <a:cxn ang="0">
                  <a:pos x="19" y="6"/>
                </a:cxn>
                <a:cxn ang="0">
                  <a:pos x="19" y="7"/>
                </a:cxn>
                <a:cxn ang="0">
                  <a:pos x="19" y="7"/>
                </a:cxn>
                <a:cxn ang="0">
                  <a:pos x="18" y="9"/>
                </a:cxn>
                <a:cxn ang="0">
                  <a:pos x="18" y="9"/>
                </a:cxn>
                <a:cxn ang="0">
                  <a:pos x="16" y="9"/>
                </a:cxn>
                <a:cxn ang="0">
                  <a:pos x="15" y="7"/>
                </a:cxn>
                <a:cxn ang="0">
                  <a:pos x="15" y="7"/>
                </a:cxn>
                <a:cxn ang="0">
                  <a:pos x="15" y="6"/>
                </a:cxn>
                <a:cxn ang="0">
                  <a:pos x="14" y="5"/>
                </a:cxn>
                <a:cxn ang="0">
                  <a:pos x="14" y="3"/>
                </a:cxn>
                <a:cxn ang="0">
                  <a:pos x="12" y="2"/>
                </a:cxn>
                <a:cxn ang="0">
                  <a:pos x="11" y="2"/>
                </a:cxn>
                <a:cxn ang="0">
                  <a:pos x="8" y="3"/>
                </a:cxn>
                <a:cxn ang="0">
                  <a:pos x="7" y="5"/>
                </a:cxn>
                <a:cxn ang="0">
                  <a:pos x="5" y="7"/>
                </a:cxn>
                <a:cxn ang="0">
                  <a:pos x="5" y="12"/>
                </a:cxn>
                <a:cxn ang="0">
                  <a:pos x="5" y="16"/>
                </a:cxn>
                <a:cxn ang="0">
                  <a:pos x="7" y="19"/>
                </a:cxn>
                <a:cxn ang="0">
                  <a:pos x="9" y="22"/>
                </a:cxn>
                <a:cxn ang="0">
                  <a:pos x="12" y="22"/>
                </a:cxn>
                <a:cxn ang="0">
                  <a:pos x="15" y="22"/>
                </a:cxn>
                <a:cxn ang="0">
                  <a:pos x="18" y="20"/>
                </a:cxn>
                <a:cxn ang="0">
                  <a:pos x="19" y="19"/>
                </a:cxn>
                <a:cxn ang="0">
                  <a:pos x="21" y="16"/>
                </a:cxn>
                <a:cxn ang="0">
                  <a:pos x="21" y="16"/>
                </a:cxn>
              </a:cxnLst>
              <a:rect l="0" t="0" r="r" b="b"/>
              <a:pathLst>
                <a:path w="21" h="27">
                  <a:moveTo>
                    <a:pt x="21" y="16"/>
                  </a:moveTo>
                  <a:lnTo>
                    <a:pt x="19" y="22"/>
                  </a:lnTo>
                  <a:lnTo>
                    <a:pt x="16" y="24"/>
                  </a:lnTo>
                  <a:lnTo>
                    <a:pt x="14" y="26"/>
                  </a:lnTo>
                  <a:lnTo>
                    <a:pt x="11" y="27"/>
                  </a:lnTo>
                  <a:lnTo>
                    <a:pt x="7" y="26"/>
                  </a:lnTo>
                  <a:lnTo>
                    <a:pt x="2" y="23"/>
                  </a:lnTo>
                  <a:lnTo>
                    <a:pt x="1" y="20"/>
                  </a:lnTo>
                  <a:lnTo>
                    <a:pt x="0" y="17"/>
                  </a:lnTo>
                  <a:lnTo>
                    <a:pt x="0" y="13"/>
                  </a:lnTo>
                  <a:lnTo>
                    <a:pt x="1" y="10"/>
                  </a:lnTo>
                  <a:lnTo>
                    <a:pt x="1" y="7"/>
                  </a:lnTo>
                  <a:lnTo>
                    <a:pt x="4" y="5"/>
                  </a:lnTo>
                  <a:lnTo>
                    <a:pt x="7" y="2"/>
                  </a:lnTo>
                  <a:lnTo>
                    <a:pt x="12" y="0"/>
                  </a:lnTo>
                  <a:lnTo>
                    <a:pt x="15" y="0"/>
                  </a:lnTo>
                  <a:lnTo>
                    <a:pt x="18" y="2"/>
                  </a:lnTo>
                  <a:lnTo>
                    <a:pt x="19" y="5"/>
                  </a:lnTo>
                  <a:lnTo>
                    <a:pt x="19" y="6"/>
                  </a:lnTo>
                  <a:lnTo>
                    <a:pt x="19" y="7"/>
                  </a:lnTo>
                  <a:lnTo>
                    <a:pt x="19" y="7"/>
                  </a:lnTo>
                  <a:lnTo>
                    <a:pt x="18" y="9"/>
                  </a:lnTo>
                  <a:lnTo>
                    <a:pt x="18" y="9"/>
                  </a:lnTo>
                  <a:lnTo>
                    <a:pt x="16" y="9"/>
                  </a:lnTo>
                  <a:lnTo>
                    <a:pt x="15" y="7"/>
                  </a:lnTo>
                  <a:lnTo>
                    <a:pt x="15" y="7"/>
                  </a:lnTo>
                  <a:lnTo>
                    <a:pt x="15" y="6"/>
                  </a:lnTo>
                  <a:lnTo>
                    <a:pt x="14" y="5"/>
                  </a:lnTo>
                  <a:lnTo>
                    <a:pt x="14" y="3"/>
                  </a:lnTo>
                  <a:lnTo>
                    <a:pt x="12" y="2"/>
                  </a:lnTo>
                  <a:lnTo>
                    <a:pt x="11" y="2"/>
                  </a:lnTo>
                  <a:lnTo>
                    <a:pt x="8" y="3"/>
                  </a:lnTo>
                  <a:lnTo>
                    <a:pt x="7" y="5"/>
                  </a:lnTo>
                  <a:lnTo>
                    <a:pt x="5" y="7"/>
                  </a:lnTo>
                  <a:lnTo>
                    <a:pt x="5" y="12"/>
                  </a:lnTo>
                  <a:lnTo>
                    <a:pt x="5" y="16"/>
                  </a:lnTo>
                  <a:lnTo>
                    <a:pt x="7" y="19"/>
                  </a:lnTo>
                  <a:lnTo>
                    <a:pt x="9" y="22"/>
                  </a:lnTo>
                  <a:lnTo>
                    <a:pt x="12" y="22"/>
                  </a:lnTo>
                  <a:lnTo>
                    <a:pt x="15" y="22"/>
                  </a:lnTo>
                  <a:lnTo>
                    <a:pt x="18" y="20"/>
                  </a:lnTo>
                  <a:lnTo>
                    <a:pt x="19" y="19"/>
                  </a:lnTo>
                  <a:lnTo>
                    <a:pt x="21" y="16"/>
                  </a:lnTo>
                  <a:lnTo>
                    <a:pt x="21" y="16"/>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97" name="Freeform 293"/>
            <p:cNvSpPr>
              <a:spLocks/>
            </p:cNvSpPr>
            <p:nvPr/>
          </p:nvSpPr>
          <p:spPr bwMode="auto">
            <a:xfrm>
              <a:off x="3400" y="2897"/>
              <a:ext cx="16" cy="34"/>
            </a:xfrm>
            <a:custGeom>
              <a:avLst/>
              <a:gdLst/>
              <a:ahLst/>
              <a:cxnLst>
                <a:cxn ang="0">
                  <a:pos x="9" y="0"/>
                </a:cxn>
                <a:cxn ang="0">
                  <a:pos x="9" y="7"/>
                </a:cxn>
                <a:cxn ang="0">
                  <a:pos x="14" y="7"/>
                </a:cxn>
                <a:cxn ang="0">
                  <a:pos x="14" y="10"/>
                </a:cxn>
                <a:cxn ang="0">
                  <a:pos x="9" y="10"/>
                </a:cxn>
                <a:cxn ang="0">
                  <a:pos x="9" y="26"/>
                </a:cxn>
                <a:cxn ang="0">
                  <a:pos x="9" y="29"/>
                </a:cxn>
                <a:cxn ang="0">
                  <a:pos x="10" y="30"/>
                </a:cxn>
                <a:cxn ang="0">
                  <a:pos x="10" y="30"/>
                </a:cxn>
                <a:cxn ang="0">
                  <a:pos x="12" y="30"/>
                </a:cxn>
                <a:cxn ang="0">
                  <a:pos x="13" y="30"/>
                </a:cxn>
                <a:cxn ang="0">
                  <a:pos x="13" y="30"/>
                </a:cxn>
                <a:cxn ang="0">
                  <a:pos x="14" y="30"/>
                </a:cxn>
                <a:cxn ang="0">
                  <a:pos x="14" y="29"/>
                </a:cxn>
                <a:cxn ang="0">
                  <a:pos x="16" y="29"/>
                </a:cxn>
                <a:cxn ang="0">
                  <a:pos x="14" y="31"/>
                </a:cxn>
                <a:cxn ang="0">
                  <a:pos x="13" y="33"/>
                </a:cxn>
                <a:cxn ang="0">
                  <a:pos x="12" y="34"/>
                </a:cxn>
                <a:cxn ang="0">
                  <a:pos x="9" y="34"/>
                </a:cxn>
                <a:cxn ang="0">
                  <a:pos x="7" y="34"/>
                </a:cxn>
                <a:cxn ang="0">
                  <a:pos x="7" y="33"/>
                </a:cxn>
                <a:cxn ang="0">
                  <a:pos x="6" y="33"/>
                </a:cxn>
                <a:cxn ang="0">
                  <a:pos x="5" y="31"/>
                </a:cxn>
                <a:cxn ang="0">
                  <a:pos x="5" y="30"/>
                </a:cxn>
                <a:cxn ang="0">
                  <a:pos x="5" y="27"/>
                </a:cxn>
                <a:cxn ang="0">
                  <a:pos x="5" y="10"/>
                </a:cxn>
                <a:cxn ang="0">
                  <a:pos x="0" y="10"/>
                </a:cxn>
                <a:cxn ang="0">
                  <a:pos x="0" y="9"/>
                </a:cxn>
                <a:cxn ang="0">
                  <a:pos x="2" y="9"/>
                </a:cxn>
                <a:cxn ang="0">
                  <a:pos x="3" y="7"/>
                </a:cxn>
                <a:cxn ang="0">
                  <a:pos x="5" y="6"/>
                </a:cxn>
                <a:cxn ang="0">
                  <a:pos x="6" y="3"/>
                </a:cxn>
                <a:cxn ang="0">
                  <a:pos x="7" y="2"/>
                </a:cxn>
                <a:cxn ang="0">
                  <a:pos x="9" y="0"/>
                </a:cxn>
                <a:cxn ang="0">
                  <a:pos x="9" y="0"/>
                </a:cxn>
              </a:cxnLst>
              <a:rect l="0" t="0" r="r" b="b"/>
              <a:pathLst>
                <a:path w="16" h="34">
                  <a:moveTo>
                    <a:pt x="9" y="0"/>
                  </a:moveTo>
                  <a:lnTo>
                    <a:pt x="9" y="7"/>
                  </a:lnTo>
                  <a:lnTo>
                    <a:pt x="14" y="7"/>
                  </a:lnTo>
                  <a:lnTo>
                    <a:pt x="14" y="10"/>
                  </a:lnTo>
                  <a:lnTo>
                    <a:pt x="9" y="10"/>
                  </a:lnTo>
                  <a:lnTo>
                    <a:pt x="9" y="26"/>
                  </a:lnTo>
                  <a:lnTo>
                    <a:pt x="9" y="29"/>
                  </a:lnTo>
                  <a:lnTo>
                    <a:pt x="10" y="30"/>
                  </a:lnTo>
                  <a:lnTo>
                    <a:pt x="10" y="30"/>
                  </a:lnTo>
                  <a:lnTo>
                    <a:pt x="12" y="30"/>
                  </a:lnTo>
                  <a:lnTo>
                    <a:pt x="13" y="30"/>
                  </a:lnTo>
                  <a:lnTo>
                    <a:pt x="13" y="30"/>
                  </a:lnTo>
                  <a:lnTo>
                    <a:pt x="14" y="30"/>
                  </a:lnTo>
                  <a:lnTo>
                    <a:pt x="14" y="29"/>
                  </a:lnTo>
                  <a:lnTo>
                    <a:pt x="16" y="29"/>
                  </a:lnTo>
                  <a:lnTo>
                    <a:pt x="14" y="31"/>
                  </a:lnTo>
                  <a:lnTo>
                    <a:pt x="13" y="33"/>
                  </a:lnTo>
                  <a:lnTo>
                    <a:pt x="12" y="34"/>
                  </a:lnTo>
                  <a:lnTo>
                    <a:pt x="9" y="34"/>
                  </a:lnTo>
                  <a:lnTo>
                    <a:pt x="7" y="34"/>
                  </a:lnTo>
                  <a:lnTo>
                    <a:pt x="7" y="33"/>
                  </a:lnTo>
                  <a:lnTo>
                    <a:pt x="6" y="33"/>
                  </a:lnTo>
                  <a:lnTo>
                    <a:pt x="5" y="31"/>
                  </a:lnTo>
                  <a:lnTo>
                    <a:pt x="5" y="30"/>
                  </a:lnTo>
                  <a:lnTo>
                    <a:pt x="5" y="27"/>
                  </a:lnTo>
                  <a:lnTo>
                    <a:pt x="5" y="10"/>
                  </a:lnTo>
                  <a:lnTo>
                    <a:pt x="0" y="10"/>
                  </a:lnTo>
                  <a:lnTo>
                    <a:pt x="0" y="9"/>
                  </a:lnTo>
                  <a:lnTo>
                    <a:pt x="2" y="9"/>
                  </a:lnTo>
                  <a:lnTo>
                    <a:pt x="3" y="7"/>
                  </a:lnTo>
                  <a:lnTo>
                    <a:pt x="5" y="6"/>
                  </a:lnTo>
                  <a:lnTo>
                    <a:pt x="6" y="3"/>
                  </a:lnTo>
                  <a:lnTo>
                    <a:pt x="7" y="2"/>
                  </a:lnTo>
                  <a:lnTo>
                    <a:pt x="9" y="0"/>
                  </a:lnTo>
                  <a:lnTo>
                    <a:pt x="9"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98" name="Freeform 294"/>
            <p:cNvSpPr>
              <a:spLocks noEditPoints="1"/>
            </p:cNvSpPr>
            <p:nvPr/>
          </p:nvSpPr>
          <p:spPr bwMode="auto">
            <a:xfrm>
              <a:off x="3417" y="2904"/>
              <a:ext cx="24" cy="27"/>
            </a:xfrm>
            <a:custGeom>
              <a:avLst/>
              <a:gdLst/>
              <a:ahLst/>
              <a:cxnLst>
                <a:cxn ang="0">
                  <a:pos x="13" y="0"/>
                </a:cxn>
                <a:cxn ang="0">
                  <a:pos x="16" y="0"/>
                </a:cxn>
                <a:cxn ang="0">
                  <a:pos x="20" y="2"/>
                </a:cxn>
                <a:cxn ang="0">
                  <a:pos x="21" y="5"/>
                </a:cxn>
                <a:cxn ang="0">
                  <a:pos x="24" y="9"/>
                </a:cxn>
                <a:cxn ang="0">
                  <a:pos x="24" y="13"/>
                </a:cxn>
                <a:cxn ang="0">
                  <a:pos x="24" y="16"/>
                </a:cxn>
                <a:cxn ang="0">
                  <a:pos x="23" y="20"/>
                </a:cxn>
                <a:cxn ang="0">
                  <a:pos x="21" y="23"/>
                </a:cxn>
                <a:cxn ang="0">
                  <a:pos x="18" y="26"/>
                </a:cxn>
                <a:cxn ang="0">
                  <a:pos x="16" y="26"/>
                </a:cxn>
                <a:cxn ang="0">
                  <a:pos x="13" y="27"/>
                </a:cxn>
                <a:cxn ang="0">
                  <a:pos x="9" y="26"/>
                </a:cxn>
                <a:cxn ang="0">
                  <a:pos x="6" y="24"/>
                </a:cxn>
                <a:cxn ang="0">
                  <a:pos x="3" y="23"/>
                </a:cxn>
                <a:cxn ang="0">
                  <a:pos x="2" y="19"/>
                </a:cxn>
                <a:cxn ang="0">
                  <a:pos x="0" y="14"/>
                </a:cxn>
                <a:cxn ang="0">
                  <a:pos x="2" y="10"/>
                </a:cxn>
                <a:cxn ang="0">
                  <a:pos x="3" y="7"/>
                </a:cxn>
                <a:cxn ang="0">
                  <a:pos x="4" y="5"/>
                </a:cxn>
                <a:cxn ang="0">
                  <a:pos x="7" y="2"/>
                </a:cxn>
                <a:cxn ang="0">
                  <a:pos x="10" y="0"/>
                </a:cxn>
                <a:cxn ang="0">
                  <a:pos x="13" y="0"/>
                </a:cxn>
                <a:cxn ang="0">
                  <a:pos x="11" y="2"/>
                </a:cxn>
                <a:cxn ang="0">
                  <a:pos x="10" y="2"/>
                </a:cxn>
                <a:cxn ang="0">
                  <a:pos x="9" y="3"/>
                </a:cxn>
                <a:cxn ang="0">
                  <a:pos x="7" y="5"/>
                </a:cxn>
                <a:cxn ang="0">
                  <a:pos x="6" y="6"/>
                </a:cxn>
                <a:cxn ang="0">
                  <a:pos x="6" y="9"/>
                </a:cxn>
                <a:cxn ang="0">
                  <a:pos x="6" y="12"/>
                </a:cxn>
                <a:cxn ang="0">
                  <a:pos x="6" y="17"/>
                </a:cxn>
                <a:cxn ang="0">
                  <a:pos x="7" y="22"/>
                </a:cxn>
                <a:cxn ang="0">
                  <a:pos x="10" y="24"/>
                </a:cxn>
                <a:cxn ang="0">
                  <a:pos x="14" y="26"/>
                </a:cxn>
                <a:cxn ang="0">
                  <a:pos x="16" y="24"/>
                </a:cxn>
                <a:cxn ang="0">
                  <a:pos x="18" y="23"/>
                </a:cxn>
                <a:cxn ang="0">
                  <a:pos x="20" y="20"/>
                </a:cxn>
                <a:cxn ang="0">
                  <a:pos x="20" y="16"/>
                </a:cxn>
                <a:cxn ang="0">
                  <a:pos x="20" y="12"/>
                </a:cxn>
                <a:cxn ang="0">
                  <a:pos x="18" y="7"/>
                </a:cxn>
                <a:cxn ang="0">
                  <a:pos x="17" y="5"/>
                </a:cxn>
                <a:cxn ang="0">
                  <a:pos x="14" y="3"/>
                </a:cxn>
                <a:cxn ang="0">
                  <a:pos x="11" y="2"/>
                </a:cxn>
              </a:cxnLst>
              <a:rect l="0" t="0" r="r" b="b"/>
              <a:pathLst>
                <a:path w="24" h="27">
                  <a:moveTo>
                    <a:pt x="13" y="0"/>
                  </a:moveTo>
                  <a:lnTo>
                    <a:pt x="16" y="0"/>
                  </a:lnTo>
                  <a:lnTo>
                    <a:pt x="20" y="2"/>
                  </a:lnTo>
                  <a:lnTo>
                    <a:pt x="21" y="5"/>
                  </a:lnTo>
                  <a:lnTo>
                    <a:pt x="24" y="9"/>
                  </a:lnTo>
                  <a:lnTo>
                    <a:pt x="24" y="13"/>
                  </a:lnTo>
                  <a:lnTo>
                    <a:pt x="24" y="16"/>
                  </a:lnTo>
                  <a:lnTo>
                    <a:pt x="23" y="20"/>
                  </a:lnTo>
                  <a:lnTo>
                    <a:pt x="21" y="23"/>
                  </a:lnTo>
                  <a:lnTo>
                    <a:pt x="18" y="26"/>
                  </a:lnTo>
                  <a:lnTo>
                    <a:pt x="16" y="26"/>
                  </a:lnTo>
                  <a:lnTo>
                    <a:pt x="13" y="27"/>
                  </a:lnTo>
                  <a:lnTo>
                    <a:pt x="9" y="26"/>
                  </a:lnTo>
                  <a:lnTo>
                    <a:pt x="6" y="24"/>
                  </a:lnTo>
                  <a:lnTo>
                    <a:pt x="3" y="23"/>
                  </a:lnTo>
                  <a:lnTo>
                    <a:pt x="2" y="19"/>
                  </a:lnTo>
                  <a:lnTo>
                    <a:pt x="0" y="14"/>
                  </a:lnTo>
                  <a:lnTo>
                    <a:pt x="2" y="10"/>
                  </a:lnTo>
                  <a:lnTo>
                    <a:pt x="3" y="7"/>
                  </a:lnTo>
                  <a:lnTo>
                    <a:pt x="4" y="5"/>
                  </a:lnTo>
                  <a:lnTo>
                    <a:pt x="7" y="2"/>
                  </a:lnTo>
                  <a:lnTo>
                    <a:pt x="10" y="0"/>
                  </a:lnTo>
                  <a:lnTo>
                    <a:pt x="13" y="0"/>
                  </a:lnTo>
                  <a:close/>
                  <a:moveTo>
                    <a:pt x="11" y="2"/>
                  </a:moveTo>
                  <a:lnTo>
                    <a:pt x="10" y="2"/>
                  </a:lnTo>
                  <a:lnTo>
                    <a:pt x="9" y="3"/>
                  </a:lnTo>
                  <a:lnTo>
                    <a:pt x="7" y="5"/>
                  </a:lnTo>
                  <a:lnTo>
                    <a:pt x="6" y="6"/>
                  </a:lnTo>
                  <a:lnTo>
                    <a:pt x="6" y="9"/>
                  </a:lnTo>
                  <a:lnTo>
                    <a:pt x="6" y="12"/>
                  </a:lnTo>
                  <a:lnTo>
                    <a:pt x="6" y="17"/>
                  </a:lnTo>
                  <a:lnTo>
                    <a:pt x="7" y="22"/>
                  </a:lnTo>
                  <a:lnTo>
                    <a:pt x="10" y="24"/>
                  </a:lnTo>
                  <a:lnTo>
                    <a:pt x="14" y="26"/>
                  </a:lnTo>
                  <a:lnTo>
                    <a:pt x="16" y="24"/>
                  </a:lnTo>
                  <a:lnTo>
                    <a:pt x="18" y="23"/>
                  </a:lnTo>
                  <a:lnTo>
                    <a:pt x="20" y="20"/>
                  </a:lnTo>
                  <a:lnTo>
                    <a:pt x="20" y="16"/>
                  </a:lnTo>
                  <a:lnTo>
                    <a:pt x="20" y="12"/>
                  </a:lnTo>
                  <a:lnTo>
                    <a:pt x="18" y="7"/>
                  </a:lnTo>
                  <a:lnTo>
                    <a:pt x="17" y="5"/>
                  </a:lnTo>
                  <a:lnTo>
                    <a:pt x="14" y="3"/>
                  </a:lnTo>
                  <a:lnTo>
                    <a:pt x="11" y="2"/>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480999" name="Freeform 295"/>
            <p:cNvSpPr>
              <a:spLocks/>
            </p:cNvSpPr>
            <p:nvPr/>
          </p:nvSpPr>
          <p:spPr bwMode="auto">
            <a:xfrm>
              <a:off x="3445" y="2904"/>
              <a:ext cx="17" cy="26"/>
            </a:xfrm>
            <a:custGeom>
              <a:avLst/>
              <a:gdLst/>
              <a:ahLst/>
              <a:cxnLst>
                <a:cxn ang="0">
                  <a:pos x="7" y="0"/>
                </a:cxn>
                <a:cxn ang="0">
                  <a:pos x="7" y="7"/>
                </a:cxn>
                <a:cxn ang="0">
                  <a:pos x="10" y="3"/>
                </a:cxn>
                <a:cxn ang="0">
                  <a:pos x="12" y="2"/>
                </a:cxn>
                <a:cxn ang="0">
                  <a:pos x="14" y="0"/>
                </a:cxn>
                <a:cxn ang="0">
                  <a:pos x="16" y="0"/>
                </a:cxn>
                <a:cxn ang="0">
                  <a:pos x="17" y="2"/>
                </a:cxn>
                <a:cxn ang="0">
                  <a:pos x="17" y="3"/>
                </a:cxn>
                <a:cxn ang="0">
                  <a:pos x="17" y="5"/>
                </a:cxn>
                <a:cxn ang="0">
                  <a:pos x="17" y="5"/>
                </a:cxn>
                <a:cxn ang="0">
                  <a:pos x="17" y="6"/>
                </a:cxn>
                <a:cxn ang="0">
                  <a:pos x="17" y="6"/>
                </a:cxn>
                <a:cxn ang="0">
                  <a:pos x="16" y="7"/>
                </a:cxn>
                <a:cxn ang="0">
                  <a:pos x="14" y="6"/>
                </a:cxn>
                <a:cxn ang="0">
                  <a:pos x="13" y="6"/>
                </a:cxn>
                <a:cxn ang="0">
                  <a:pos x="13" y="5"/>
                </a:cxn>
                <a:cxn ang="0">
                  <a:pos x="12" y="5"/>
                </a:cxn>
                <a:cxn ang="0">
                  <a:pos x="12" y="5"/>
                </a:cxn>
                <a:cxn ang="0">
                  <a:pos x="10" y="5"/>
                </a:cxn>
                <a:cxn ang="0">
                  <a:pos x="9" y="7"/>
                </a:cxn>
                <a:cxn ang="0">
                  <a:pos x="7" y="9"/>
                </a:cxn>
                <a:cxn ang="0">
                  <a:pos x="7" y="20"/>
                </a:cxn>
                <a:cxn ang="0">
                  <a:pos x="9" y="23"/>
                </a:cxn>
                <a:cxn ang="0">
                  <a:pos x="9" y="23"/>
                </a:cxn>
                <a:cxn ang="0">
                  <a:pos x="9" y="24"/>
                </a:cxn>
                <a:cxn ang="0">
                  <a:pos x="10" y="24"/>
                </a:cxn>
                <a:cxn ang="0">
                  <a:pos x="12" y="26"/>
                </a:cxn>
                <a:cxn ang="0">
                  <a:pos x="13" y="26"/>
                </a:cxn>
                <a:cxn ang="0">
                  <a:pos x="13" y="26"/>
                </a:cxn>
                <a:cxn ang="0">
                  <a:pos x="0" y="26"/>
                </a:cxn>
                <a:cxn ang="0">
                  <a:pos x="0" y="26"/>
                </a:cxn>
                <a:cxn ang="0">
                  <a:pos x="2" y="26"/>
                </a:cxn>
                <a:cxn ang="0">
                  <a:pos x="2" y="24"/>
                </a:cxn>
                <a:cxn ang="0">
                  <a:pos x="3" y="24"/>
                </a:cxn>
                <a:cxn ang="0">
                  <a:pos x="3" y="23"/>
                </a:cxn>
                <a:cxn ang="0">
                  <a:pos x="3" y="23"/>
                </a:cxn>
                <a:cxn ang="0">
                  <a:pos x="3" y="20"/>
                </a:cxn>
                <a:cxn ang="0">
                  <a:pos x="3" y="12"/>
                </a:cxn>
                <a:cxn ang="0">
                  <a:pos x="3" y="7"/>
                </a:cxn>
                <a:cxn ang="0">
                  <a:pos x="3" y="5"/>
                </a:cxn>
                <a:cxn ang="0">
                  <a:pos x="3" y="5"/>
                </a:cxn>
                <a:cxn ang="0">
                  <a:pos x="3" y="5"/>
                </a:cxn>
                <a:cxn ang="0">
                  <a:pos x="2" y="3"/>
                </a:cxn>
                <a:cxn ang="0">
                  <a:pos x="2" y="3"/>
                </a:cxn>
                <a:cxn ang="0">
                  <a:pos x="0" y="3"/>
                </a:cxn>
                <a:cxn ang="0">
                  <a:pos x="0" y="5"/>
                </a:cxn>
                <a:cxn ang="0">
                  <a:pos x="0" y="3"/>
                </a:cxn>
                <a:cxn ang="0">
                  <a:pos x="7" y="0"/>
                </a:cxn>
                <a:cxn ang="0">
                  <a:pos x="7" y="0"/>
                </a:cxn>
              </a:cxnLst>
              <a:rect l="0" t="0" r="r" b="b"/>
              <a:pathLst>
                <a:path w="17" h="26">
                  <a:moveTo>
                    <a:pt x="7" y="0"/>
                  </a:moveTo>
                  <a:lnTo>
                    <a:pt x="7" y="7"/>
                  </a:lnTo>
                  <a:lnTo>
                    <a:pt x="10" y="3"/>
                  </a:lnTo>
                  <a:lnTo>
                    <a:pt x="12" y="2"/>
                  </a:lnTo>
                  <a:lnTo>
                    <a:pt x="14" y="0"/>
                  </a:lnTo>
                  <a:lnTo>
                    <a:pt x="16" y="0"/>
                  </a:lnTo>
                  <a:lnTo>
                    <a:pt x="17" y="2"/>
                  </a:lnTo>
                  <a:lnTo>
                    <a:pt x="17" y="3"/>
                  </a:lnTo>
                  <a:lnTo>
                    <a:pt x="17" y="5"/>
                  </a:lnTo>
                  <a:lnTo>
                    <a:pt x="17" y="5"/>
                  </a:lnTo>
                  <a:lnTo>
                    <a:pt x="17" y="6"/>
                  </a:lnTo>
                  <a:lnTo>
                    <a:pt x="17" y="6"/>
                  </a:lnTo>
                  <a:lnTo>
                    <a:pt x="16" y="7"/>
                  </a:lnTo>
                  <a:lnTo>
                    <a:pt x="14" y="6"/>
                  </a:lnTo>
                  <a:lnTo>
                    <a:pt x="13" y="6"/>
                  </a:lnTo>
                  <a:lnTo>
                    <a:pt x="13" y="5"/>
                  </a:lnTo>
                  <a:lnTo>
                    <a:pt x="12" y="5"/>
                  </a:lnTo>
                  <a:lnTo>
                    <a:pt x="12" y="5"/>
                  </a:lnTo>
                  <a:lnTo>
                    <a:pt x="10" y="5"/>
                  </a:lnTo>
                  <a:lnTo>
                    <a:pt x="9" y="7"/>
                  </a:lnTo>
                  <a:lnTo>
                    <a:pt x="7" y="9"/>
                  </a:lnTo>
                  <a:lnTo>
                    <a:pt x="7" y="20"/>
                  </a:lnTo>
                  <a:lnTo>
                    <a:pt x="9" y="23"/>
                  </a:lnTo>
                  <a:lnTo>
                    <a:pt x="9" y="23"/>
                  </a:lnTo>
                  <a:lnTo>
                    <a:pt x="9" y="24"/>
                  </a:lnTo>
                  <a:lnTo>
                    <a:pt x="10" y="24"/>
                  </a:lnTo>
                  <a:lnTo>
                    <a:pt x="12" y="26"/>
                  </a:lnTo>
                  <a:lnTo>
                    <a:pt x="13" y="26"/>
                  </a:lnTo>
                  <a:lnTo>
                    <a:pt x="13" y="26"/>
                  </a:lnTo>
                  <a:lnTo>
                    <a:pt x="0" y="26"/>
                  </a:lnTo>
                  <a:lnTo>
                    <a:pt x="0" y="26"/>
                  </a:lnTo>
                  <a:lnTo>
                    <a:pt x="2" y="26"/>
                  </a:lnTo>
                  <a:lnTo>
                    <a:pt x="2" y="24"/>
                  </a:lnTo>
                  <a:lnTo>
                    <a:pt x="3" y="24"/>
                  </a:lnTo>
                  <a:lnTo>
                    <a:pt x="3" y="23"/>
                  </a:lnTo>
                  <a:lnTo>
                    <a:pt x="3" y="23"/>
                  </a:lnTo>
                  <a:lnTo>
                    <a:pt x="3" y="20"/>
                  </a:lnTo>
                  <a:lnTo>
                    <a:pt x="3" y="12"/>
                  </a:lnTo>
                  <a:lnTo>
                    <a:pt x="3" y="7"/>
                  </a:lnTo>
                  <a:lnTo>
                    <a:pt x="3" y="5"/>
                  </a:lnTo>
                  <a:lnTo>
                    <a:pt x="3" y="5"/>
                  </a:lnTo>
                  <a:lnTo>
                    <a:pt x="3" y="5"/>
                  </a:lnTo>
                  <a:lnTo>
                    <a:pt x="2" y="3"/>
                  </a:lnTo>
                  <a:lnTo>
                    <a:pt x="2" y="3"/>
                  </a:lnTo>
                  <a:lnTo>
                    <a:pt x="0" y="3"/>
                  </a:lnTo>
                  <a:lnTo>
                    <a:pt x="0" y="5"/>
                  </a:lnTo>
                  <a:lnTo>
                    <a:pt x="0" y="3"/>
                  </a:lnTo>
                  <a:lnTo>
                    <a:pt x="7" y="0"/>
                  </a:lnTo>
                  <a:lnTo>
                    <a:pt x="7" y="0"/>
                  </a:lnTo>
                  <a:close/>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grpSp>
      <p:sp>
        <p:nvSpPr>
          <p:cNvPr id="1481000" name="Rectangle 296"/>
          <p:cNvSpPr>
            <a:spLocks noChangeArrowheads="1"/>
          </p:cNvSpPr>
          <p:nvPr/>
        </p:nvSpPr>
        <p:spPr bwMode="auto">
          <a:xfrm>
            <a:off x="1600200" y="2133600"/>
            <a:ext cx="398463" cy="336550"/>
          </a:xfrm>
          <a:prstGeom prst="rect">
            <a:avLst/>
          </a:prstGeom>
          <a:noFill/>
          <a:ln w="9525">
            <a:noFill/>
            <a:miter lim="800000"/>
            <a:headEnd/>
            <a:tailEnd/>
          </a:ln>
          <a:effectLst/>
        </p:spPr>
        <p:txBody>
          <a:bodyPr wrap="none">
            <a:prstTxWarp prst="textNoShape">
              <a:avLst/>
            </a:prstTxWarp>
            <a:spAutoFit/>
          </a:bodyPr>
          <a:lstStyle/>
          <a:p>
            <a:r>
              <a:rPr lang="en-US"/>
              <a:t>S8</a:t>
            </a:r>
          </a:p>
        </p:txBody>
      </p:sp>
      <p:sp>
        <p:nvSpPr>
          <p:cNvPr id="1481001" name="Rectangle 297"/>
          <p:cNvSpPr>
            <a:spLocks noChangeArrowheads="1"/>
          </p:cNvSpPr>
          <p:nvPr/>
        </p:nvSpPr>
        <p:spPr bwMode="auto">
          <a:xfrm>
            <a:off x="1600200" y="2438400"/>
            <a:ext cx="398463" cy="336550"/>
          </a:xfrm>
          <a:prstGeom prst="rect">
            <a:avLst/>
          </a:prstGeom>
          <a:noFill/>
          <a:ln w="9525">
            <a:noFill/>
            <a:miter lim="800000"/>
            <a:headEnd/>
            <a:tailEnd/>
          </a:ln>
          <a:effectLst/>
        </p:spPr>
        <p:txBody>
          <a:bodyPr wrap="none">
            <a:prstTxWarp prst="textNoShape">
              <a:avLst/>
            </a:prstTxWarp>
            <a:spAutoFit/>
          </a:bodyPr>
          <a:lstStyle/>
          <a:p>
            <a:r>
              <a:rPr lang="en-US"/>
              <a:t>S9</a:t>
            </a:r>
          </a:p>
        </p:txBody>
      </p:sp>
      <p:sp>
        <p:nvSpPr>
          <p:cNvPr id="1481002" name="Rectangle 298"/>
          <p:cNvSpPr>
            <a:spLocks noChangeArrowheads="1"/>
          </p:cNvSpPr>
          <p:nvPr/>
        </p:nvSpPr>
        <p:spPr bwMode="auto">
          <a:xfrm>
            <a:off x="1600200" y="2819400"/>
            <a:ext cx="500063" cy="336550"/>
          </a:xfrm>
          <a:prstGeom prst="rect">
            <a:avLst/>
          </a:prstGeom>
          <a:noFill/>
          <a:ln w="9525">
            <a:noFill/>
            <a:miter lim="800000"/>
            <a:headEnd/>
            <a:tailEnd/>
          </a:ln>
          <a:effectLst/>
        </p:spPr>
        <p:txBody>
          <a:bodyPr wrap="none">
            <a:prstTxWarp prst="textNoShape">
              <a:avLst/>
            </a:prstTxWarp>
            <a:spAutoFit/>
          </a:bodyPr>
          <a:lstStyle/>
          <a:p>
            <a:r>
              <a:rPr lang="en-US"/>
              <a:t>S10</a:t>
            </a:r>
          </a:p>
        </p:txBody>
      </p:sp>
      <p:sp>
        <p:nvSpPr>
          <p:cNvPr id="1481003" name="Rectangle 299"/>
          <p:cNvSpPr>
            <a:spLocks noChangeArrowheads="1"/>
          </p:cNvSpPr>
          <p:nvPr/>
        </p:nvSpPr>
        <p:spPr bwMode="auto">
          <a:xfrm>
            <a:off x="1600200" y="3200400"/>
            <a:ext cx="500063" cy="336550"/>
          </a:xfrm>
          <a:prstGeom prst="rect">
            <a:avLst/>
          </a:prstGeom>
          <a:noFill/>
          <a:ln w="9525">
            <a:noFill/>
            <a:miter lim="800000"/>
            <a:headEnd/>
            <a:tailEnd/>
          </a:ln>
          <a:effectLst/>
        </p:spPr>
        <p:txBody>
          <a:bodyPr wrap="none">
            <a:prstTxWarp prst="textNoShape">
              <a:avLst/>
            </a:prstTxWarp>
            <a:spAutoFit/>
          </a:bodyPr>
          <a:lstStyle/>
          <a:p>
            <a:r>
              <a:rPr lang="en-US"/>
              <a:t>S11</a:t>
            </a:r>
          </a:p>
        </p:txBody>
      </p:sp>
      <p:sp>
        <p:nvSpPr>
          <p:cNvPr id="1481004" name="Rectangle 300"/>
          <p:cNvSpPr>
            <a:spLocks noChangeArrowheads="1"/>
          </p:cNvSpPr>
          <p:nvPr/>
        </p:nvSpPr>
        <p:spPr bwMode="auto">
          <a:xfrm>
            <a:off x="1600200" y="3810000"/>
            <a:ext cx="500063" cy="336550"/>
          </a:xfrm>
          <a:prstGeom prst="rect">
            <a:avLst/>
          </a:prstGeom>
          <a:noFill/>
          <a:ln w="9525">
            <a:noFill/>
            <a:miter lim="800000"/>
            <a:headEnd/>
            <a:tailEnd/>
          </a:ln>
          <a:effectLst/>
        </p:spPr>
        <p:txBody>
          <a:bodyPr wrap="none">
            <a:prstTxWarp prst="textNoShape">
              <a:avLst/>
            </a:prstTxWarp>
            <a:spAutoFit/>
          </a:bodyPr>
          <a:lstStyle/>
          <a:p>
            <a:r>
              <a:rPr lang="en-US"/>
              <a:t>S13</a:t>
            </a:r>
          </a:p>
        </p:txBody>
      </p:sp>
      <p:sp>
        <p:nvSpPr>
          <p:cNvPr id="1481005" name="Rectangle 301"/>
          <p:cNvSpPr>
            <a:spLocks noChangeArrowheads="1"/>
          </p:cNvSpPr>
          <p:nvPr/>
        </p:nvSpPr>
        <p:spPr bwMode="auto">
          <a:xfrm>
            <a:off x="1600200" y="3505200"/>
            <a:ext cx="500063" cy="336550"/>
          </a:xfrm>
          <a:prstGeom prst="rect">
            <a:avLst/>
          </a:prstGeom>
          <a:noFill/>
          <a:ln w="9525">
            <a:noFill/>
            <a:miter lim="800000"/>
            <a:headEnd/>
            <a:tailEnd/>
          </a:ln>
          <a:effectLst/>
        </p:spPr>
        <p:txBody>
          <a:bodyPr wrap="none">
            <a:prstTxWarp prst="textNoShape">
              <a:avLst/>
            </a:prstTxWarp>
            <a:spAutoFit/>
          </a:bodyPr>
          <a:lstStyle/>
          <a:p>
            <a:r>
              <a:rPr lang="en-US"/>
              <a:t>S12</a:t>
            </a:r>
          </a:p>
        </p:txBody>
      </p:sp>
      <p:sp>
        <p:nvSpPr>
          <p:cNvPr id="1481006" name="Rectangle 302"/>
          <p:cNvSpPr>
            <a:spLocks noChangeArrowheads="1"/>
          </p:cNvSpPr>
          <p:nvPr/>
        </p:nvSpPr>
        <p:spPr bwMode="auto">
          <a:xfrm>
            <a:off x="7172325" y="2381250"/>
            <a:ext cx="398463" cy="336550"/>
          </a:xfrm>
          <a:prstGeom prst="rect">
            <a:avLst/>
          </a:prstGeom>
          <a:noFill/>
          <a:ln w="9525">
            <a:noFill/>
            <a:miter lim="800000"/>
            <a:headEnd/>
            <a:tailEnd/>
          </a:ln>
          <a:effectLst/>
        </p:spPr>
        <p:txBody>
          <a:bodyPr wrap="none">
            <a:prstTxWarp prst="textNoShape">
              <a:avLst/>
            </a:prstTxWarp>
            <a:spAutoFit/>
          </a:bodyPr>
          <a:lstStyle/>
          <a:p>
            <a:r>
              <a:rPr lang="en-US"/>
              <a:t>S8</a:t>
            </a:r>
          </a:p>
        </p:txBody>
      </p:sp>
      <p:sp>
        <p:nvSpPr>
          <p:cNvPr id="1481007" name="Rectangle 303"/>
          <p:cNvSpPr>
            <a:spLocks noChangeArrowheads="1"/>
          </p:cNvSpPr>
          <p:nvPr/>
        </p:nvSpPr>
        <p:spPr bwMode="auto">
          <a:xfrm>
            <a:off x="7088188" y="2787650"/>
            <a:ext cx="398462" cy="336550"/>
          </a:xfrm>
          <a:prstGeom prst="rect">
            <a:avLst/>
          </a:prstGeom>
          <a:noFill/>
          <a:ln w="9525">
            <a:noFill/>
            <a:miter lim="800000"/>
            <a:headEnd/>
            <a:tailEnd/>
          </a:ln>
          <a:effectLst/>
        </p:spPr>
        <p:txBody>
          <a:bodyPr wrap="none">
            <a:prstTxWarp prst="textNoShape">
              <a:avLst/>
            </a:prstTxWarp>
            <a:spAutoFit/>
          </a:bodyPr>
          <a:lstStyle/>
          <a:p>
            <a:r>
              <a:rPr lang="en-US"/>
              <a:t>S9</a:t>
            </a:r>
          </a:p>
        </p:txBody>
      </p:sp>
      <p:sp>
        <p:nvSpPr>
          <p:cNvPr id="1481008" name="Rectangle 304"/>
          <p:cNvSpPr>
            <a:spLocks noChangeArrowheads="1"/>
          </p:cNvSpPr>
          <p:nvPr/>
        </p:nvSpPr>
        <p:spPr bwMode="auto">
          <a:xfrm>
            <a:off x="7205663" y="3127375"/>
            <a:ext cx="398462" cy="336550"/>
          </a:xfrm>
          <a:prstGeom prst="rect">
            <a:avLst/>
          </a:prstGeom>
          <a:noFill/>
          <a:ln w="9525">
            <a:noFill/>
            <a:miter lim="800000"/>
            <a:headEnd/>
            <a:tailEnd/>
          </a:ln>
          <a:effectLst/>
        </p:spPr>
        <p:txBody>
          <a:bodyPr wrap="none">
            <a:prstTxWarp prst="textNoShape">
              <a:avLst/>
            </a:prstTxWarp>
            <a:spAutoFit/>
          </a:bodyPr>
          <a:lstStyle/>
          <a:p>
            <a:r>
              <a:rPr lang="en-US"/>
              <a:t>S8</a:t>
            </a:r>
          </a:p>
        </p:txBody>
      </p:sp>
    </p:spTree>
    <p:extLst>
      <p:ext uri="{BB962C8B-B14F-4D97-AF65-F5344CB8AC3E}">
        <p14:creationId xmlns:p14="http://schemas.microsoft.com/office/powerpoint/2010/main" val="31952677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ChangeArrowheads="1"/>
          </p:cNvSpPr>
          <p:nvPr>
            <p:ph type="title"/>
          </p:nvPr>
        </p:nvSpPr>
        <p:spPr>
          <a:xfrm>
            <a:off x="444500" y="243030"/>
            <a:ext cx="8610600" cy="911394"/>
          </a:xfrm>
        </p:spPr>
        <p:txBody>
          <a:bodyPr>
            <a:normAutofit/>
          </a:bodyPr>
          <a:lstStyle/>
          <a:p>
            <a:r>
              <a:rPr lang="en-US" sz="4000" dirty="0"/>
              <a:t>Retrieving Parse Trees from Chart</a:t>
            </a:r>
          </a:p>
        </p:txBody>
      </p:sp>
      <p:sp>
        <p:nvSpPr>
          <p:cNvPr id="1482755" name="Rectangle 3"/>
          <p:cNvSpPr>
            <a:spLocks noGrp="1" noChangeArrowheads="1"/>
          </p:cNvSpPr>
          <p:nvPr>
            <p:ph type="body" idx="1"/>
          </p:nvPr>
        </p:nvSpPr>
        <p:spPr/>
        <p:txBody>
          <a:bodyPr>
            <a:normAutofit lnSpcReduction="10000"/>
          </a:bodyPr>
          <a:lstStyle/>
          <a:p>
            <a:pPr>
              <a:lnSpc>
                <a:spcPct val="90000"/>
              </a:lnSpc>
            </a:pPr>
            <a:r>
              <a:rPr lang="en-US" sz="2800" dirty="0"/>
              <a:t>All the possible parses for an input are in the table</a:t>
            </a:r>
          </a:p>
          <a:p>
            <a:pPr>
              <a:lnSpc>
                <a:spcPct val="90000"/>
              </a:lnSpc>
            </a:pPr>
            <a:r>
              <a:rPr lang="en-US" sz="2800" dirty="0"/>
              <a:t>We just need to read off all the </a:t>
            </a:r>
            <a:r>
              <a:rPr lang="en-US" sz="2800" dirty="0" err="1"/>
              <a:t>backpointers</a:t>
            </a:r>
            <a:r>
              <a:rPr lang="en-US" sz="2800" dirty="0"/>
              <a:t> from every complete S in the last column of the table</a:t>
            </a:r>
          </a:p>
          <a:p>
            <a:pPr>
              <a:lnSpc>
                <a:spcPct val="90000"/>
              </a:lnSpc>
            </a:pPr>
            <a:r>
              <a:rPr lang="en-US" sz="2800" dirty="0"/>
              <a:t>Find all the S -&gt; X .  [0,N+1]</a:t>
            </a:r>
          </a:p>
          <a:p>
            <a:pPr>
              <a:lnSpc>
                <a:spcPct val="90000"/>
              </a:lnSpc>
            </a:pPr>
            <a:r>
              <a:rPr lang="en-US" sz="2800" dirty="0"/>
              <a:t>Follow the structural traces from the Completer</a:t>
            </a:r>
          </a:p>
          <a:p>
            <a:pPr>
              <a:lnSpc>
                <a:spcPct val="90000"/>
              </a:lnSpc>
            </a:pPr>
            <a:r>
              <a:rPr lang="en-US" sz="2800" dirty="0"/>
              <a:t>Of course, this won’t be polynomial time, since there could be an exponential number of trees</a:t>
            </a:r>
          </a:p>
          <a:p>
            <a:pPr>
              <a:lnSpc>
                <a:spcPct val="90000"/>
              </a:lnSpc>
            </a:pPr>
            <a:r>
              <a:rPr lang="en-US" sz="2800" dirty="0"/>
              <a:t>So we can at least represent ambiguity efficiently</a:t>
            </a:r>
          </a:p>
          <a:p>
            <a:pPr>
              <a:lnSpc>
                <a:spcPct val="90000"/>
              </a:lnSpc>
            </a:pPr>
            <a:endParaRPr lang="en-US" sz="1800" dirty="0"/>
          </a:p>
        </p:txBody>
      </p:sp>
    </p:spTree>
    <p:extLst>
      <p:ext uri="{BB962C8B-B14F-4D97-AF65-F5344CB8AC3E}">
        <p14:creationId xmlns:p14="http://schemas.microsoft.com/office/powerpoint/2010/main" val="37357571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atin typeface="Times New Roman" charset="0"/>
              </a:rPr>
              <a:t>Statistical Parsing</a:t>
            </a:r>
          </a:p>
        </p:txBody>
      </p:sp>
      <p:sp>
        <p:nvSpPr>
          <p:cNvPr id="16387" name="Content Placeholder 2"/>
          <p:cNvSpPr>
            <a:spLocks noGrp="1"/>
          </p:cNvSpPr>
          <p:nvPr>
            <p:ph idx="1"/>
          </p:nvPr>
        </p:nvSpPr>
        <p:spPr/>
        <p:txBody>
          <a:bodyPr>
            <a:normAutofit lnSpcReduction="10000"/>
          </a:bodyPr>
          <a:lstStyle/>
          <a:p>
            <a:r>
              <a:rPr lang="en-US" sz="2800">
                <a:latin typeface="Times New Roman" charset="0"/>
              </a:rPr>
              <a:t>Statistical parsing uses a probabilistic model of syntax in order to assign probabilities to each parse tree.</a:t>
            </a:r>
          </a:p>
          <a:p>
            <a:r>
              <a:rPr lang="en-US" sz="2800">
                <a:latin typeface="Times New Roman" charset="0"/>
              </a:rPr>
              <a:t>Provides principled approach to resolving syntactic ambiguity.</a:t>
            </a:r>
          </a:p>
          <a:p>
            <a:r>
              <a:rPr lang="en-US" sz="2800">
                <a:latin typeface="Times New Roman" charset="0"/>
              </a:rPr>
              <a:t>Allows supervised learning of parsers from tree-banks of parse trees provided by human linguists.</a:t>
            </a:r>
          </a:p>
          <a:p>
            <a:r>
              <a:rPr lang="en-US" sz="2800">
                <a:latin typeface="Times New Roman" charset="0"/>
              </a:rPr>
              <a:t>Also allows unsupervised learning of parsers from unannotated text, but the accuracy of such parsers has been limited</a:t>
            </a:r>
            <a:r>
              <a:rPr lang="en-US">
                <a:latin typeface="Times New Roman" charset="0"/>
              </a:rPr>
              <a:t>.</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293C095-F347-A643-96FC-C7B9FDE7EAD4}" type="slidenum">
              <a:rPr lang="en-US">
                <a:solidFill>
                  <a:srgbClr val="000000"/>
                </a:solidFill>
                <a:latin typeface="Helvetica" charset="0"/>
              </a:rPr>
              <a:pPr eaLnBrk="1" hangingPunct="1"/>
              <a:t>129</a:t>
            </a:fld>
            <a:endParaRPr lang="en-US">
              <a:solidFill>
                <a:srgbClr val="000000"/>
              </a:solidFill>
              <a:latin typeface="Times New Roman" charset="0"/>
            </a:endParaRPr>
          </a:p>
        </p:txBody>
      </p:sp>
    </p:spTree>
    <p:extLst>
      <p:ext uri="{BB962C8B-B14F-4D97-AF65-F5344CB8AC3E}">
        <p14:creationId xmlns:p14="http://schemas.microsoft.com/office/powerpoint/2010/main" val="140545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wsj-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19275"/>
            <a:ext cx="6307138" cy="459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7C5C03B-5E33-774B-858D-C606562025CD}" type="datetime1">
              <a:rPr lang="en-US" sz="1400">
                <a:solidFill>
                  <a:srgbClr val="590A0E"/>
                </a:solidFill>
              </a:rPr>
              <a:pPr/>
              <a:t>4/1/21</a:t>
            </a:fld>
            <a:endParaRPr lang="en-US" sz="1400">
              <a:solidFill>
                <a:srgbClr val="590A0E"/>
              </a:solidFill>
            </a:endParaRPr>
          </a:p>
        </p:txBody>
      </p:sp>
      <p:sp>
        <p:nvSpPr>
          <p:cNvPr id="3994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5D0A853-4E79-8F4E-801D-3E08C43C8A26}" type="slidenum">
              <a:rPr lang="en-US" sz="1400">
                <a:solidFill>
                  <a:srgbClr val="590A0E"/>
                </a:solidFill>
              </a:rPr>
              <a:pPr/>
              <a:t>13</a:t>
            </a:fld>
            <a:endParaRPr lang="en-US" sz="1400">
              <a:solidFill>
                <a:srgbClr val="590A0E"/>
              </a:solidFill>
            </a:endParaRPr>
          </a:p>
        </p:txBody>
      </p:sp>
      <p:sp>
        <p:nvSpPr>
          <p:cNvPr id="39941"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Penn Treebank</a:t>
            </a:r>
          </a:p>
        </p:txBody>
      </p:sp>
      <p:sp>
        <p:nvSpPr>
          <p:cNvPr id="39942" name="Rectangle 3"/>
          <p:cNvSpPr>
            <a:spLocks noGrp="1" noChangeArrowheads="1"/>
          </p:cNvSpPr>
          <p:nvPr>
            <p:ph type="body" idx="1"/>
          </p:nvPr>
        </p:nvSpPr>
        <p:spPr>
          <a:xfrm>
            <a:off x="381000" y="1219200"/>
            <a:ext cx="8305800" cy="1219200"/>
          </a:xfrm>
        </p:spPr>
        <p:txBody>
          <a:bodyPr/>
          <a:lstStyle/>
          <a:p>
            <a:r>
              <a:rPr lang="en-US">
                <a:latin typeface="Tahoma" charset="0"/>
                <a:ea typeface="ＭＳ Ｐゴシック" charset="0"/>
                <a:cs typeface="ＭＳ Ｐゴシック" charset="0"/>
              </a:rPr>
              <a:t>Penn TreeBank is a widely used treebank.</a:t>
            </a:r>
          </a:p>
        </p:txBody>
      </p:sp>
      <p:sp>
        <p:nvSpPr>
          <p:cNvPr id="92168" name="Text Box 5"/>
          <p:cNvSpPr txBox="1">
            <a:spLocks noChangeArrowheads="1"/>
          </p:cNvSpPr>
          <p:nvPr/>
        </p:nvSpPr>
        <p:spPr bwMode="auto">
          <a:xfrm>
            <a:off x="0" y="2819400"/>
            <a:ext cx="3581400" cy="25542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sz="1600">
                <a:solidFill>
                  <a:srgbClr val="009900"/>
                </a:solidFill>
                <a:latin typeface="Tahoma" charset="0"/>
                <a:ea typeface="ＭＳ Ｐゴシック" charset="0"/>
                <a:cs typeface="ＭＳ Ｐゴシック" charset="0"/>
              </a:defRPr>
            </a:lvl1pPr>
            <a:lvl2pPr eaLnBrk="0" hangingPunct="0">
              <a:defRPr sz="1600">
                <a:solidFill>
                  <a:srgbClr val="009900"/>
                </a:solidFill>
                <a:latin typeface="Tahoma" charset="0"/>
                <a:ea typeface="ＭＳ Ｐゴシック" charset="0"/>
              </a:defRPr>
            </a:lvl2pPr>
            <a:lvl3pPr eaLnBrk="0" hangingPunct="0">
              <a:defRPr sz="1600">
                <a:solidFill>
                  <a:srgbClr val="009900"/>
                </a:solidFill>
                <a:latin typeface="Tahoma" charset="0"/>
                <a:ea typeface="ＭＳ Ｐゴシック" charset="0"/>
              </a:defRPr>
            </a:lvl3pPr>
            <a:lvl4pPr eaLnBrk="0" hangingPunct="0">
              <a:defRPr sz="1600">
                <a:solidFill>
                  <a:srgbClr val="009900"/>
                </a:solidFill>
                <a:latin typeface="Tahoma" charset="0"/>
                <a:ea typeface="ＭＳ Ｐゴシック" charset="0"/>
              </a:defRPr>
            </a:lvl4pPr>
            <a:lvl5pPr eaLnBrk="0" hangingPunct="0">
              <a:defRPr sz="1600">
                <a:solidFill>
                  <a:srgbClr val="009900"/>
                </a:solidFill>
                <a:latin typeface="Tahoma" charset="0"/>
                <a:ea typeface="ＭＳ Ｐゴシック" charset="0"/>
              </a:defRPr>
            </a:lvl5pPr>
            <a:lvl6pPr marL="457200" eaLnBrk="0" fontAlgn="base" hangingPunct="0">
              <a:spcBef>
                <a:spcPct val="0"/>
              </a:spcBef>
              <a:spcAft>
                <a:spcPct val="0"/>
              </a:spcAft>
              <a:defRPr sz="1600">
                <a:solidFill>
                  <a:srgbClr val="009900"/>
                </a:solidFill>
                <a:latin typeface="Tahoma" charset="0"/>
                <a:ea typeface="ＭＳ Ｐゴシック" charset="0"/>
              </a:defRPr>
            </a:lvl6pPr>
            <a:lvl7pPr marL="914400" eaLnBrk="0" fontAlgn="base" hangingPunct="0">
              <a:spcBef>
                <a:spcPct val="0"/>
              </a:spcBef>
              <a:spcAft>
                <a:spcPct val="0"/>
              </a:spcAft>
              <a:defRPr sz="1600">
                <a:solidFill>
                  <a:srgbClr val="009900"/>
                </a:solidFill>
                <a:latin typeface="Tahoma" charset="0"/>
                <a:ea typeface="ＭＳ Ｐゴシック" charset="0"/>
              </a:defRPr>
            </a:lvl7pPr>
            <a:lvl8pPr marL="1371600" eaLnBrk="0" fontAlgn="base" hangingPunct="0">
              <a:spcBef>
                <a:spcPct val="0"/>
              </a:spcBef>
              <a:spcAft>
                <a:spcPct val="0"/>
              </a:spcAft>
              <a:defRPr sz="1600">
                <a:solidFill>
                  <a:srgbClr val="009900"/>
                </a:solidFill>
                <a:latin typeface="Tahoma" charset="0"/>
                <a:ea typeface="ＭＳ Ｐゴシック" charset="0"/>
              </a:defRPr>
            </a:lvl8pPr>
            <a:lvl9pPr marL="1828800" eaLnBrk="0" fontAlgn="base" hangingPunct="0">
              <a:spcBef>
                <a:spcPct val="0"/>
              </a:spcBef>
              <a:spcAft>
                <a:spcPct val="0"/>
              </a:spcAft>
              <a:defRPr sz="1600">
                <a:solidFill>
                  <a:srgbClr val="009900"/>
                </a:solidFill>
                <a:latin typeface="Tahoma" charset="0"/>
                <a:ea typeface="ＭＳ Ｐゴシック" charset="0"/>
              </a:defRPr>
            </a:lvl9pPr>
          </a:lstStyle>
          <a:p>
            <a:pPr lvl="1">
              <a:spcBef>
                <a:spcPct val="20000"/>
              </a:spcBef>
              <a:buClr>
                <a:srgbClr val="404040"/>
              </a:buClr>
              <a:defRPr/>
            </a:pPr>
            <a:r>
              <a:rPr lang="en-US" sz="2000" dirty="0">
                <a:solidFill>
                  <a:srgbClr val="000000"/>
                </a:solidFill>
                <a:cs typeface="ＭＳ Ｐゴシック" charset="0"/>
              </a:rPr>
              <a:t>Most well known part is the Wall Street Journal section of the Penn </a:t>
            </a:r>
            <a:r>
              <a:rPr lang="en-US" sz="2000" dirty="0" err="1">
                <a:solidFill>
                  <a:srgbClr val="000000"/>
                </a:solidFill>
                <a:cs typeface="ＭＳ Ｐゴシック" charset="0"/>
              </a:rPr>
              <a:t>TreeBank</a:t>
            </a:r>
            <a:r>
              <a:rPr lang="en-US" sz="2000" dirty="0">
                <a:solidFill>
                  <a:srgbClr val="000000"/>
                </a:solidFill>
                <a:cs typeface="ＭＳ Ｐゴシック" charset="0"/>
              </a:rPr>
              <a:t>.</a:t>
            </a:r>
          </a:p>
          <a:p>
            <a:pPr lvl="2">
              <a:spcBef>
                <a:spcPct val="20000"/>
              </a:spcBef>
              <a:buFont typeface="Wingdings" charset="0"/>
              <a:buChar char="§"/>
              <a:defRPr/>
            </a:pPr>
            <a:r>
              <a:rPr lang="en-US" sz="2000" dirty="0">
                <a:solidFill>
                  <a:srgbClr val="2D506B"/>
                </a:solidFill>
                <a:cs typeface="ＭＳ Ｐゴシック" charset="0"/>
              </a:rPr>
              <a:t>1 M words from the 1987-1989 Wall Street Journal.</a:t>
            </a:r>
          </a:p>
          <a:p>
            <a:pPr eaLnBrk="1" hangingPunct="1">
              <a:defRPr/>
            </a:pPr>
            <a:endParaRPr lang="en-US" dirty="0">
              <a:solidFill>
                <a:srgbClr val="000000"/>
              </a:solidFill>
            </a:endParaRPr>
          </a:p>
        </p:txBody>
      </p:sp>
    </p:spTree>
    <p:extLst>
      <p:ext uri="{BB962C8B-B14F-4D97-AF65-F5344CB8AC3E}">
        <p14:creationId xmlns:p14="http://schemas.microsoft.com/office/powerpoint/2010/main" val="12613807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0F3E904-C004-6E47-B8FF-EAEE914313AC}" type="slidenum">
              <a:rPr lang="en-US">
                <a:solidFill>
                  <a:srgbClr val="000000"/>
                </a:solidFill>
                <a:latin typeface="Helvetica" charset="0"/>
              </a:rPr>
              <a:pPr eaLnBrk="1" hangingPunct="1"/>
              <a:t>130</a:t>
            </a:fld>
            <a:endParaRPr lang="en-US">
              <a:solidFill>
                <a:srgbClr val="000000"/>
              </a:solidFill>
              <a:latin typeface="Times New Roman" charset="0"/>
            </a:endParaRPr>
          </a:p>
        </p:txBody>
      </p:sp>
      <p:sp>
        <p:nvSpPr>
          <p:cNvPr id="17411" name="Rectangle 2"/>
          <p:cNvSpPr>
            <a:spLocks noGrp="1" noChangeArrowheads="1"/>
          </p:cNvSpPr>
          <p:nvPr>
            <p:ph type="title"/>
          </p:nvPr>
        </p:nvSpPr>
        <p:spPr/>
        <p:txBody>
          <a:bodyPr/>
          <a:lstStyle/>
          <a:p>
            <a:r>
              <a:rPr lang="en-US" sz="3200">
                <a:latin typeface="Times New Roman" charset="0"/>
              </a:rPr>
              <a:t>Probabilistic Context Free Grammar</a:t>
            </a:r>
            <a:br>
              <a:rPr lang="en-US" sz="3200">
                <a:latin typeface="Times New Roman" charset="0"/>
              </a:rPr>
            </a:br>
            <a:r>
              <a:rPr lang="en-US" sz="3200">
                <a:latin typeface="Times New Roman" charset="0"/>
              </a:rPr>
              <a:t>(PCFG)</a:t>
            </a:r>
          </a:p>
        </p:txBody>
      </p:sp>
      <p:sp>
        <p:nvSpPr>
          <p:cNvPr id="17412" name="Rectangle 3"/>
          <p:cNvSpPr>
            <a:spLocks noGrp="1" noChangeArrowheads="1"/>
          </p:cNvSpPr>
          <p:nvPr>
            <p:ph type="body" idx="1"/>
          </p:nvPr>
        </p:nvSpPr>
        <p:spPr/>
        <p:txBody>
          <a:bodyPr>
            <a:normAutofit fontScale="92500"/>
          </a:bodyPr>
          <a:lstStyle/>
          <a:p>
            <a:r>
              <a:rPr lang="en-US">
                <a:latin typeface="Times New Roman" charset="0"/>
              </a:rPr>
              <a:t>A PCFG is a probabilistic version of a CFG where each production has a probability.</a:t>
            </a:r>
          </a:p>
          <a:p>
            <a:r>
              <a:rPr lang="en-US">
                <a:latin typeface="Times New Roman" charset="0"/>
              </a:rPr>
              <a:t>Probabilities of all productions rewriting a given non-terminal must add to 1, defining a distribution for each non-terminal.</a:t>
            </a:r>
          </a:p>
          <a:p>
            <a:r>
              <a:rPr lang="en-US">
                <a:latin typeface="Times New Roman" charset="0"/>
              </a:rPr>
              <a:t>String generation is now probabilistic where production probabilities are used to non-deterministically select a production for rewriting a given non-terminal.</a:t>
            </a:r>
          </a:p>
        </p:txBody>
      </p:sp>
    </p:spTree>
    <p:extLst>
      <p:ext uri="{BB962C8B-B14F-4D97-AF65-F5344CB8AC3E}">
        <p14:creationId xmlns:p14="http://schemas.microsoft.com/office/powerpoint/2010/main" val="32526511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ko-KR">
                <a:latin typeface="Calibri" charset="0"/>
                <a:ea typeface="굴림" charset="0"/>
                <a:cs typeface="굴림" charset="0"/>
              </a:rPr>
              <a:t>PCFGs – Notation</a:t>
            </a:r>
          </a:p>
        </p:txBody>
      </p:sp>
      <p:sp>
        <p:nvSpPr>
          <p:cNvPr id="516099" name="Rectangle 3"/>
          <p:cNvSpPr>
            <a:spLocks noGrp="1" noChangeArrowheads="1"/>
          </p:cNvSpPr>
          <p:nvPr>
            <p:ph type="body" idx="1"/>
          </p:nvPr>
        </p:nvSpPr>
        <p:spPr/>
        <p:txBody>
          <a:bodyPr>
            <a:normAutofit/>
          </a:bodyPr>
          <a:lstStyle/>
          <a:p>
            <a:pPr>
              <a:lnSpc>
                <a:spcPct val="70000"/>
              </a:lnSpc>
            </a:pPr>
            <a:r>
              <a:rPr lang="en-US" altLang="ko-KR" sz="3000" i="1" dirty="0">
                <a:latin typeface="Calibri" charset="0"/>
                <a:ea typeface="굴림" charset="0"/>
                <a:cs typeface="굴림" charset="0"/>
              </a:rPr>
              <a:t>w</a:t>
            </a:r>
            <a:r>
              <a:rPr lang="en-US" altLang="ko-KR" sz="3000" i="1" baseline="-25000" dirty="0">
                <a:latin typeface="Calibri" charset="0"/>
                <a:ea typeface="굴림" charset="0"/>
                <a:cs typeface="굴림" charset="0"/>
              </a:rPr>
              <a:t>1n</a:t>
            </a:r>
            <a:r>
              <a:rPr lang="en-US" altLang="ko-KR" sz="3000" i="1" dirty="0">
                <a:latin typeface="Calibri" charset="0"/>
                <a:ea typeface="굴림" charset="0"/>
                <a:cs typeface="굴림" charset="0"/>
              </a:rPr>
              <a:t> = w</a:t>
            </a:r>
            <a:r>
              <a:rPr lang="en-US" altLang="ko-KR" sz="3000" i="1" baseline="-25000" dirty="0">
                <a:latin typeface="Calibri" charset="0"/>
                <a:ea typeface="굴림" charset="0"/>
                <a:cs typeface="굴림" charset="0"/>
              </a:rPr>
              <a:t>1 </a:t>
            </a:r>
            <a:r>
              <a:rPr lang="en-US" altLang="ko-KR" sz="3000" i="1" dirty="0">
                <a:latin typeface="Calibri" charset="0"/>
                <a:ea typeface="굴림" charset="0"/>
                <a:cs typeface="굴림" charset="0"/>
              </a:rPr>
              <a:t>… </a:t>
            </a:r>
            <a:r>
              <a:rPr lang="en-US" altLang="ko-KR" sz="3000" i="1" dirty="0" err="1">
                <a:latin typeface="Calibri" charset="0"/>
                <a:ea typeface="굴림" charset="0"/>
                <a:cs typeface="굴림" charset="0"/>
              </a:rPr>
              <a:t>w</a:t>
            </a:r>
            <a:r>
              <a:rPr lang="en-US" altLang="ko-KR" sz="3000" i="1" baseline="-25000" dirty="0" err="1">
                <a:latin typeface="Calibri" charset="0"/>
                <a:ea typeface="굴림" charset="0"/>
                <a:cs typeface="굴림" charset="0"/>
              </a:rPr>
              <a:t>n</a:t>
            </a:r>
            <a:r>
              <a:rPr lang="en-US" altLang="ko-KR" sz="3000" i="1" baseline="-25000" dirty="0">
                <a:latin typeface="Calibri" charset="0"/>
                <a:ea typeface="굴림" charset="0"/>
                <a:cs typeface="굴림" charset="0"/>
              </a:rPr>
              <a:t>  </a:t>
            </a:r>
            <a:r>
              <a:rPr lang="en-US" altLang="ko-KR" sz="3000" i="1" dirty="0">
                <a:latin typeface="Calibri" charset="0"/>
                <a:ea typeface="굴림" charset="0"/>
                <a:cs typeface="굴림" charset="0"/>
              </a:rPr>
              <a:t>= </a:t>
            </a:r>
            <a:r>
              <a:rPr lang="en-US" altLang="ko-KR" sz="3000" dirty="0">
                <a:latin typeface="Calibri" charset="0"/>
                <a:ea typeface="굴림" charset="0"/>
                <a:cs typeface="굴림" charset="0"/>
              </a:rPr>
              <a:t>the word sequence from 1 to </a:t>
            </a:r>
            <a:r>
              <a:rPr lang="en-US" altLang="ko-KR" sz="3000" i="1" dirty="0">
                <a:latin typeface="Calibri" charset="0"/>
                <a:ea typeface="굴림" charset="0"/>
                <a:cs typeface="굴림" charset="0"/>
              </a:rPr>
              <a:t>n</a:t>
            </a:r>
            <a:r>
              <a:rPr lang="en-US" altLang="ko-KR" sz="3000" dirty="0">
                <a:latin typeface="Calibri" charset="0"/>
                <a:ea typeface="굴림" charset="0"/>
                <a:cs typeface="굴림" charset="0"/>
              </a:rPr>
              <a:t> (sentence of length </a:t>
            </a:r>
            <a:r>
              <a:rPr lang="en-US" altLang="ko-KR" sz="3000" i="1" dirty="0">
                <a:latin typeface="Calibri" charset="0"/>
                <a:ea typeface="굴림" charset="0"/>
                <a:cs typeface="굴림" charset="0"/>
              </a:rPr>
              <a:t>n</a:t>
            </a:r>
            <a:r>
              <a:rPr lang="en-US" altLang="ko-KR" sz="3000" dirty="0">
                <a:latin typeface="Calibri" charset="0"/>
                <a:ea typeface="굴림" charset="0"/>
                <a:cs typeface="굴림" charset="0"/>
              </a:rPr>
              <a:t>) </a:t>
            </a:r>
          </a:p>
          <a:p>
            <a:pPr>
              <a:lnSpc>
                <a:spcPct val="70000"/>
              </a:lnSpc>
            </a:pPr>
            <a:r>
              <a:rPr lang="en-US" altLang="ko-KR" sz="3000" i="1" dirty="0" err="1">
                <a:latin typeface="Calibri" charset="0"/>
                <a:ea typeface="굴림" charset="0"/>
                <a:cs typeface="굴림" charset="0"/>
              </a:rPr>
              <a:t>w</a:t>
            </a:r>
            <a:r>
              <a:rPr lang="en-US" altLang="ko-KR" sz="3000" i="1" baseline="-25000" dirty="0" err="1">
                <a:latin typeface="Calibri" charset="0"/>
                <a:ea typeface="굴림" charset="0"/>
                <a:cs typeface="굴림" charset="0"/>
              </a:rPr>
              <a:t>ab</a:t>
            </a:r>
            <a:r>
              <a:rPr lang="en-US" altLang="ko-KR" sz="3000" i="1" dirty="0">
                <a:latin typeface="Calibri" charset="0"/>
                <a:ea typeface="굴림" charset="0"/>
                <a:cs typeface="굴림" charset="0"/>
              </a:rPr>
              <a:t> = </a:t>
            </a:r>
            <a:r>
              <a:rPr lang="en-US" altLang="ko-KR" sz="3000" dirty="0">
                <a:latin typeface="Calibri" charset="0"/>
                <a:ea typeface="굴림" charset="0"/>
                <a:cs typeface="굴림" charset="0"/>
              </a:rPr>
              <a:t>the subsequence </a:t>
            </a:r>
            <a:r>
              <a:rPr lang="en-US" altLang="ko-KR" sz="3000" i="1" dirty="0" err="1">
                <a:latin typeface="Calibri" charset="0"/>
                <a:ea typeface="굴림" charset="0"/>
                <a:cs typeface="굴림" charset="0"/>
              </a:rPr>
              <a:t>w</a:t>
            </a:r>
            <a:r>
              <a:rPr lang="en-US" altLang="ko-KR" sz="3000" i="1" baseline="-25000" dirty="0" err="1">
                <a:latin typeface="Calibri" charset="0"/>
                <a:ea typeface="굴림" charset="0"/>
                <a:cs typeface="굴림" charset="0"/>
              </a:rPr>
              <a:t>a</a:t>
            </a:r>
            <a:r>
              <a:rPr lang="en-US" altLang="ko-KR" sz="3000" i="1" baseline="-25000" dirty="0">
                <a:latin typeface="Calibri" charset="0"/>
                <a:ea typeface="굴림" charset="0"/>
                <a:cs typeface="굴림" charset="0"/>
              </a:rPr>
              <a:t> </a:t>
            </a:r>
            <a:r>
              <a:rPr lang="en-US" altLang="ko-KR" sz="3000" i="1" dirty="0">
                <a:latin typeface="Calibri" charset="0"/>
                <a:ea typeface="굴림" charset="0"/>
                <a:cs typeface="굴림" charset="0"/>
              </a:rPr>
              <a:t>… </a:t>
            </a:r>
            <a:r>
              <a:rPr lang="en-US" altLang="ko-KR" sz="3000" i="1" dirty="0" err="1">
                <a:latin typeface="Calibri" charset="0"/>
                <a:ea typeface="굴림" charset="0"/>
                <a:cs typeface="굴림" charset="0"/>
              </a:rPr>
              <a:t>w</a:t>
            </a:r>
            <a:r>
              <a:rPr lang="en-US" altLang="ko-KR" sz="3000" i="1" baseline="-25000" dirty="0" err="1">
                <a:latin typeface="Calibri" charset="0"/>
                <a:ea typeface="굴림" charset="0"/>
                <a:cs typeface="굴림" charset="0"/>
              </a:rPr>
              <a:t>b</a:t>
            </a:r>
            <a:r>
              <a:rPr lang="en-US" altLang="ko-KR" sz="3000" i="1" baseline="-25000" dirty="0">
                <a:latin typeface="Calibri" charset="0"/>
                <a:ea typeface="굴림" charset="0"/>
                <a:cs typeface="굴림" charset="0"/>
              </a:rPr>
              <a:t>  </a:t>
            </a:r>
            <a:endParaRPr lang="en-US" altLang="ko-KR" sz="3000" i="1" dirty="0">
              <a:latin typeface="Calibri" charset="0"/>
              <a:ea typeface="굴림" charset="0"/>
              <a:cs typeface="굴림" charset="0"/>
            </a:endParaRPr>
          </a:p>
          <a:p>
            <a:pPr>
              <a:lnSpc>
                <a:spcPct val="70000"/>
              </a:lnSpc>
            </a:pPr>
            <a:r>
              <a:rPr lang="en-US" altLang="ko-KR" sz="3000" i="1" dirty="0" err="1">
                <a:latin typeface="Calibri" charset="0"/>
                <a:ea typeface="굴림" charset="0"/>
                <a:cs typeface="굴림" charset="0"/>
              </a:rPr>
              <a:t>N</a:t>
            </a:r>
            <a:r>
              <a:rPr lang="en-US" altLang="ko-KR" sz="3000" i="1" baseline="30000" dirty="0" err="1">
                <a:latin typeface="Calibri" charset="0"/>
                <a:ea typeface="굴림" charset="0"/>
                <a:cs typeface="굴림" charset="0"/>
              </a:rPr>
              <a:t>j</a:t>
            </a:r>
            <a:r>
              <a:rPr lang="en-US" altLang="ko-KR" sz="3000" i="1" baseline="-25000" dirty="0" err="1">
                <a:latin typeface="Calibri" charset="0"/>
                <a:ea typeface="굴림" charset="0"/>
                <a:cs typeface="굴림" charset="0"/>
              </a:rPr>
              <a:t>ab</a:t>
            </a:r>
            <a:r>
              <a:rPr lang="en-US" altLang="ko-KR" sz="3000" i="1" baseline="30000" dirty="0">
                <a:latin typeface="Calibri" charset="0"/>
                <a:ea typeface="굴림" charset="0"/>
                <a:cs typeface="굴림" charset="0"/>
              </a:rPr>
              <a:t>  </a:t>
            </a:r>
            <a:r>
              <a:rPr lang="en-US" altLang="ko-KR" sz="3000" i="1" dirty="0">
                <a:latin typeface="Calibri" charset="0"/>
                <a:ea typeface="굴림" charset="0"/>
                <a:cs typeface="굴림" charset="0"/>
              </a:rPr>
              <a:t>= </a:t>
            </a:r>
            <a:r>
              <a:rPr lang="en-US" altLang="ko-KR" sz="3000" dirty="0">
                <a:latin typeface="Calibri" charset="0"/>
                <a:ea typeface="굴림" charset="0"/>
                <a:cs typeface="굴림" charset="0"/>
              </a:rPr>
              <a:t>the nonterminal </a:t>
            </a:r>
            <a:r>
              <a:rPr lang="en-US" altLang="ko-KR" sz="3000" i="1" dirty="0" err="1">
                <a:latin typeface="Calibri" charset="0"/>
                <a:ea typeface="굴림" charset="0"/>
                <a:cs typeface="굴림" charset="0"/>
              </a:rPr>
              <a:t>N</a:t>
            </a:r>
            <a:r>
              <a:rPr lang="en-US" altLang="ko-KR" sz="3000" i="1" baseline="30000" dirty="0" err="1">
                <a:latin typeface="Calibri" charset="0"/>
                <a:ea typeface="굴림" charset="0"/>
                <a:cs typeface="굴림" charset="0"/>
              </a:rPr>
              <a:t>j</a:t>
            </a:r>
            <a:r>
              <a:rPr lang="en-US" altLang="ko-KR" sz="3000" i="1" dirty="0">
                <a:latin typeface="Calibri" charset="0"/>
                <a:ea typeface="굴림" charset="0"/>
                <a:cs typeface="굴림" charset="0"/>
              </a:rPr>
              <a:t> </a:t>
            </a:r>
            <a:r>
              <a:rPr lang="en-US" altLang="ko-KR" sz="3000" dirty="0">
                <a:latin typeface="Calibri" charset="0"/>
                <a:ea typeface="굴림" charset="0"/>
                <a:cs typeface="굴림" charset="0"/>
              </a:rPr>
              <a:t>dominating </a:t>
            </a:r>
            <a:r>
              <a:rPr lang="en-US" altLang="ko-KR" sz="3000" i="1" dirty="0" err="1">
                <a:latin typeface="Calibri" charset="0"/>
                <a:ea typeface="굴림" charset="0"/>
                <a:cs typeface="굴림" charset="0"/>
              </a:rPr>
              <a:t>w</a:t>
            </a:r>
            <a:r>
              <a:rPr lang="en-US" altLang="ko-KR" sz="3000" i="1" baseline="-25000" dirty="0" err="1">
                <a:latin typeface="Calibri" charset="0"/>
                <a:ea typeface="굴림" charset="0"/>
                <a:cs typeface="굴림" charset="0"/>
              </a:rPr>
              <a:t>a</a:t>
            </a:r>
            <a:r>
              <a:rPr lang="en-US" altLang="ko-KR" sz="3000" i="1" baseline="-25000" dirty="0">
                <a:latin typeface="Calibri" charset="0"/>
                <a:ea typeface="굴림" charset="0"/>
                <a:cs typeface="굴림" charset="0"/>
              </a:rPr>
              <a:t> </a:t>
            </a:r>
            <a:r>
              <a:rPr lang="en-US" altLang="ko-KR" sz="3000" i="1" dirty="0">
                <a:latin typeface="Calibri" charset="0"/>
                <a:ea typeface="굴림" charset="0"/>
                <a:cs typeface="굴림" charset="0"/>
              </a:rPr>
              <a:t>… </a:t>
            </a:r>
            <a:r>
              <a:rPr lang="en-US" altLang="ko-KR" sz="3000" i="1" dirty="0" err="1">
                <a:latin typeface="Calibri" charset="0"/>
                <a:ea typeface="굴림" charset="0"/>
                <a:cs typeface="굴림" charset="0"/>
              </a:rPr>
              <a:t>w</a:t>
            </a:r>
            <a:r>
              <a:rPr lang="en-US" altLang="ko-KR" sz="3000" i="1" baseline="-25000" dirty="0" err="1">
                <a:latin typeface="Calibri" charset="0"/>
                <a:ea typeface="굴림" charset="0"/>
                <a:cs typeface="굴림" charset="0"/>
              </a:rPr>
              <a:t>b</a:t>
            </a:r>
            <a:r>
              <a:rPr lang="en-US" altLang="ko-KR" sz="3000" i="1" baseline="-25000" dirty="0">
                <a:latin typeface="Calibri" charset="0"/>
                <a:ea typeface="굴림" charset="0"/>
                <a:cs typeface="굴림" charset="0"/>
              </a:rPr>
              <a:t> </a:t>
            </a:r>
          </a:p>
          <a:p>
            <a:pPr>
              <a:lnSpc>
                <a:spcPct val="70000"/>
              </a:lnSpc>
              <a:buFont typeface="Times" charset="0"/>
              <a:buNone/>
            </a:pPr>
            <a:endParaRPr lang="en-US" altLang="ko-KR" sz="3000" dirty="0">
              <a:latin typeface="Calibri" charset="0"/>
              <a:ea typeface="굴림" charset="0"/>
              <a:cs typeface="굴림" charset="0"/>
            </a:endParaRPr>
          </a:p>
          <a:p>
            <a:pPr>
              <a:lnSpc>
                <a:spcPct val="70000"/>
              </a:lnSpc>
              <a:buFont typeface="Times" charset="0"/>
              <a:buNone/>
            </a:pPr>
            <a:r>
              <a:rPr lang="en-US" altLang="ko-KR" sz="3000" i="1" dirty="0">
                <a:latin typeface="Calibri" charset="0"/>
                <a:ea typeface="굴림" charset="0"/>
                <a:cs typeface="굴림" charset="0"/>
              </a:rPr>
              <a:t>		                       </a:t>
            </a:r>
            <a:r>
              <a:rPr lang="en-US" altLang="ko-KR" sz="3000" i="1" dirty="0" err="1">
                <a:latin typeface="Calibri" charset="0"/>
                <a:ea typeface="굴림" charset="0"/>
                <a:cs typeface="굴림" charset="0"/>
              </a:rPr>
              <a:t>N</a:t>
            </a:r>
            <a:r>
              <a:rPr lang="en-US" altLang="ko-KR" sz="3000" i="1" baseline="30000" dirty="0" err="1">
                <a:latin typeface="Calibri" charset="0"/>
                <a:ea typeface="굴림" charset="0"/>
                <a:cs typeface="굴림" charset="0"/>
              </a:rPr>
              <a:t>j</a:t>
            </a:r>
            <a:endParaRPr lang="en-US" altLang="ko-KR" sz="3000" i="1" baseline="30000" dirty="0">
              <a:latin typeface="Calibri" charset="0"/>
              <a:ea typeface="굴림" charset="0"/>
              <a:cs typeface="굴림" charset="0"/>
            </a:endParaRPr>
          </a:p>
          <a:p>
            <a:pPr>
              <a:lnSpc>
                <a:spcPct val="70000"/>
              </a:lnSpc>
              <a:buFont typeface="Times" charset="0"/>
              <a:buNone/>
            </a:pPr>
            <a:r>
              <a:rPr lang="en-US" altLang="ko-KR" sz="3000" i="1" dirty="0">
                <a:latin typeface="Calibri" charset="0"/>
                <a:ea typeface="굴림" charset="0"/>
                <a:cs typeface="굴림" charset="0"/>
              </a:rPr>
              <a:t>      </a:t>
            </a:r>
          </a:p>
          <a:p>
            <a:pPr>
              <a:lnSpc>
                <a:spcPct val="70000"/>
              </a:lnSpc>
              <a:buFont typeface="Times" charset="0"/>
              <a:buNone/>
            </a:pPr>
            <a:r>
              <a:rPr lang="en-US" altLang="ko-KR" sz="3000" i="1" dirty="0">
                <a:latin typeface="Calibri" charset="0"/>
                <a:ea typeface="굴림" charset="0"/>
                <a:cs typeface="굴림" charset="0"/>
              </a:rPr>
              <a:t>       		        </a:t>
            </a:r>
            <a:r>
              <a:rPr lang="en-US" altLang="ko-KR" sz="3000" i="1" dirty="0" err="1">
                <a:latin typeface="Calibri" charset="0"/>
                <a:ea typeface="굴림" charset="0"/>
                <a:cs typeface="굴림" charset="0"/>
              </a:rPr>
              <a:t>w</a:t>
            </a:r>
            <a:r>
              <a:rPr lang="en-US" altLang="ko-KR" sz="3000" i="1" baseline="-25000" dirty="0" err="1">
                <a:latin typeface="Calibri" charset="0"/>
                <a:ea typeface="굴림" charset="0"/>
                <a:cs typeface="굴림" charset="0"/>
              </a:rPr>
              <a:t>a</a:t>
            </a:r>
            <a:r>
              <a:rPr lang="en-US" altLang="ko-KR" sz="3000" i="1" baseline="-25000" dirty="0">
                <a:latin typeface="Calibri" charset="0"/>
                <a:ea typeface="굴림" charset="0"/>
                <a:cs typeface="굴림" charset="0"/>
              </a:rPr>
              <a:t> </a:t>
            </a:r>
            <a:r>
              <a:rPr lang="en-US" altLang="ko-KR" sz="3000" i="1" dirty="0">
                <a:latin typeface="Calibri" charset="0"/>
                <a:ea typeface="굴림" charset="0"/>
                <a:cs typeface="굴림" charset="0"/>
              </a:rPr>
              <a:t>… </a:t>
            </a:r>
            <a:r>
              <a:rPr lang="en-US" altLang="ko-KR" sz="3000" i="1" dirty="0" err="1">
                <a:latin typeface="Calibri" charset="0"/>
                <a:ea typeface="굴림" charset="0"/>
                <a:cs typeface="굴림" charset="0"/>
              </a:rPr>
              <a:t>w</a:t>
            </a:r>
            <a:r>
              <a:rPr lang="en-US" altLang="ko-KR" sz="3000" i="1" baseline="-25000" dirty="0" err="1">
                <a:latin typeface="Calibri" charset="0"/>
                <a:ea typeface="굴림" charset="0"/>
                <a:cs typeface="굴림" charset="0"/>
              </a:rPr>
              <a:t>b</a:t>
            </a:r>
            <a:endParaRPr lang="en-US" altLang="ko-KR" sz="3000" i="1" dirty="0">
              <a:latin typeface="Calibri" charset="0"/>
              <a:ea typeface="굴림" charset="0"/>
              <a:cs typeface="굴림" charset="0"/>
            </a:endParaRPr>
          </a:p>
          <a:p>
            <a:pPr>
              <a:lnSpc>
                <a:spcPct val="70000"/>
              </a:lnSpc>
            </a:pPr>
            <a:endParaRPr lang="en-US" altLang="ko-KR" sz="2000" dirty="0">
              <a:latin typeface="Calibri" charset="0"/>
              <a:ea typeface="굴림" charset="0"/>
              <a:cs typeface="굴림" charset="0"/>
            </a:endParaRPr>
          </a:p>
          <a:p>
            <a:pPr>
              <a:lnSpc>
                <a:spcPct val="70000"/>
              </a:lnSpc>
            </a:pPr>
            <a:r>
              <a:rPr lang="en-US" altLang="ko-KR" sz="2000" dirty="0">
                <a:latin typeface="Calibri" charset="0"/>
                <a:ea typeface="굴림" charset="0"/>
                <a:cs typeface="굴림" charset="0"/>
              </a:rPr>
              <a:t>We’ll write P(</a:t>
            </a:r>
            <a:r>
              <a:rPr lang="en-US" altLang="ko-KR" sz="2000" i="1" dirty="0">
                <a:latin typeface="Calibri" charset="0"/>
                <a:ea typeface="굴림" charset="0"/>
                <a:cs typeface="굴림" charset="0"/>
              </a:rPr>
              <a:t>N</a:t>
            </a:r>
            <a:r>
              <a:rPr lang="en-US" altLang="ko-KR" sz="2000" i="1" baseline="30000" dirty="0">
                <a:latin typeface="Calibri" charset="0"/>
                <a:ea typeface="굴림" charset="0"/>
                <a:cs typeface="굴림" charset="0"/>
              </a:rPr>
              <a:t>i</a:t>
            </a:r>
            <a:r>
              <a:rPr lang="en-US" altLang="ko-KR" sz="2000" dirty="0">
                <a:latin typeface="Calibri" charset="0"/>
                <a:ea typeface="굴림" charset="0"/>
                <a:cs typeface="굴림" charset="0"/>
              </a:rPr>
              <a:t>  </a:t>
            </a:r>
            <a:r>
              <a:rPr lang="en-US" altLang="ko-KR" sz="2000" dirty="0">
                <a:latin typeface="Calibri" charset="0"/>
                <a:ea typeface="굴림" charset="0"/>
                <a:cs typeface="굴림" charset="0"/>
                <a:sym typeface="Symbol" charset="0"/>
              </a:rPr>
              <a:t></a:t>
            </a:r>
            <a:r>
              <a:rPr lang="en-US" altLang="ko-KR" sz="2000" dirty="0">
                <a:latin typeface="Calibri" charset="0"/>
                <a:ea typeface="굴림" charset="0"/>
                <a:cs typeface="굴림" charset="0"/>
              </a:rPr>
              <a:t> </a:t>
            </a:r>
            <a:r>
              <a:rPr lang="en-US" altLang="ko-KR" sz="2000" i="1" dirty="0" err="1">
                <a:latin typeface="Lucida Grande" charset="0"/>
                <a:ea typeface="굴림" charset="0"/>
                <a:cs typeface="굴림" charset="0"/>
              </a:rPr>
              <a:t>ζ</a:t>
            </a:r>
            <a:r>
              <a:rPr lang="en-US" altLang="ko-KR" sz="2000" i="1" baseline="30000" dirty="0" err="1">
                <a:latin typeface="Calibri" charset="0"/>
                <a:ea typeface="굴림" charset="0"/>
                <a:cs typeface="굴림" charset="0"/>
              </a:rPr>
              <a:t>j</a:t>
            </a:r>
            <a:r>
              <a:rPr lang="en-US" altLang="ko-KR" sz="2000" dirty="0">
                <a:latin typeface="Calibri" charset="0"/>
                <a:ea typeface="굴림" charset="0"/>
                <a:cs typeface="굴림" charset="0"/>
              </a:rPr>
              <a:t>) to mean    P(</a:t>
            </a:r>
            <a:r>
              <a:rPr lang="en-US" altLang="ko-KR" sz="2000" i="1" dirty="0">
                <a:latin typeface="Calibri" charset="0"/>
                <a:ea typeface="굴림" charset="0"/>
                <a:cs typeface="굴림" charset="0"/>
              </a:rPr>
              <a:t>N</a:t>
            </a:r>
            <a:r>
              <a:rPr lang="en-US" altLang="ko-KR" sz="2000" i="1" baseline="30000" dirty="0">
                <a:latin typeface="Calibri" charset="0"/>
                <a:ea typeface="굴림" charset="0"/>
                <a:cs typeface="굴림" charset="0"/>
              </a:rPr>
              <a:t>i</a:t>
            </a:r>
            <a:r>
              <a:rPr lang="en-US" altLang="ko-KR" sz="2000" dirty="0">
                <a:latin typeface="Calibri" charset="0"/>
                <a:ea typeface="굴림" charset="0"/>
                <a:cs typeface="굴림" charset="0"/>
              </a:rPr>
              <a:t> </a:t>
            </a:r>
            <a:r>
              <a:rPr lang="en-US" altLang="ko-KR" sz="2000" dirty="0">
                <a:latin typeface="Calibri" charset="0"/>
                <a:ea typeface="굴림" charset="0"/>
                <a:cs typeface="굴림" charset="0"/>
                <a:sym typeface="Symbol" charset="0"/>
              </a:rPr>
              <a:t></a:t>
            </a:r>
            <a:r>
              <a:rPr lang="en-US" altLang="ko-KR" sz="2000" dirty="0">
                <a:latin typeface="Calibri" charset="0"/>
                <a:ea typeface="굴림" charset="0"/>
                <a:cs typeface="굴림" charset="0"/>
              </a:rPr>
              <a:t> </a:t>
            </a:r>
            <a:r>
              <a:rPr lang="en-US" altLang="ko-KR" sz="2000" i="1" dirty="0" err="1">
                <a:latin typeface="Lucida Grande" charset="0"/>
                <a:ea typeface="굴림" charset="0"/>
                <a:cs typeface="굴림" charset="0"/>
              </a:rPr>
              <a:t>ζ</a:t>
            </a:r>
            <a:r>
              <a:rPr lang="en-US" altLang="ko-KR" sz="2000" i="1" baseline="30000" dirty="0" err="1">
                <a:latin typeface="Calibri" charset="0"/>
                <a:ea typeface="굴림" charset="0"/>
                <a:cs typeface="굴림" charset="0"/>
              </a:rPr>
              <a:t>j</a:t>
            </a:r>
            <a:r>
              <a:rPr lang="en-US" altLang="ko-KR" sz="2000" i="1" baseline="30000" dirty="0">
                <a:latin typeface="Calibri" charset="0"/>
                <a:ea typeface="굴림" charset="0"/>
                <a:cs typeface="굴림" charset="0"/>
              </a:rPr>
              <a:t> </a:t>
            </a:r>
            <a:r>
              <a:rPr lang="en-US" altLang="ko-KR" sz="2000" dirty="0">
                <a:latin typeface="Calibri" charset="0"/>
                <a:ea typeface="굴림" charset="0"/>
                <a:cs typeface="굴림" charset="0"/>
              </a:rPr>
              <a:t>| </a:t>
            </a:r>
            <a:r>
              <a:rPr lang="en-US" altLang="ko-KR" sz="2000" i="1" dirty="0">
                <a:latin typeface="Calibri" charset="0"/>
                <a:ea typeface="굴림" charset="0"/>
                <a:cs typeface="굴림" charset="0"/>
              </a:rPr>
              <a:t>N</a:t>
            </a:r>
            <a:r>
              <a:rPr lang="en-US" altLang="ko-KR" sz="2000" i="1" baseline="30000" dirty="0">
                <a:latin typeface="Calibri" charset="0"/>
                <a:ea typeface="굴림" charset="0"/>
                <a:cs typeface="굴림" charset="0"/>
              </a:rPr>
              <a:t>i</a:t>
            </a:r>
            <a:r>
              <a:rPr lang="en-US" altLang="ko-KR" sz="2000" dirty="0">
                <a:latin typeface="Calibri" charset="0"/>
                <a:ea typeface="굴림" charset="0"/>
                <a:cs typeface="굴림" charset="0"/>
              </a:rPr>
              <a:t> )</a:t>
            </a:r>
          </a:p>
          <a:p>
            <a:pPr>
              <a:lnSpc>
                <a:spcPct val="70000"/>
              </a:lnSpc>
            </a:pPr>
            <a:r>
              <a:rPr lang="en-US" altLang="ko-KR" sz="3000" dirty="0">
                <a:latin typeface="Calibri" charset="0"/>
                <a:ea typeface="굴림" charset="0"/>
                <a:cs typeface="굴림" charset="0"/>
              </a:rPr>
              <a:t>We’ll want to calculate </a:t>
            </a:r>
            <a:r>
              <a:rPr lang="en-US" altLang="ko-KR" sz="3000" dirty="0" err="1">
                <a:latin typeface="Calibri" charset="0"/>
                <a:ea typeface="굴림" charset="0"/>
                <a:cs typeface="굴림" charset="0"/>
              </a:rPr>
              <a:t>max</a:t>
            </a:r>
            <a:r>
              <a:rPr lang="en-US" altLang="ko-KR" sz="3000" i="1" baseline="-25000" dirty="0" err="1">
                <a:latin typeface="Calibri" charset="0"/>
                <a:ea typeface="굴림" charset="0"/>
                <a:cs typeface="굴림" charset="0"/>
              </a:rPr>
              <a:t>t</a:t>
            </a:r>
            <a:r>
              <a:rPr lang="en-US" altLang="ko-KR" sz="3000" dirty="0">
                <a:latin typeface="Calibri" charset="0"/>
                <a:ea typeface="굴림" charset="0"/>
                <a:cs typeface="굴림" charset="0"/>
              </a:rPr>
              <a:t> P(</a:t>
            </a:r>
            <a:r>
              <a:rPr lang="en-US" altLang="ko-KR" sz="3000" i="1" dirty="0">
                <a:latin typeface="Calibri" charset="0"/>
                <a:ea typeface="굴림" charset="0"/>
                <a:cs typeface="굴림" charset="0"/>
              </a:rPr>
              <a:t>t</a:t>
            </a:r>
            <a:r>
              <a:rPr lang="en-US" altLang="ko-KR" sz="3000" dirty="0">
                <a:latin typeface="Calibri" charset="0"/>
                <a:ea typeface="굴림" charset="0"/>
                <a:cs typeface="굴림" charset="0"/>
              </a:rPr>
              <a:t> </a:t>
            </a:r>
            <a:r>
              <a:rPr lang="en-US" altLang="ko-KR" sz="3000" dirty="0">
                <a:latin typeface="Calibri" charset="0"/>
                <a:ea typeface="굴림" charset="0"/>
                <a:cs typeface="굴림" charset="0"/>
                <a:sym typeface="Symbol" charset="0"/>
              </a:rPr>
              <a:t>* </a:t>
            </a:r>
            <a:r>
              <a:rPr lang="en-US" altLang="ko-KR" sz="3000" i="1" dirty="0" err="1">
                <a:latin typeface="Calibri" charset="0"/>
                <a:ea typeface="굴림" charset="0"/>
                <a:cs typeface="굴림" charset="0"/>
              </a:rPr>
              <a:t>w</a:t>
            </a:r>
            <a:r>
              <a:rPr lang="en-US" altLang="ko-KR" sz="3000" i="1" baseline="-25000" dirty="0" err="1">
                <a:latin typeface="Calibri" charset="0"/>
                <a:ea typeface="굴림" charset="0"/>
                <a:cs typeface="굴림" charset="0"/>
              </a:rPr>
              <a:t>ab</a:t>
            </a:r>
            <a:r>
              <a:rPr lang="en-US" altLang="ko-KR" sz="3000" dirty="0">
                <a:latin typeface="Calibri" charset="0"/>
                <a:ea typeface="굴림" charset="0"/>
                <a:cs typeface="굴림" charset="0"/>
              </a:rPr>
              <a:t>)</a:t>
            </a:r>
            <a:endParaRPr lang="en-US" altLang="ko-KR" sz="3000" i="1" baseline="-25000" dirty="0">
              <a:latin typeface="Calibri" charset="0"/>
              <a:ea typeface="굴림" charset="0"/>
              <a:cs typeface="굴림" charset="0"/>
            </a:endParaRPr>
          </a:p>
        </p:txBody>
      </p:sp>
      <p:sp>
        <p:nvSpPr>
          <p:cNvPr id="51204" name="AutoShape 4"/>
          <p:cNvSpPr>
            <a:spLocks noChangeArrowheads="1"/>
          </p:cNvSpPr>
          <p:nvPr/>
        </p:nvSpPr>
        <p:spPr bwMode="auto">
          <a:xfrm>
            <a:off x="4056953" y="4033838"/>
            <a:ext cx="928687" cy="385762"/>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Tree>
    <p:extLst>
      <p:ext uri="{BB962C8B-B14F-4D97-AF65-F5344CB8AC3E}">
        <p14:creationId xmlns:p14="http://schemas.microsoft.com/office/powerpoint/2010/main" val="28852626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fontScale="90000"/>
          </a:bodyPr>
          <a:lstStyle/>
          <a:p>
            <a:r>
              <a:rPr lang="en-US" altLang="ko-KR">
                <a:latin typeface="Calibri" charset="0"/>
                <a:ea typeface="굴림" charset="0"/>
                <a:cs typeface="굴림" charset="0"/>
              </a:rPr>
              <a:t>The probability of trees and strings</a:t>
            </a:r>
          </a:p>
        </p:txBody>
      </p:sp>
      <p:sp>
        <p:nvSpPr>
          <p:cNvPr id="518147" name="Rectangle 3"/>
          <p:cNvSpPr>
            <a:spLocks noGrp="1" noChangeArrowheads="1"/>
          </p:cNvSpPr>
          <p:nvPr>
            <p:ph type="body" idx="1"/>
          </p:nvPr>
        </p:nvSpPr>
        <p:spPr/>
        <p:txBody>
          <a:bodyPr>
            <a:normAutofit/>
          </a:bodyPr>
          <a:lstStyle/>
          <a:p>
            <a:pPr>
              <a:lnSpc>
                <a:spcPct val="80000"/>
              </a:lnSpc>
            </a:pPr>
            <a:r>
              <a:rPr lang="en-US" altLang="ko-KR" sz="3000">
                <a:latin typeface="Calibri" charset="0"/>
                <a:ea typeface="굴림" charset="0"/>
                <a:cs typeface="굴림" charset="0"/>
              </a:rPr>
              <a:t>P(w</a:t>
            </a:r>
            <a:r>
              <a:rPr lang="en-US" altLang="ko-KR" sz="3000" baseline="-25000">
                <a:latin typeface="Calibri" charset="0"/>
                <a:ea typeface="굴림" charset="0"/>
                <a:cs typeface="굴림" charset="0"/>
              </a:rPr>
              <a:t>1n</a:t>
            </a:r>
            <a:r>
              <a:rPr lang="en-US" altLang="ko-KR" sz="3000">
                <a:latin typeface="Calibri" charset="0"/>
                <a:ea typeface="굴림" charset="0"/>
                <a:cs typeface="굴림" charset="0"/>
              </a:rPr>
              <a:t>, </a:t>
            </a:r>
            <a:r>
              <a:rPr lang="en-US" altLang="ko-KR" sz="3000" i="1">
                <a:latin typeface="Calibri" charset="0"/>
                <a:ea typeface="굴림" charset="0"/>
                <a:cs typeface="굴림" charset="0"/>
              </a:rPr>
              <a:t>t</a:t>
            </a:r>
            <a:r>
              <a:rPr lang="en-US" altLang="ko-KR" sz="3000">
                <a:latin typeface="Calibri" charset="0"/>
                <a:ea typeface="굴림" charset="0"/>
                <a:cs typeface="굴림" charset="0"/>
              </a:rPr>
              <a:t>) -- The probability of tree is the product of the probabilities of the rules used to generate it.</a:t>
            </a:r>
          </a:p>
          <a:p>
            <a:pPr>
              <a:lnSpc>
                <a:spcPct val="80000"/>
              </a:lnSpc>
              <a:buFont typeface="Arial" charset="0"/>
              <a:buNone/>
            </a:pPr>
            <a:endParaRPr lang="en-US" altLang="ko-KR" sz="3000">
              <a:latin typeface="Calibri" charset="0"/>
              <a:ea typeface="굴림" charset="0"/>
              <a:cs typeface="굴림" charset="0"/>
            </a:endParaRPr>
          </a:p>
          <a:p>
            <a:pPr>
              <a:lnSpc>
                <a:spcPct val="80000"/>
              </a:lnSpc>
              <a:buFont typeface="Arial" charset="0"/>
              <a:buNone/>
            </a:pPr>
            <a:endParaRPr lang="en-US" altLang="ko-KR" sz="3000">
              <a:latin typeface="Calibri" charset="0"/>
              <a:ea typeface="굴림" charset="0"/>
              <a:cs typeface="굴림" charset="0"/>
            </a:endParaRPr>
          </a:p>
          <a:p>
            <a:pPr>
              <a:lnSpc>
                <a:spcPct val="80000"/>
              </a:lnSpc>
            </a:pPr>
            <a:r>
              <a:rPr lang="en-US" altLang="ko-KR" sz="3000">
                <a:latin typeface="Calibri" charset="0"/>
                <a:ea typeface="굴림" charset="0"/>
                <a:cs typeface="굴림" charset="0"/>
              </a:rPr>
              <a:t>P(</a:t>
            </a:r>
            <a:r>
              <a:rPr lang="en-US" altLang="ko-KR" sz="3000" i="1">
                <a:latin typeface="Calibri" charset="0"/>
                <a:ea typeface="굴림" charset="0"/>
                <a:cs typeface="굴림" charset="0"/>
              </a:rPr>
              <a:t>w</a:t>
            </a:r>
            <a:r>
              <a:rPr lang="en-US" altLang="ko-KR" sz="3000" baseline="-25000">
                <a:latin typeface="Calibri" charset="0"/>
                <a:ea typeface="굴림" charset="0"/>
                <a:cs typeface="굴림" charset="0"/>
              </a:rPr>
              <a:t>1</a:t>
            </a:r>
            <a:r>
              <a:rPr lang="en-US" altLang="ko-KR" sz="3000" i="1" baseline="-25000">
                <a:latin typeface="Calibri" charset="0"/>
                <a:ea typeface="굴림" charset="0"/>
                <a:cs typeface="굴림" charset="0"/>
              </a:rPr>
              <a:t>n</a:t>
            </a:r>
            <a:r>
              <a:rPr lang="en-US" altLang="ko-KR" sz="3000">
                <a:latin typeface="Calibri" charset="0"/>
                <a:ea typeface="굴림" charset="0"/>
                <a:cs typeface="굴림" charset="0"/>
              </a:rPr>
              <a:t>) -- The probability of the string is the sum of the probabilities of the trees which have that string as their yield</a:t>
            </a:r>
          </a:p>
          <a:p>
            <a:pPr lvl="1">
              <a:lnSpc>
                <a:spcPct val="80000"/>
              </a:lnSpc>
              <a:buFont typeface="Times" charset="0"/>
              <a:buNone/>
            </a:pPr>
            <a:endParaRPr lang="en-US" altLang="ko-KR" sz="2600">
              <a:latin typeface="Calibri" charset="0"/>
              <a:ea typeface="굴림" charset="0"/>
              <a:cs typeface="굴림" charset="0"/>
            </a:endParaRPr>
          </a:p>
          <a:p>
            <a:pPr lvl="1">
              <a:lnSpc>
                <a:spcPct val="80000"/>
              </a:lnSpc>
              <a:buFont typeface="Times" charset="0"/>
              <a:buNone/>
            </a:pPr>
            <a:r>
              <a:rPr lang="en-US" altLang="ko-KR" sz="2600">
                <a:latin typeface="Calibri" charset="0"/>
                <a:ea typeface="굴림" charset="0"/>
                <a:cs typeface="굴림" charset="0"/>
              </a:rPr>
              <a:t>    P(</a:t>
            </a:r>
            <a:r>
              <a:rPr lang="en-US" altLang="ko-KR" sz="2600" i="1">
                <a:latin typeface="Calibri" charset="0"/>
                <a:ea typeface="굴림" charset="0"/>
                <a:cs typeface="굴림" charset="0"/>
              </a:rPr>
              <a:t>w</a:t>
            </a:r>
            <a:r>
              <a:rPr lang="en-US" altLang="ko-KR" sz="2600" i="1" baseline="-25000">
                <a:latin typeface="Calibri" charset="0"/>
                <a:ea typeface="굴림" charset="0"/>
                <a:cs typeface="굴림" charset="0"/>
              </a:rPr>
              <a:t>1n</a:t>
            </a:r>
            <a:r>
              <a:rPr lang="en-US" altLang="ko-KR" sz="2600">
                <a:latin typeface="Calibri" charset="0"/>
                <a:ea typeface="굴림" charset="0"/>
                <a:cs typeface="굴림" charset="0"/>
              </a:rPr>
              <a:t>) = </a:t>
            </a:r>
            <a:r>
              <a:rPr lang="en-US" altLang="ko-KR" sz="2600">
                <a:latin typeface="Lucida Grande" charset="0"/>
                <a:ea typeface="굴림" charset="0"/>
                <a:cs typeface="굴림" charset="0"/>
              </a:rPr>
              <a:t>Σ</a:t>
            </a:r>
            <a:r>
              <a:rPr lang="en-US" altLang="ko-KR" sz="2600" i="1" baseline="-25000">
                <a:latin typeface="Calibri" charset="0"/>
                <a:ea typeface="굴림" charset="0"/>
                <a:cs typeface="굴림" charset="0"/>
              </a:rPr>
              <a:t>t</a:t>
            </a:r>
            <a:r>
              <a:rPr lang="en-US" altLang="ko-KR" sz="2600" i="1">
                <a:latin typeface="Calibri" charset="0"/>
                <a:ea typeface="굴림" charset="0"/>
                <a:cs typeface="굴림" charset="0"/>
              </a:rPr>
              <a:t> </a:t>
            </a:r>
            <a:r>
              <a:rPr lang="en-US" altLang="ko-KR" sz="2600">
                <a:latin typeface="Calibri" charset="0"/>
                <a:ea typeface="굴림" charset="0"/>
                <a:cs typeface="굴림" charset="0"/>
              </a:rPr>
              <a:t>P(</a:t>
            </a:r>
            <a:r>
              <a:rPr lang="en-US" altLang="ko-KR" sz="2600" i="1">
                <a:latin typeface="Calibri" charset="0"/>
                <a:ea typeface="굴림" charset="0"/>
                <a:cs typeface="굴림" charset="0"/>
              </a:rPr>
              <a:t>w</a:t>
            </a:r>
            <a:r>
              <a:rPr lang="en-US" altLang="ko-KR" sz="2600" i="1" baseline="-25000">
                <a:latin typeface="Calibri" charset="0"/>
                <a:ea typeface="굴림" charset="0"/>
                <a:cs typeface="굴림" charset="0"/>
              </a:rPr>
              <a:t>1n</a:t>
            </a:r>
            <a:r>
              <a:rPr lang="en-US" altLang="ko-KR" sz="2600">
                <a:latin typeface="Calibri" charset="0"/>
                <a:ea typeface="굴림" charset="0"/>
                <a:cs typeface="굴림" charset="0"/>
              </a:rPr>
              <a:t>, </a:t>
            </a:r>
            <a:r>
              <a:rPr lang="en-US" altLang="ko-KR" sz="2600" i="1">
                <a:latin typeface="Calibri" charset="0"/>
                <a:ea typeface="굴림" charset="0"/>
                <a:cs typeface="굴림" charset="0"/>
              </a:rPr>
              <a:t>t</a:t>
            </a:r>
            <a:r>
              <a:rPr lang="en-US" altLang="ko-KR" sz="2600">
                <a:latin typeface="Calibri" charset="0"/>
                <a:ea typeface="굴림" charset="0"/>
                <a:cs typeface="굴림" charset="0"/>
              </a:rPr>
              <a:t>)  where </a:t>
            </a:r>
            <a:r>
              <a:rPr lang="en-US" altLang="ko-KR" sz="2600" i="1">
                <a:latin typeface="Calibri" charset="0"/>
                <a:ea typeface="굴림" charset="0"/>
                <a:cs typeface="굴림" charset="0"/>
              </a:rPr>
              <a:t>t</a:t>
            </a:r>
            <a:r>
              <a:rPr lang="en-US" altLang="ko-KR" sz="2600">
                <a:latin typeface="Calibri" charset="0"/>
                <a:ea typeface="굴림" charset="0"/>
                <a:cs typeface="굴림" charset="0"/>
              </a:rPr>
              <a:t> is a parse of </a:t>
            </a:r>
            <a:r>
              <a:rPr lang="en-US" altLang="ko-KR" sz="2600" i="1">
                <a:latin typeface="Calibri" charset="0"/>
                <a:ea typeface="굴림" charset="0"/>
                <a:cs typeface="굴림" charset="0"/>
              </a:rPr>
              <a:t>w</a:t>
            </a:r>
            <a:r>
              <a:rPr lang="en-US" altLang="ko-KR" sz="2600" i="1" baseline="-25000">
                <a:latin typeface="Calibri" charset="0"/>
                <a:ea typeface="굴림" charset="0"/>
                <a:cs typeface="굴림" charset="0"/>
              </a:rPr>
              <a:t>1n</a:t>
            </a:r>
            <a:r>
              <a:rPr lang="en-US" altLang="ko-KR" sz="2600">
                <a:latin typeface="Calibri" charset="0"/>
                <a:ea typeface="굴림" charset="0"/>
                <a:cs typeface="굴림" charset="0"/>
              </a:rPr>
              <a:t> </a:t>
            </a:r>
          </a:p>
        </p:txBody>
      </p:sp>
      <p:graphicFrame>
        <p:nvGraphicFramePr>
          <p:cNvPr id="2050" name="Object 2"/>
          <p:cNvGraphicFramePr>
            <a:graphicFrameLocks noChangeAspect="1"/>
          </p:cNvGraphicFramePr>
          <p:nvPr/>
        </p:nvGraphicFramePr>
        <p:xfrm>
          <a:off x="2136775" y="2667000"/>
          <a:ext cx="4797425" cy="838200"/>
        </p:xfrm>
        <a:graphic>
          <a:graphicData uri="http://schemas.openxmlformats.org/presentationml/2006/ole">
            <mc:AlternateContent xmlns:mc="http://schemas.openxmlformats.org/markup-compatibility/2006">
              <mc:Choice xmlns:v="urn:schemas-microsoft-com:vml" Requires="v">
                <p:oleObj spid="_x0000_s212003" name="Equation" r:id="rId4" imgW="2108160" imgH="368280" progId="Equation.3">
                  <p:embed/>
                </p:oleObj>
              </mc:Choice>
              <mc:Fallback>
                <p:oleObj name="Equation" r:id="rId4" imgW="2108160" imgH="368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775" y="2667000"/>
                        <a:ext cx="4797425" cy="838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288427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rtlCol="0">
            <a:normAutofit fontScale="90000"/>
          </a:bodyPr>
          <a:lstStyle/>
          <a:p>
            <a:pPr fontAlgn="auto">
              <a:spcAft>
                <a:spcPts val="0"/>
              </a:spcAft>
              <a:defRPr/>
            </a:pPr>
            <a:r>
              <a:rPr lang="en-US" altLang="ko-KR" dirty="0">
                <a:ea typeface="굴림" pitchFamily="48" charset="-127"/>
              </a:rPr>
              <a:t>Example:  A Simple PCFG </a:t>
            </a:r>
            <a:br>
              <a:rPr lang="en-US" altLang="ko-KR" dirty="0">
                <a:ea typeface="굴림" pitchFamily="48" charset="-127"/>
              </a:rPr>
            </a:br>
            <a:r>
              <a:rPr lang="en-US" altLang="ko-KR" dirty="0">
                <a:ea typeface="굴림" pitchFamily="48" charset="-127"/>
              </a:rPr>
              <a:t>(in Chomsky Normal Form)</a:t>
            </a:r>
          </a:p>
        </p:txBody>
      </p:sp>
      <p:sp>
        <p:nvSpPr>
          <p:cNvPr id="52227" name="Rectangle 3"/>
          <p:cNvSpPr>
            <a:spLocks noGrp="1" noChangeArrowheads="1"/>
          </p:cNvSpPr>
          <p:nvPr>
            <p:ph type="body" idx="1"/>
          </p:nvPr>
        </p:nvSpPr>
        <p:spPr/>
        <p:txBody>
          <a:bodyPr/>
          <a:lstStyle/>
          <a:p>
            <a:pPr eaLnBrk="0" hangingPunct="0">
              <a:spcBef>
                <a:spcPct val="0"/>
              </a:spcBef>
              <a:buFont typeface="Wingdings" charset="0"/>
              <a:buNone/>
            </a:pPr>
            <a:endParaRPr lang="ko-KR" altLang="en-US">
              <a:latin typeface="Calibri" charset="0"/>
              <a:ea typeface="굴림" charset="0"/>
              <a:cs typeface="굴림" charset="0"/>
            </a:endParaRPr>
          </a:p>
        </p:txBody>
      </p:sp>
      <p:graphicFrame>
        <p:nvGraphicFramePr>
          <p:cNvPr id="520217" name="Group 25"/>
          <p:cNvGraphicFramePr>
            <a:graphicFrameLocks noGrp="1"/>
          </p:cNvGraphicFramePr>
          <p:nvPr/>
        </p:nvGraphicFramePr>
        <p:xfrm>
          <a:off x="1052513" y="2986088"/>
          <a:ext cx="7704137" cy="2627312"/>
        </p:xfrm>
        <a:graphic>
          <a:graphicData uri="http://schemas.openxmlformats.org/drawingml/2006/table">
            <a:tbl>
              <a:tblPr/>
              <a:tblGrid>
                <a:gridCol w="3852862">
                  <a:extLst>
                    <a:ext uri="{9D8B030D-6E8A-4147-A177-3AD203B41FA5}">
                      <a16:colId xmlns:a16="http://schemas.microsoft.com/office/drawing/2014/main" val="20000"/>
                    </a:ext>
                  </a:extLst>
                </a:gridCol>
                <a:gridCol w="3851275">
                  <a:extLst>
                    <a:ext uri="{9D8B030D-6E8A-4147-A177-3AD203B41FA5}">
                      <a16:colId xmlns:a16="http://schemas.microsoft.com/office/drawing/2014/main" val="20001"/>
                    </a:ext>
                  </a:extLst>
                </a:gridCol>
              </a:tblGrid>
              <a:tr h="2627312">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Times" pitchFamily="-128" charset="0"/>
                        <a:buNone/>
                        <a:tabLst/>
                      </a:pPr>
                      <a:r>
                        <a:rPr kumimoji="0" lang="en-US" altLang="ko-KR" sz="2000" b="0" i="0" u="none" strike="noStrike" cap="none" normalizeH="0" baseline="0">
                          <a:ln>
                            <a:noFill/>
                          </a:ln>
                          <a:solidFill>
                            <a:schemeClr val="tx1"/>
                          </a:solidFill>
                          <a:effectLst/>
                          <a:latin typeface="Lucida Sans" pitchFamily="-128" charset="0"/>
                          <a:ea typeface="굴림" pitchFamily="48" charset="-127"/>
                        </a:rPr>
                        <a:t>S      </a:t>
                      </a:r>
                      <a:r>
                        <a:rPr kumimoji="0" lang="en-US" altLang="ko-KR" sz="2000" b="0" i="0" u="none" strike="noStrike" cap="none" normalizeH="0" baseline="0">
                          <a:ln>
                            <a:noFill/>
                          </a:ln>
                          <a:solidFill>
                            <a:schemeClr val="tx1"/>
                          </a:solidFill>
                          <a:effectLst/>
                          <a:latin typeface="Lucida Sans" pitchFamily="-128" charset="0"/>
                          <a:ea typeface="굴림" pitchFamily="48" charset="-127"/>
                          <a:sym typeface="Symbol" pitchFamily="48" charset="2"/>
                        </a:rPr>
                        <a:t></a:t>
                      </a:r>
                      <a:r>
                        <a:rPr kumimoji="0" lang="en-US" altLang="ko-KR" sz="2000" b="0" i="0" u="none" strike="noStrike" cap="none" normalizeH="0" baseline="0">
                          <a:ln>
                            <a:noFill/>
                          </a:ln>
                          <a:solidFill>
                            <a:schemeClr val="tx1"/>
                          </a:solidFill>
                          <a:effectLst/>
                          <a:latin typeface="Lucida Sans" pitchFamily="-128" charset="0"/>
                          <a:ea typeface="굴림" pitchFamily="48" charset="-127"/>
                        </a:rPr>
                        <a:t>    NP  VP       1.0     </a:t>
                      </a:r>
                    </a:p>
                    <a:p>
                      <a:pPr marL="0" marR="0" lvl="0" indent="0" algn="l" defTabSz="914400" rtl="0" eaLnBrk="1" fontAlgn="base" latinLnBrk="0" hangingPunct="1">
                        <a:lnSpc>
                          <a:spcPct val="100000"/>
                        </a:lnSpc>
                        <a:spcBef>
                          <a:spcPct val="20000"/>
                        </a:spcBef>
                        <a:spcAft>
                          <a:spcPct val="0"/>
                        </a:spcAft>
                        <a:buClr>
                          <a:srgbClr val="CC0000"/>
                        </a:buClr>
                        <a:buSzTx/>
                        <a:buFont typeface="Times" pitchFamily="-128" charset="0"/>
                        <a:buNone/>
                        <a:tabLst/>
                      </a:pPr>
                      <a:r>
                        <a:rPr kumimoji="0" lang="en-US" altLang="ko-KR" sz="2000" b="0" i="0" u="none" strike="noStrike" cap="none" normalizeH="0" baseline="0">
                          <a:ln>
                            <a:noFill/>
                          </a:ln>
                          <a:solidFill>
                            <a:schemeClr val="tx1"/>
                          </a:solidFill>
                          <a:effectLst/>
                          <a:latin typeface="Lucida Sans" pitchFamily="-128" charset="0"/>
                          <a:ea typeface="굴림" pitchFamily="48" charset="-127"/>
                        </a:rPr>
                        <a:t>VP    </a:t>
                      </a:r>
                      <a:r>
                        <a:rPr kumimoji="0" lang="en-US" altLang="ko-KR" sz="2000" b="0" i="0" u="none" strike="noStrike" cap="none" normalizeH="0" baseline="0">
                          <a:ln>
                            <a:noFill/>
                          </a:ln>
                          <a:solidFill>
                            <a:schemeClr val="tx1"/>
                          </a:solidFill>
                          <a:effectLst/>
                          <a:latin typeface="Lucida Sans" pitchFamily="-128" charset="0"/>
                          <a:ea typeface="굴림" pitchFamily="48" charset="-127"/>
                          <a:sym typeface="Symbol" pitchFamily="48" charset="2"/>
                        </a:rPr>
                        <a:t></a:t>
                      </a:r>
                      <a:r>
                        <a:rPr kumimoji="0" lang="en-US" altLang="ko-KR" sz="2000" b="0" i="0" u="none" strike="noStrike" cap="none" normalizeH="0" baseline="0">
                          <a:ln>
                            <a:noFill/>
                          </a:ln>
                          <a:solidFill>
                            <a:schemeClr val="tx1"/>
                          </a:solidFill>
                          <a:effectLst/>
                          <a:latin typeface="Lucida Sans" pitchFamily="-128" charset="0"/>
                          <a:ea typeface="굴림" pitchFamily="48" charset="-127"/>
                        </a:rPr>
                        <a:t>    V  NP         0.7</a:t>
                      </a:r>
                    </a:p>
                    <a:p>
                      <a:pPr marL="0" marR="0" lvl="0" indent="0" algn="l" defTabSz="914400" rtl="0" eaLnBrk="1" fontAlgn="base" latinLnBrk="0" hangingPunct="1">
                        <a:lnSpc>
                          <a:spcPct val="100000"/>
                        </a:lnSpc>
                        <a:spcBef>
                          <a:spcPct val="20000"/>
                        </a:spcBef>
                        <a:spcAft>
                          <a:spcPct val="0"/>
                        </a:spcAft>
                        <a:buClr>
                          <a:srgbClr val="CC0000"/>
                        </a:buClr>
                        <a:buSzTx/>
                        <a:buFont typeface="Times" pitchFamily="-128" charset="0"/>
                        <a:buNone/>
                        <a:tabLst/>
                      </a:pPr>
                      <a:r>
                        <a:rPr kumimoji="0" lang="en-US" altLang="ko-KR" sz="2000" b="0" i="0" u="none" strike="noStrike" cap="none" normalizeH="0" baseline="0">
                          <a:ln>
                            <a:noFill/>
                          </a:ln>
                          <a:solidFill>
                            <a:schemeClr val="tx1"/>
                          </a:solidFill>
                          <a:effectLst/>
                          <a:latin typeface="Lucida Sans" pitchFamily="-128" charset="0"/>
                          <a:ea typeface="굴림" pitchFamily="48" charset="-127"/>
                        </a:rPr>
                        <a:t>VP    </a:t>
                      </a:r>
                      <a:r>
                        <a:rPr kumimoji="0" lang="en-US" altLang="ko-KR" sz="2000" b="0" i="0" u="none" strike="noStrike" cap="none" normalizeH="0" baseline="0">
                          <a:ln>
                            <a:noFill/>
                          </a:ln>
                          <a:solidFill>
                            <a:schemeClr val="tx1"/>
                          </a:solidFill>
                          <a:effectLst/>
                          <a:latin typeface="Lucida Sans" pitchFamily="-128" charset="0"/>
                          <a:ea typeface="굴림" pitchFamily="48" charset="-127"/>
                          <a:sym typeface="Symbol" pitchFamily="48" charset="2"/>
                        </a:rPr>
                        <a:t>   </a:t>
                      </a:r>
                      <a:r>
                        <a:rPr kumimoji="0" lang="en-US" altLang="ko-KR" sz="2000" b="0" i="0" u="none" strike="noStrike" cap="none" normalizeH="0" baseline="0">
                          <a:ln>
                            <a:noFill/>
                          </a:ln>
                          <a:solidFill>
                            <a:schemeClr val="tx1"/>
                          </a:solidFill>
                          <a:effectLst/>
                          <a:latin typeface="Lucida Sans" pitchFamily="-128" charset="0"/>
                          <a:ea typeface="굴림" pitchFamily="48" charset="-127"/>
                        </a:rPr>
                        <a:t> VP  PP        0.3</a:t>
                      </a:r>
                    </a:p>
                    <a:p>
                      <a:pPr marL="0" marR="0" lvl="0" indent="0" algn="l" defTabSz="914400" rtl="0" eaLnBrk="1" fontAlgn="base" latinLnBrk="0" hangingPunct="1">
                        <a:lnSpc>
                          <a:spcPct val="100000"/>
                        </a:lnSpc>
                        <a:spcBef>
                          <a:spcPct val="20000"/>
                        </a:spcBef>
                        <a:spcAft>
                          <a:spcPct val="0"/>
                        </a:spcAft>
                        <a:buClr>
                          <a:srgbClr val="CC0000"/>
                        </a:buClr>
                        <a:buSzTx/>
                        <a:buFont typeface="Times" pitchFamily="-128" charset="0"/>
                        <a:buNone/>
                        <a:tabLst/>
                      </a:pPr>
                      <a:r>
                        <a:rPr kumimoji="0" lang="en-US" altLang="ko-KR" sz="2000" b="0" i="0" u="none" strike="noStrike" cap="none" normalizeH="0" baseline="0">
                          <a:ln>
                            <a:noFill/>
                          </a:ln>
                          <a:solidFill>
                            <a:schemeClr val="tx1"/>
                          </a:solidFill>
                          <a:effectLst/>
                          <a:latin typeface="Lucida Sans" pitchFamily="-128" charset="0"/>
                          <a:ea typeface="굴림" pitchFamily="48" charset="-127"/>
                        </a:rPr>
                        <a:t>PP    </a:t>
                      </a:r>
                      <a:r>
                        <a:rPr kumimoji="0" lang="en-US" altLang="ko-KR" sz="2000" b="0" i="0" u="none" strike="noStrike" cap="none" normalizeH="0" baseline="0">
                          <a:ln>
                            <a:noFill/>
                          </a:ln>
                          <a:solidFill>
                            <a:schemeClr val="tx1"/>
                          </a:solidFill>
                          <a:effectLst/>
                          <a:latin typeface="Lucida Sans" pitchFamily="-128" charset="0"/>
                          <a:ea typeface="굴림" pitchFamily="48" charset="-127"/>
                          <a:sym typeface="Symbol" pitchFamily="48" charset="2"/>
                        </a:rPr>
                        <a:t>   </a:t>
                      </a:r>
                      <a:r>
                        <a:rPr kumimoji="0" lang="en-US" altLang="ko-KR" sz="2000" b="0" i="0" u="none" strike="noStrike" cap="none" normalizeH="0" baseline="0">
                          <a:ln>
                            <a:noFill/>
                          </a:ln>
                          <a:solidFill>
                            <a:schemeClr val="tx1"/>
                          </a:solidFill>
                          <a:effectLst/>
                          <a:latin typeface="Lucida Sans" pitchFamily="-128" charset="0"/>
                          <a:ea typeface="굴림" pitchFamily="48" charset="-127"/>
                        </a:rPr>
                        <a:t>P  NP          1.0</a:t>
                      </a:r>
                    </a:p>
                    <a:p>
                      <a:pPr marL="0" marR="0" lvl="0" indent="0" algn="l" defTabSz="914400" rtl="0" eaLnBrk="1" fontAlgn="base" latinLnBrk="0" hangingPunct="1">
                        <a:lnSpc>
                          <a:spcPct val="100000"/>
                        </a:lnSpc>
                        <a:spcBef>
                          <a:spcPct val="20000"/>
                        </a:spcBef>
                        <a:spcAft>
                          <a:spcPct val="0"/>
                        </a:spcAft>
                        <a:buClr>
                          <a:srgbClr val="CC0000"/>
                        </a:buClr>
                        <a:buSzTx/>
                        <a:buFont typeface="Times" pitchFamily="-128" charset="0"/>
                        <a:buNone/>
                        <a:tabLst/>
                      </a:pPr>
                      <a:r>
                        <a:rPr kumimoji="0" lang="en-US" altLang="ko-KR" sz="2000" b="0" i="0" u="none" strike="noStrike" cap="none" normalizeH="0" baseline="0">
                          <a:ln>
                            <a:noFill/>
                          </a:ln>
                          <a:solidFill>
                            <a:schemeClr val="tx1"/>
                          </a:solidFill>
                          <a:effectLst/>
                          <a:latin typeface="Lucida Sans" pitchFamily="-128" charset="0"/>
                          <a:ea typeface="굴림" pitchFamily="48" charset="-127"/>
                        </a:rPr>
                        <a:t>P      </a:t>
                      </a:r>
                      <a:r>
                        <a:rPr kumimoji="0" lang="en-US" altLang="ko-KR" sz="2000" b="0" i="0" u="none" strike="noStrike" cap="none" normalizeH="0" baseline="0">
                          <a:ln>
                            <a:noFill/>
                          </a:ln>
                          <a:solidFill>
                            <a:schemeClr val="tx1"/>
                          </a:solidFill>
                          <a:effectLst/>
                          <a:latin typeface="Lucida Sans" pitchFamily="-128" charset="0"/>
                          <a:ea typeface="굴림" pitchFamily="48" charset="-127"/>
                          <a:sym typeface="Symbol" pitchFamily="48" charset="2"/>
                        </a:rPr>
                        <a:t> </a:t>
                      </a:r>
                      <a:r>
                        <a:rPr kumimoji="0" lang="en-US" altLang="ko-KR" sz="2000" b="0" i="0" u="none" strike="noStrike" cap="none" normalizeH="0" baseline="0">
                          <a:ln>
                            <a:noFill/>
                          </a:ln>
                          <a:solidFill>
                            <a:schemeClr val="tx1"/>
                          </a:solidFill>
                          <a:effectLst/>
                          <a:latin typeface="Lucida Sans" pitchFamily="-128" charset="0"/>
                          <a:ea typeface="굴림" pitchFamily="48" charset="-127"/>
                        </a:rPr>
                        <a:t>  </a:t>
                      </a:r>
                      <a:r>
                        <a:rPr kumimoji="0" lang="en-US" altLang="ko-KR" sz="2000" b="0" i="1" u="none" strike="noStrike" cap="none" normalizeH="0" baseline="0">
                          <a:ln>
                            <a:noFill/>
                          </a:ln>
                          <a:solidFill>
                            <a:schemeClr val="tx1"/>
                          </a:solidFill>
                          <a:effectLst/>
                          <a:latin typeface="Lucida Sans" pitchFamily="-128" charset="0"/>
                          <a:ea typeface="굴림" pitchFamily="48" charset="-127"/>
                        </a:rPr>
                        <a:t>with</a:t>
                      </a:r>
                      <a:r>
                        <a:rPr kumimoji="0" lang="en-US" altLang="ko-KR" sz="2000" b="0" i="0" u="none" strike="noStrike" cap="none" normalizeH="0" baseline="0">
                          <a:ln>
                            <a:noFill/>
                          </a:ln>
                          <a:solidFill>
                            <a:schemeClr val="tx1"/>
                          </a:solidFill>
                          <a:effectLst/>
                          <a:latin typeface="Lucida Sans" pitchFamily="-128" charset="0"/>
                          <a:ea typeface="굴림" pitchFamily="48" charset="-127"/>
                        </a:rPr>
                        <a:t>           1.0</a:t>
                      </a:r>
                    </a:p>
                    <a:p>
                      <a:pPr marL="0" marR="0" lvl="0" indent="0" algn="l" defTabSz="914400" rtl="0" eaLnBrk="1" fontAlgn="base" latinLnBrk="0" hangingPunct="1">
                        <a:lnSpc>
                          <a:spcPct val="100000"/>
                        </a:lnSpc>
                        <a:spcBef>
                          <a:spcPct val="20000"/>
                        </a:spcBef>
                        <a:spcAft>
                          <a:spcPct val="0"/>
                        </a:spcAft>
                        <a:buClr>
                          <a:srgbClr val="CC0000"/>
                        </a:buClr>
                        <a:buSzTx/>
                        <a:buFont typeface="Times" pitchFamily="-128" charset="0"/>
                        <a:buNone/>
                        <a:tabLst/>
                      </a:pPr>
                      <a:r>
                        <a:rPr kumimoji="0" lang="en-US" altLang="ko-KR" sz="2000" b="0" i="0" u="none" strike="noStrike" cap="none" normalizeH="0" baseline="0">
                          <a:ln>
                            <a:noFill/>
                          </a:ln>
                          <a:solidFill>
                            <a:schemeClr val="tx1"/>
                          </a:solidFill>
                          <a:effectLst/>
                          <a:latin typeface="Lucida Sans" pitchFamily="-128" charset="0"/>
                          <a:ea typeface="굴림" pitchFamily="48" charset="-127"/>
                        </a:rPr>
                        <a:t>V      </a:t>
                      </a:r>
                      <a:r>
                        <a:rPr kumimoji="0" lang="en-US" altLang="ko-KR" sz="2000" b="0" i="0" u="none" strike="noStrike" cap="none" normalizeH="0" baseline="0">
                          <a:ln>
                            <a:noFill/>
                          </a:ln>
                          <a:solidFill>
                            <a:schemeClr val="tx1"/>
                          </a:solidFill>
                          <a:effectLst/>
                          <a:latin typeface="Lucida Sans" pitchFamily="-128" charset="0"/>
                          <a:ea typeface="굴림" pitchFamily="48" charset="-127"/>
                          <a:sym typeface="Symbol" pitchFamily="48" charset="2"/>
                        </a:rPr>
                        <a:t> </a:t>
                      </a:r>
                      <a:r>
                        <a:rPr kumimoji="0" lang="en-US" altLang="ko-KR" sz="2000" b="0" i="0" u="none" strike="noStrike" cap="none" normalizeH="0" baseline="0">
                          <a:ln>
                            <a:noFill/>
                          </a:ln>
                          <a:solidFill>
                            <a:schemeClr val="tx1"/>
                          </a:solidFill>
                          <a:effectLst/>
                          <a:latin typeface="Lucida Sans" pitchFamily="-128" charset="0"/>
                          <a:ea typeface="굴림" pitchFamily="48" charset="-127"/>
                        </a:rPr>
                        <a:t> </a:t>
                      </a:r>
                      <a:r>
                        <a:rPr kumimoji="0" lang="en-US" altLang="ko-KR" sz="2000" b="0" i="1" u="none" strike="noStrike" cap="none" normalizeH="0" baseline="0">
                          <a:ln>
                            <a:noFill/>
                          </a:ln>
                          <a:solidFill>
                            <a:schemeClr val="tx1"/>
                          </a:solidFill>
                          <a:effectLst/>
                          <a:latin typeface="Lucida Sans" pitchFamily="-128" charset="0"/>
                          <a:ea typeface="굴림" pitchFamily="48" charset="-127"/>
                        </a:rPr>
                        <a:t>saw</a:t>
                      </a:r>
                      <a:r>
                        <a:rPr kumimoji="0" lang="en-US" altLang="ko-KR" sz="2000" b="0" i="0" u="none" strike="noStrike" cap="none" normalizeH="0" baseline="0">
                          <a:ln>
                            <a:noFill/>
                          </a:ln>
                          <a:solidFill>
                            <a:schemeClr val="tx1"/>
                          </a:solidFill>
                          <a:effectLst/>
                          <a:latin typeface="Lucida Sans" pitchFamily="-128" charset="0"/>
                          <a:ea typeface="굴림" pitchFamily="48" charset="-127"/>
                        </a:rPr>
                        <a:t>            1.0</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Times" pitchFamily="-128" charset="0"/>
                        <a:buNone/>
                        <a:tabLst/>
                      </a:pPr>
                      <a:r>
                        <a:rPr kumimoji="0" lang="ko-KR" altLang="en-US" sz="2000" b="0" i="0" u="none" strike="noStrike" cap="none" normalizeH="0" baseline="0" dirty="0">
                          <a:ln>
                            <a:noFill/>
                          </a:ln>
                          <a:solidFill>
                            <a:schemeClr val="tx1"/>
                          </a:solidFill>
                          <a:effectLst/>
                          <a:latin typeface="Lucida Sans" pitchFamily="-128" charset="0"/>
                          <a:ea typeface="굴림" pitchFamily="48" charset="-127"/>
                        </a:rPr>
                        <a:t> </a:t>
                      </a: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NP  </a:t>
                      </a:r>
                      <a:r>
                        <a:rPr kumimoji="0" lang="en-US" altLang="ko-KR" sz="2000" b="0" i="0" u="none" strike="noStrike" cap="none" normalizeH="0" baseline="0" dirty="0">
                          <a:ln>
                            <a:noFill/>
                          </a:ln>
                          <a:solidFill>
                            <a:schemeClr val="tx1"/>
                          </a:solidFill>
                          <a:effectLst/>
                          <a:latin typeface="Lucida Sans" pitchFamily="-128" charset="0"/>
                          <a:ea typeface="굴림" pitchFamily="48" charset="-127"/>
                          <a:sym typeface="Symbol" pitchFamily="48" charset="2"/>
                        </a:rPr>
                        <a:t></a:t>
                      </a: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    NP PP </a:t>
                      </a:r>
                      <a:r>
                        <a:rPr kumimoji="0" lang="en-US" altLang="ko-KR" sz="2000" b="0" i="1" u="none" strike="noStrike" cap="none" normalizeH="0" baseline="0" dirty="0">
                          <a:ln>
                            <a:noFill/>
                          </a:ln>
                          <a:solidFill>
                            <a:schemeClr val="tx1"/>
                          </a:solidFill>
                          <a:effectLst/>
                          <a:latin typeface="Lucida Sans" pitchFamily="-128" charset="0"/>
                          <a:ea typeface="굴림" pitchFamily="48" charset="-127"/>
                        </a:rPr>
                        <a:t>            </a:t>
                      </a: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0.4</a:t>
                      </a:r>
                    </a:p>
                    <a:p>
                      <a:pPr marL="0" marR="0" lvl="0" indent="0" algn="l" defTabSz="914400" rtl="0" eaLnBrk="1" fontAlgn="base" latinLnBrk="0" hangingPunct="1">
                        <a:lnSpc>
                          <a:spcPct val="100000"/>
                        </a:lnSpc>
                        <a:spcBef>
                          <a:spcPct val="20000"/>
                        </a:spcBef>
                        <a:spcAft>
                          <a:spcPct val="0"/>
                        </a:spcAft>
                        <a:buClr>
                          <a:srgbClr val="CC0000"/>
                        </a:buClr>
                        <a:buSzTx/>
                        <a:buFont typeface="Times" pitchFamily="-128" charset="0"/>
                        <a:buNone/>
                        <a:tabLst/>
                      </a:pP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 NP   </a:t>
                      </a:r>
                      <a:r>
                        <a:rPr kumimoji="0" lang="en-US" altLang="ko-KR" sz="2000" b="0" i="0" u="none" strike="noStrike" cap="none" normalizeH="0" baseline="0" dirty="0">
                          <a:ln>
                            <a:noFill/>
                          </a:ln>
                          <a:solidFill>
                            <a:schemeClr val="tx1"/>
                          </a:solidFill>
                          <a:effectLst/>
                          <a:latin typeface="Lucida Sans" pitchFamily="-128" charset="0"/>
                          <a:ea typeface="굴림" pitchFamily="48" charset="-127"/>
                          <a:sym typeface="Symbol" pitchFamily="48" charset="2"/>
                        </a:rPr>
                        <a:t></a:t>
                      </a: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   </a:t>
                      </a:r>
                      <a:r>
                        <a:rPr kumimoji="0" lang="en-US" altLang="ko-KR" sz="2000" b="0" i="1" u="none" strike="noStrike" cap="none" normalizeH="0" baseline="0" dirty="0">
                          <a:ln>
                            <a:noFill/>
                          </a:ln>
                          <a:solidFill>
                            <a:schemeClr val="tx1"/>
                          </a:solidFill>
                          <a:effectLst/>
                          <a:latin typeface="Lucida Sans" pitchFamily="-128" charset="0"/>
                          <a:ea typeface="굴림" pitchFamily="48" charset="-127"/>
                        </a:rPr>
                        <a:t>astronomers  </a:t>
                      </a: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0.1</a:t>
                      </a:r>
                      <a:r>
                        <a:rPr kumimoji="0" lang="en-US" altLang="ko-KR" sz="2000" b="0" i="1" u="none" strike="noStrike" cap="none" normalizeH="0" baseline="0" dirty="0">
                          <a:ln>
                            <a:noFill/>
                          </a:ln>
                          <a:solidFill>
                            <a:schemeClr val="tx1"/>
                          </a:solidFill>
                          <a:effectLst/>
                          <a:latin typeface="Lucida Sans" pitchFamily="-128" charset="0"/>
                          <a:ea typeface="굴림" pitchFamily="48" charset="-127"/>
                        </a:rPr>
                        <a:t>         </a:t>
                      </a:r>
                      <a:endParaRPr kumimoji="0" lang="en-US" altLang="ko-KR" sz="2000" b="0" i="0" u="none" strike="noStrike" cap="none" normalizeH="0" baseline="0" dirty="0">
                        <a:ln>
                          <a:noFill/>
                        </a:ln>
                        <a:solidFill>
                          <a:schemeClr val="tx1"/>
                        </a:solidFill>
                        <a:effectLst/>
                        <a:latin typeface="Lucida Sans" pitchFamily="-128" charset="0"/>
                        <a:ea typeface="굴림" pitchFamily="48" charset="-127"/>
                      </a:endParaRPr>
                    </a:p>
                    <a:p>
                      <a:pPr marL="0" marR="0" lvl="0" indent="0" algn="l" defTabSz="914400" rtl="0" eaLnBrk="1" fontAlgn="base" latinLnBrk="0" hangingPunct="1">
                        <a:lnSpc>
                          <a:spcPct val="100000"/>
                        </a:lnSpc>
                        <a:spcBef>
                          <a:spcPct val="20000"/>
                        </a:spcBef>
                        <a:spcAft>
                          <a:spcPct val="0"/>
                        </a:spcAft>
                        <a:buClr>
                          <a:srgbClr val="CC0000"/>
                        </a:buClr>
                        <a:buSzTx/>
                        <a:buFont typeface="Times" pitchFamily="-128" charset="0"/>
                        <a:buNone/>
                        <a:tabLst/>
                      </a:pP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 NP   </a:t>
                      </a:r>
                      <a:r>
                        <a:rPr kumimoji="0" lang="en-US" altLang="ko-KR" sz="2000" b="0" i="0" u="none" strike="noStrike" cap="none" normalizeH="0" baseline="0" dirty="0">
                          <a:ln>
                            <a:noFill/>
                          </a:ln>
                          <a:solidFill>
                            <a:schemeClr val="tx1"/>
                          </a:solidFill>
                          <a:effectLst/>
                          <a:latin typeface="Lucida Sans" pitchFamily="-128" charset="0"/>
                          <a:ea typeface="굴림" pitchFamily="48" charset="-127"/>
                          <a:sym typeface="Symbol" pitchFamily="48" charset="2"/>
                        </a:rPr>
                        <a:t></a:t>
                      </a: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   </a:t>
                      </a:r>
                      <a:r>
                        <a:rPr kumimoji="0" lang="en-US" altLang="ko-KR" sz="2000" b="0" i="1" u="none" strike="noStrike" cap="none" normalizeH="0" baseline="0" dirty="0">
                          <a:ln>
                            <a:noFill/>
                          </a:ln>
                          <a:solidFill>
                            <a:schemeClr val="tx1"/>
                          </a:solidFill>
                          <a:effectLst/>
                          <a:latin typeface="Lucida Sans" pitchFamily="-128" charset="0"/>
                          <a:ea typeface="굴림" pitchFamily="48" charset="-127"/>
                        </a:rPr>
                        <a:t>ears               </a:t>
                      </a: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0.18</a:t>
                      </a:r>
                    </a:p>
                    <a:p>
                      <a:pPr marL="0" marR="0" lvl="0" indent="0" algn="l" defTabSz="914400" rtl="0" eaLnBrk="1" fontAlgn="base" latinLnBrk="0" hangingPunct="1">
                        <a:lnSpc>
                          <a:spcPct val="100000"/>
                        </a:lnSpc>
                        <a:spcBef>
                          <a:spcPct val="20000"/>
                        </a:spcBef>
                        <a:spcAft>
                          <a:spcPct val="0"/>
                        </a:spcAft>
                        <a:buClr>
                          <a:srgbClr val="CC0000"/>
                        </a:buClr>
                        <a:buSzTx/>
                        <a:buFont typeface="Times" pitchFamily="-128" charset="0"/>
                        <a:buNone/>
                        <a:tabLst/>
                      </a:pP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 NP   </a:t>
                      </a:r>
                      <a:r>
                        <a:rPr kumimoji="0" lang="en-US" altLang="ko-KR" sz="2000" b="0" i="0" u="none" strike="noStrike" cap="none" normalizeH="0" baseline="0" dirty="0">
                          <a:ln>
                            <a:noFill/>
                          </a:ln>
                          <a:solidFill>
                            <a:schemeClr val="tx1"/>
                          </a:solidFill>
                          <a:effectLst/>
                          <a:latin typeface="Lucida Sans" pitchFamily="-128" charset="0"/>
                          <a:ea typeface="굴림" pitchFamily="48" charset="-127"/>
                          <a:sym typeface="Symbol" pitchFamily="48" charset="2"/>
                        </a:rPr>
                        <a:t></a:t>
                      </a: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   </a:t>
                      </a:r>
                      <a:r>
                        <a:rPr kumimoji="0" lang="en-US" altLang="ko-KR" sz="2000" b="0" i="1" u="none" strike="noStrike" cap="none" normalizeH="0" baseline="0" dirty="0">
                          <a:ln>
                            <a:noFill/>
                          </a:ln>
                          <a:solidFill>
                            <a:schemeClr val="tx1"/>
                          </a:solidFill>
                          <a:effectLst/>
                          <a:latin typeface="Lucida Sans" pitchFamily="-128" charset="0"/>
                          <a:ea typeface="굴림" pitchFamily="48" charset="-127"/>
                        </a:rPr>
                        <a:t>saw                </a:t>
                      </a: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0.04</a:t>
                      </a:r>
                    </a:p>
                    <a:p>
                      <a:pPr marL="0" marR="0" lvl="0" indent="0" algn="l" defTabSz="914400" rtl="0" eaLnBrk="1" fontAlgn="base" latinLnBrk="0" hangingPunct="1">
                        <a:lnSpc>
                          <a:spcPct val="100000"/>
                        </a:lnSpc>
                        <a:spcBef>
                          <a:spcPct val="20000"/>
                        </a:spcBef>
                        <a:spcAft>
                          <a:spcPct val="0"/>
                        </a:spcAft>
                        <a:buClr>
                          <a:srgbClr val="CC0000"/>
                        </a:buClr>
                        <a:buSzTx/>
                        <a:buFont typeface="Times" pitchFamily="-128" charset="0"/>
                        <a:buNone/>
                        <a:tabLst/>
                      </a:pP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 NP   </a:t>
                      </a:r>
                      <a:r>
                        <a:rPr kumimoji="0" lang="en-US" altLang="ko-KR" sz="2000" b="0" i="0" u="none" strike="noStrike" cap="none" normalizeH="0" baseline="0" dirty="0">
                          <a:ln>
                            <a:noFill/>
                          </a:ln>
                          <a:solidFill>
                            <a:schemeClr val="tx1"/>
                          </a:solidFill>
                          <a:effectLst/>
                          <a:latin typeface="Lucida Sans" pitchFamily="-128" charset="0"/>
                          <a:ea typeface="굴림" pitchFamily="48" charset="-127"/>
                          <a:sym typeface="Symbol" pitchFamily="48" charset="2"/>
                        </a:rPr>
                        <a:t></a:t>
                      </a: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   </a:t>
                      </a:r>
                      <a:r>
                        <a:rPr kumimoji="0" lang="en-US" altLang="ko-KR" sz="2000" b="0" i="1" u="none" strike="noStrike" cap="none" normalizeH="0" baseline="0" dirty="0">
                          <a:ln>
                            <a:noFill/>
                          </a:ln>
                          <a:solidFill>
                            <a:schemeClr val="tx1"/>
                          </a:solidFill>
                          <a:effectLst/>
                          <a:latin typeface="Lucida Sans" pitchFamily="-128" charset="0"/>
                          <a:ea typeface="굴림" pitchFamily="48" charset="-127"/>
                        </a:rPr>
                        <a:t>stars              </a:t>
                      </a: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0.18</a:t>
                      </a:r>
                    </a:p>
                    <a:p>
                      <a:pPr marL="0" marR="0" lvl="0" indent="0" algn="l" defTabSz="914400" rtl="0" eaLnBrk="1" fontAlgn="base" latinLnBrk="0" hangingPunct="1">
                        <a:lnSpc>
                          <a:spcPct val="100000"/>
                        </a:lnSpc>
                        <a:spcBef>
                          <a:spcPct val="20000"/>
                        </a:spcBef>
                        <a:spcAft>
                          <a:spcPct val="0"/>
                        </a:spcAft>
                        <a:buClr>
                          <a:srgbClr val="CC0000"/>
                        </a:buClr>
                        <a:buSzTx/>
                        <a:buFont typeface="Times" pitchFamily="-128" charset="0"/>
                        <a:buNone/>
                        <a:tabLst/>
                      </a:pP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 NP   </a:t>
                      </a:r>
                      <a:r>
                        <a:rPr kumimoji="0" lang="en-US" altLang="ko-KR" sz="2000" b="0" i="0" u="none" strike="noStrike" cap="none" normalizeH="0" baseline="0" dirty="0">
                          <a:ln>
                            <a:noFill/>
                          </a:ln>
                          <a:solidFill>
                            <a:schemeClr val="tx1"/>
                          </a:solidFill>
                          <a:effectLst/>
                          <a:latin typeface="Lucida Sans" pitchFamily="-128" charset="0"/>
                          <a:ea typeface="굴림" pitchFamily="48" charset="-127"/>
                          <a:sym typeface="Symbol" pitchFamily="48" charset="2"/>
                        </a:rPr>
                        <a:t></a:t>
                      </a: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   </a:t>
                      </a:r>
                      <a:r>
                        <a:rPr kumimoji="0" lang="en-US" altLang="ko-KR" sz="2000" b="0" i="1" u="none" strike="noStrike" cap="none" normalizeH="0" baseline="0" dirty="0">
                          <a:ln>
                            <a:noFill/>
                          </a:ln>
                          <a:solidFill>
                            <a:schemeClr val="tx1"/>
                          </a:solidFill>
                          <a:effectLst/>
                          <a:latin typeface="Lucida Sans" pitchFamily="-128" charset="0"/>
                          <a:ea typeface="굴림" pitchFamily="48" charset="-127"/>
                        </a:rPr>
                        <a:t>telescope        </a:t>
                      </a:r>
                      <a:r>
                        <a:rPr kumimoji="0" lang="en-US" altLang="ko-KR" sz="2000" b="0" i="0" u="none" strike="noStrike" cap="none" normalizeH="0" baseline="0" dirty="0">
                          <a:ln>
                            <a:noFill/>
                          </a:ln>
                          <a:solidFill>
                            <a:schemeClr val="tx1"/>
                          </a:solidFill>
                          <a:effectLst/>
                          <a:latin typeface="Lucida Sans" pitchFamily="-128" charset="0"/>
                          <a:ea typeface="굴림" pitchFamily="48" charset="-127"/>
                        </a:rPr>
                        <a:t>0.1</a:t>
                      </a:r>
                    </a:p>
                    <a:p>
                      <a:pPr marL="0" marR="0" lvl="0" indent="0" algn="l" defTabSz="914400" rtl="0" eaLnBrk="1" fontAlgn="base" latinLnBrk="0" hangingPunct="1">
                        <a:lnSpc>
                          <a:spcPct val="100000"/>
                        </a:lnSpc>
                        <a:spcBef>
                          <a:spcPct val="20000"/>
                        </a:spcBef>
                        <a:spcAft>
                          <a:spcPct val="0"/>
                        </a:spcAft>
                        <a:buClr>
                          <a:srgbClr val="CC0000"/>
                        </a:buClr>
                        <a:buSzTx/>
                        <a:buFont typeface="Times" pitchFamily="-128" charset="0"/>
                        <a:buNone/>
                        <a:tabLst/>
                      </a:pPr>
                      <a:endParaRPr kumimoji="0" lang="ko-KR" altLang="en-US" sz="2000" b="0" i="0" u="none" strike="noStrike" cap="none" normalizeH="0" baseline="0" dirty="0">
                        <a:ln>
                          <a:noFill/>
                        </a:ln>
                        <a:solidFill>
                          <a:schemeClr val="tx1"/>
                        </a:solidFill>
                        <a:effectLst/>
                        <a:latin typeface="Lucida Sans" pitchFamily="-128" charset="0"/>
                        <a:ea typeface="굴림" pitchFamily="48" charset="-127"/>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907212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228600"/>
            <a:ext cx="10353676"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074" name="Object 2"/>
          <p:cNvGraphicFramePr>
            <a:graphicFrameLocks noChangeAspect="1"/>
          </p:cNvGraphicFramePr>
          <p:nvPr/>
        </p:nvGraphicFramePr>
        <p:xfrm>
          <a:off x="1219200" y="5638800"/>
          <a:ext cx="1600200" cy="735013"/>
        </p:xfrm>
        <a:graphic>
          <a:graphicData uri="http://schemas.openxmlformats.org/presentationml/2006/ole">
            <mc:AlternateContent xmlns:mc="http://schemas.openxmlformats.org/markup-compatibility/2006">
              <mc:Choice xmlns:v="urn:schemas-microsoft-com:vml" Requires="v">
                <p:oleObj spid="_x0000_s216099" name="Equation" r:id="rId5" imgW="469800" imgH="215640" progId="Equation.3">
                  <p:embed/>
                </p:oleObj>
              </mc:Choice>
              <mc:Fallback>
                <p:oleObj name="Equation" r:id="rId5" imgW="4698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638800"/>
                        <a:ext cx="1600200" cy="735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669399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228600"/>
            <a:ext cx="10353676"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20959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ko-KR">
                <a:latin typeface="Calibri" charset="0"/>
                <a:ea typeface="굴림" charset="0"/>
                <a:cs typeface="굴림" charset="0"/>
              </a:rPr>
              <a:t>Tree and String Probabilities	</a:t>
            </a:r>
          </a:p>
        </p:txBody>
      </p:sp>
      <p:sp>
        <p:nvSpPr>
          <p:cNvPr id="526339" name="Rectangle 3"/>
          <p:cNvSpPr>
            <a:spLocks noGrp="1" noChangeArrowheads="1"/>
          </p:cNvSpPr>
          <p:nvPr>
            <p:ph type="body" idx="1"/>
          </p:nvPr>
        </p:nvSpPr>
        <p:spPr/>
        <p:txBody>
          <a:bodyPr rtlCol="0">
            <a:normAutofit fontScale="92500" lnSpcReduction="10000"/>
          </a:bodyPr>
          <a:lstStyle/>
          <a:p>
            <a:pPr fontAlgn="auto">
              <a:lnSpc>
                <a:spcPct val="90000"/>
              </a:lnSpc>
              <a:spcAft>
                <a:spcPts val="0"/>
              </a:spcAft>
              <a:buFont typeface="Arial" pitchFamily="34" charset="0"/>
              <a:buChar char="•"/>
              <a:defRPr/>
            </a:pPr>
            <a:r>
              <a:rPr lang="en-US" altLang="ko-KR" i="1">
                <a:ea typeface="굴림" pitchFamily="48" charset="-127"/>
              </a:rPr>
              <a:t>w</a:t>
            </a:r>
            <a:r>
              <a:rPr lang="en-US" altLang="ko-KR" i="1" baseline="-25000">
                <a:ea typeface="굴림" pitchFamily="48" charset="-127"/>
              </a:rPr>
              <a:t>15  </a:t>
            </a:r>
            <a:r>
              <a:rPr lang="en-US" altLang="ko-KR">
                <a:ea typeface="굴림" pitchFamily="48" charset="-127"/>
              </a:rPr>
              <a:t> = </a:t>
            </a:r>
            <a:r>
              <a:rPr lang="en-US" altLang="ko-KR" i="1">
                <a:ea typeface="굴림" pitchFamily="48" charset="-127"/>
              </a:rPr>
              <a:t>astronomers saw stars with ears</a:t>
            </a:r>
            <a:endParaRPr lang="en-US" altLang="ko-KR">
              <a:ea typeface="굴림" pitchFamily="48" charset="-127"/>
            </a:endParaRPr>
          </a:p>
          <a:p>
            <a:pPr fontAlgn="auto">
              <a:lnSpc>
                <a:spcPct val="90000"/>
              </a:lnSpc>
              <a:spcAft>
                <a:spcPts val="0"/>
              </a:spcAft>
              <a:buFont typeface="Arial" pitchFamily="34" charset="0"/>
              <a:buChar char="•"/>
              <a:defRPr/>
            </a:pPr>
            <a:r>
              <a:rPr lang="en-US" altLang="ko-KR">
                <a:ea typeface="굴림" pitchFamily="48" charset="-127"/>
              </a:rPr>
              <a:t>P(</a:t>
            </a:r>
            <a:r>
              <a:rPr lang="en-US" altLang="ko-KR" i="1">
                <a:ea typeface="굴림" pitchFamily="48" charset="-127"/>
              </a:rPr>
              <a:t>t</a:t>
            </a:r>
            <a:r>
              <a:rPr lang="en-US" altLang="ko-KR" i="1" baseline="-25000">
                <a:ea typeface="굴림" pitchFamily="48" charset="-127"/>
              </a:rPr>
              <a:t>1</a:t>
            </a:r>
            <a:r>
              <a:rPr lang="en-US" altLang="ko-KR">
                <a:ea typeface="굴림" pitchFamily="48" charset="-127"/>
              </a:rPr>
              <a:t>)     = 1.0 * 0.1 * 0.7 * 1.0 * 0.4 * 0.18 </a:t>
            </a:r>
          </a:p>
          <a:p>
            <a:pPr fontAlgn="auto">
              <a:lnSpc>
                <a:spcPct val="90000"/>
              </a:lnSpc>
              <a:spcAft>
                <a:spcPts val="0"/>
              </a:spcAft>
              <a:buFont typeface="Times" pitchFamily="-128" charset="0"/>
              <a:buNone/>
              <a:defRPr/>
            </a:pPr>
            <a:r>
              <a:rPr lang="en-US" altLang="ko-KR">
                <a:ea typeface="굴림" pitchFamily="48" charset="-127"/>
              </a:rPr>
              <a:t>                     * 1.0 * 1.0 * 0.18</a:t>
            </a:r>
          </a:p>
          <a:p>
            <a:pPr fontAlgn="auto">
              <a:lnSpc>
                <a:spcPct val="90000"/>
              </a:lnSpc>
              <a:spcAft>
                <a:spcPts val="0"/>
              </a:spcAft>
              <a:buFont typeface="Times" pitchFamily="-128" charset="0"/>
              <a:buNone/>
              <a:defRPr/>
            </a:pPr>
            <a:r>
              <a:rPr lang="en-US" altLang="ko-KR">
                <a:ea typeface="굴림" pitchFamily="48" charset="-127"/>
              </a:rPr>
              <a:t>                =  0.0009072</a:t>
            </a:r>
          </a:p>
          <a:p>
            <a:pPr fontAlgn="auto">
              <a:lnSpc>
                <a:spcPct val="90000"/>
              </a:lnSpc>
              <a:spcAft>
                <a:spcPts val="0"/>
              </a:spcAft>
              <a:buFont typeface="Arial" pitchFamily="34" charset="0"/>
              <a:buChar char="•"/>
              <a:defRPr/>
            </a:pPr>
            <a:r>
              <a:rPr lang="en-US" altLang="ko-KR">
                <a:ea typeface="굴림" pitchFamily="48" charset="-127"/>
              </a:rPr>
              <a:t>P(</a:t>
            </a:r>
            <a:r>
              <a:rPr lang="en-US" altLang="ko-KR" i="1">
                <a:ea typeface="굴림" pitchFamily="48" charset="-127"/>
              </a:rPr>
              <a:t>t</a:t>
            </a:r>
            <a:r>
              <a:rPr lang="en-US" altLang="ko-KR" i="1" baseline="-25000">
                <a:ea typeface="굴림" pitchFamily="48" charset="-127"/>
              </a:rPr>
              <a:t>2</a:t>
            </a:r>
            <a:r>
              <a:rPr lang="en-US" altLang="ko-KR">
                <a:ea typeface="굴림" pitchFamily="48" charset="-127"/>
              </a:rPr>
              <a:t>)     = 1.0 * 0.1 * 0.3 * 0.7 * 1.0 * 0.18</a:t>
            </a:r>
          </a:p>
          <a:p>
            <a:pPr fontAlgn="auto">
              <a:lnSpc>
                <a:spcPct val="90000"/>
              </a:lnSpc>
              <a:spcAft>
                <a:spcPts val="0"/>
              </a:spcAft>
              <a:buFont typeface="Times" pitchFamily="-128" charset="0"/>
              <a:buNone/>
              <a:defRPr/>
            </a:pPr>
            <a:r>
              <a:rPr lang="en-US" altLang="ko-KR">
                <a:ea typeface="굴림" pitchFamily="48" charset="-127"/>
              </a:rPr>
              <a:t>                     * 1.0 * 1.0 * 0.18</a:t>
            </a:r>
          </a:p>
          <a:p>
            <a:pPr fontAlgn="auto">
              <a:lnSpc>
                <a:spcPct val="90000"/>
              </a:lnSpc>
              <a:spcAft>
                <a:spcPts val="0"/>
              </a:spcAft>
              <a:buFont typeface="Times" pitchFamily="-128" charset="0"/>
              <a:buNone/>
              <a:defRPr/>
            </a:pPr>
            <a:r>
              <a:rPr lang="en-US" altLang="ko-KR">
                <a:ea typeface="굴림" pitchFamily="48" charset="-127"/>
              </a:rPr>
              <a:t>                = 0.0006804 </a:t>
            </a:r>
          </a:p>
          <a:p>
            <a:pPr fontAlgn="auto">
              <a:lnSpc>
                <a:spcPct val="90000"/>
              </a:lnSpc>
              <a:spcAft>
                <a:spcPts val="0"/>
              </a:spcAft>
              <a:buFont typeface="Arial" pitchFamily="34" charset="0"/>
              <a:buChar char="•"/>
              <a:defRPr/>
            </a:pPr>
            <a:r>
              <a:rPr lang="en-US" altLang="ko-KR">
                <a:ea typeface="굴림" pitchFamily="48" charset="-127"/>
              </a:rPr>
              <a:t>P(</a:t>
            </a:r>
            <a:r>
              <a:rPr lang="en-US" altLang="ko-KR" i="1">
                <a:ea typeface="굴림" pitchFamily="48" charset="-127"/>
              </a:rPr>
              <a:t>w</a:t>
            </a:r>
            <a:r>
              <a:rPr lang="en-US" altLang="ko-KR" i="1" baseline="-25000">
                <a:ea typeface="굴림" pitchFamily="48" charset="-127"/>
              </a:rPr>
              <a:t>15</a:t>
            </a:r>
            <a:r>
              <a:rPr lang="en-US" altLang="ko-KR">
                <a:ea typeface="굴림" pitchFamily="48" charset="-127"/>
              </a:rPr>
              <a:t>)  =      P(</a:t>
            </a:r>
            <a:r>
              <a:rPr lang="en-US" altLang="ko-KR" i="1">
                <a:ea typeface="굴림" pitchFamily="48" charset="-127"/>
              </a:rPr>
              <a:t>t</a:t>
            </a:r>
            <a:r>
              <a:rPr lang="en-US" altLang="ko-KR" i="1" baseline="-25000">
                <a:ea typeface="굴림" pitchFamily="48" charset="-127"/>
              </a:rPr>
              <a:t>1</a:t>
            </a:r>
            <a:r>
              <a:rPr lang="en-US" altLang="ko-KR">
                <a:ea typeface="굴림" pitchFamily="48" charset="-127"/>
              </a:rPr>
              <a:t>)      +     P(</a:t>
            </a:r>
            <a:r>
              <a:rPr lang="en-US" altLang="ko-KR" i="1">
                <a:ea typeface="굴림" pitchFamily="48" charset="-127"/>
              </a:rPr>
              <a:t>t</a:t>
            </a:r>
            <a:r>
              <a:rPr lang="en-US" altLang="ko-KR" i="1" baseline="-25000">
                <a:ea typeface="굴림" pitchFamily="48" charset="-127"/>
              </a:rPr>
              <a:t>2</a:t>
            </a:r>
            <a:r>
              <a:rPr lang="en-US" altLang="ko-KR">
                <a:ea typeface="굴림" pitchFamily="48" charset="-127"/>
              </a:rPr>
              <a:t>)</a:t>
            </a:r>
          </a:p>
          <a:p>
            <a:pPr fontAlgn="auto">
              <a:lnSpc>
                <a:spcPct val="90000"/>
              </a:lnSpc>
              <a:spcAft>
                <a:spcPts val="0"/>
              </a:spcAft>
              <a:buFont typeface="Times" pitchFamily="-128" charset="0"/>
              <a:buNone/>
              <a:defRPr/>
            </a:pPr>
            <a:r>
              <a:rPr lang="en-US" altLang="ko-KR">
                <a:ea typeface="굴림" pitchFamily="48" charset="-127"/>
              </a:rPr>
              <a:t>	            = 0.0009072 + 0.0006804</a:t>
            </a:r>
          </a:p>
          <a:p>
            <a:pPr fontAlgn="auto">
              <a:lnSpc>
                <a:spcPct val="90000"/>
              </a:lnSpc>
              <a:spcAft>
                <a:spcPts val="0"/>
              </a:spcAft>
              <a:buFont typeface="Times" pitchFamily="-128" charset="0"/>
              <a:buNone/>
              <a:defRPr/>
            </a:pPr>
            <a:r>
              <a:rPr lang="en-US" altLang="ko-KR">
                <a:ea typeface="굴림" pitchFamily="48" charset="-127"/>
              </a:rPr>
              <a:t>                = 0.0015876 </a:t>
            </a:r>
          </a:p>
          <a:p>
            <a:pPr fontAlgn="auto">
              <a:lnSpc>
                <a:spcPct val="90000"/>
              </a:lnSpc>
              <a:spcAft>
                <a:spcPts val="0"/>
              </a:spcAft>
              <a:buFont typeface="Arial" pitchFamily="34" charset="0"/>
              <a:buChar char="•"/>
              <a:defRPr/>
            </a:pPr>
            <a:endParaRPr lang="ko-KR" altLang="en-US">
              <a:ea typeface="굴림" pitchFamily="48" charset="-127"/>
            </a:endParaRPr>
          </a:p>
        </p:txBody>
      </p:sp>
    </p:spTree>
    <p:extLst>
      <p:ext uri="{BB962C8B-B14F-4D97-AF65-F5344CB8AC3E}">
        <p14:creationId xmlns:p14="http://schemas.microsoft.com/office/powerpoint/2010/main" val="9059866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atin typeface="Times New Roman" charset="0"/>
              </a:rPr>
              <a:t>Simple PCFG for ATIS English</a:t>
            </a:r>
          </a:p>
        </p:txBody>
      </p:sp>
      <p:sp>
        <p:nvSpPr>
          <p:cNvPr id="18435" name="Text Box 4"/>
          <p:cNvSpPr txBox="1">
            <a:spLocks noChangeArrowheads="1"/>
          </p:cNvSpPr>
          <p:nvPr/>
        </p:nvSpPr>
        <p:spPr bwMode="auto">
          <a:xfrm>
            <a:off x="228600" y="1905000"/>
            <a:ext cx="2892425"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S </a:t>
            </a:r>
            <a:r>
              <a:rPr lang="en-US">
                <a:cs typeface="Times New Roman" charset="0"/>
              </a:rPr>
              <a:t>→ NP VP                     </a:t>
            </a:r>
          </a:p>
          <a:p>
            <a:pPr eaLnBrk="1" hangingPunct="1"/>
            <a:r>
              <a:rPr lang="en-US">
                <a:cs typeface="Times New Roman" charset="0"/>
              </a:rPr>
              <a:t>S </a:t>
            </a:r>
            <a:r>
              <a:rPr lang="en-US"/>
              <a:t>→ Aux NP VP               </a:t>
            </a:r>
          </a:p>
          <a:p>
            <a:pPr eaLnBrk="1" hangingPunct="1"/>
            <a:r>
              <a:rPr lang="en-US"/>
              <a:t>S → VP                           </a:t>
            </a:r>
          </a:p>
          <a:p>
            <a:pPr eaLnBrk="1" hangingPunct="1"/>
            <a:r>
              <a:rPr lang="en-US"/>
              <a:t>NP → Pronoun</a:t>
            </a:r>
          </a:p>
          <a:p>
            <a:pPr eaLnBrk="1" hangingPunct="1"/>
            <a:r>
              <a:rPr lang="en-US"/>
              <a:t>NP → Proper-Noun</a:t>
            </a:r>
          </a:p>
          <a:p>
            <a:pPr eaLnBrk="1" hangingPunct="1"/>
            <a:r>
              <a:rPr lang="en-US"/>
              <a:t>NP → Det Nominal</a:t>
            </a:r>
          </a:p>
          <a:p>
            <a:pPr eaLnBrk="1" hangingPunct="1"/>
            <a:r>
              <a:rPr lang="en-US"/>
              <a:t>Nominal → Noun</a:t>
            </a:r>
          </a:p>
          <a:p>
            <a:pPr eaLnBrk="1" hangingPunct="1"/>
            <a:r>
              <a:rPr lang="en-US"/>
              <a:t>Nominal → Nominal Noun</a:t>
            </a:r>
          </a:p>
          <a:p>
            <a:pPr eaLnBrk="1" hangingPunct="1"/>
            <a:r>
              <a:rPr lang="en-US"/>
              <a:t>Nominal → Nominal PP</a:t>
            </a:r>
          </a:p>
          <a:p>
            <a:pPr eaLnBrk="1" hangingPunct="1"/>
            <a:r>
              <a:rPr lang="en-US"/>
              <a:t>VP → Verb</a:t>
            </a:r>
          </a:p>
          <a:p>
            <a:pPr eaLnBrk="1" hangingPunct="1"/>
            <a:r>
              <a:rPr lang="en-US"/>
              <a:t>VP → Verb NP</a:t>
            </a:r>
          </a:p>
          <a:p>
            <a:pPr eaLnBrk="1" hangingPunct="1"/>
            <a:r>
              <a:rPr lang="en-US"/>
              <a:t>VP → VP PP</a:t>
            </a:r>
          </a:p>
          <a:p>
            <a:pPr eaLnBrk="1" hangingPunct="1"/>
            <a:r>
              <a:rPr lang="en-US"/>
              <a:t>PP → Prep NP</a:t>
            </a:r>
          </a:p>
        </p:txBody>
      </p:sp>
      <p:sp>
        <p:nvSpPr>
          <p:cNvPr id="18436" name="Text Box 7"/>
          <p:cNvSpPr txBox="1">
            <a:spLocks noChangeArrowheads="1"/>
          </p:cNvSpPr>
          <p:nvPr/>
        </p:nvSpPr>
        <p:spPr bwMode="auto">
          <a:xfrm>
            <a:off x="844550" y="1457325"/>
            <a:ext cx="15001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a:solidFill>
                  <a:schemeClr val="tx2"/>
                </a:solidFill>
              </a:rPr>
              <a:t>Grammar</a:t>
            </a:r>
          </a:p>
        </p:txBody>
      </p:sp>
      <p:sp>
        <p:nvSpPr>
          <p:cNvPr id="18437" name="AutoShape 5"/>
          <p:cNvSpPr>
            <a:spLocks/>
          </p:cNvSpPr>
          <p:nvPr/>
        </p:nvSpPr>
        <p:spPr bwMode="auto">
          <a:xfrm>
            <a:off x="3502025" y="1985963"/>
            <a:ext cx="377825" cy="744537"/>
          </a:xfrm>
          <a:prstGeom prst="rightBracket">
            <a:avLst>
              <a:gd name="adj" fmla="val 16422"/>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sp>
        <p:nvSpPr>
          <p:cNvPr id="18438" name="Text Box 4"/>
          <p:cNvSpPr txBox="1">
            <a:spLocks noChangeArrowheads="1"/>
          </p:cNvSpPr>
          <p:nvPr/>
        </p:nvSpPr>
        <p:spPr bwMode="auto">
          <a:xfrm>
            <a:off x="3044825" y="1909763"/>
            <a:ext cx="5334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cs typeface="Times New Roman" charset="0"/>
              </a:rPr>
              <a:t>0.8</a:t>
            </a:r>
          </a:p>
          <a:p>
            <a:pPr eaLnBrk="1" hangingPunct="1"/>
            <a:r>
              <a:rPr lang="en-US"/>
              <a:t>0.1</a:t>
            </a:r>
          </a:p>
          <a:p>
            <a:pPr eaLnBrk="1" hangingPunct="1"/>
            <a:r>
              <a:rPr lang="en-US"/>
              <a:t>0.1</a:t>
            </a:r>
          </a:p>
          <a:p>
            <a:pPr eaLnBrk="1" hangingPunct="1"/>
            <a:r>
              <a:rPr lang="en-US"/>
              <a:t>0.2</a:t>
            </a:r>
          </a:p>
          <a:p>
            <a:pPr eaLnBrk="1" hangingPunct="1"/>
            <a:r>
              <a:rPr lang="en-US"/>
              <a:t>0.2</a:t>
            </a:r>
          </a:p>
          <a:p>
            <a:pPr eaLnBrk="1" hangingPunct="1"/>
            <a:r>
              <a:rPr lang="en-US"/>
              <a:t>0.6</a:t>
            </a:r>
          </a:p>
          <a:p>
            <a:pPr eaLnBrk="1" hangingPunct="1"/>
            <a:r>
              <a:rPr lang="en-US"/>
              <a:t>0.3</a:t>
            </a:r>
          </a:p>
          <a:p>
            <a:pPr eaLnBrk="1" hangingPunct="1"/>
            <a:r>
              <a:rPr lang="en-US"/>
              <a:t>0.2</a:t>
            </a:r>
          </a:p>
          <a:p>
            <a:pPr eaLnBrk="1" hangingPunct="1"/>
            <a:r>
              <a:rPr lang="en-US"/>
              <a:t>0.5</a:t>
            </a:r>
          </a:p>
          <a:p>
            <a:pPr eaLnBrk="1" hangingPunct="1"/>
            <a:r>
              <a:rPr lang="en-US"/>
              <a:t>0.2</a:t>
            </a:r>
          </a:p>
          <a:p>
            <a:pPr eaLnBrk="1" hangingPunct="1"/>
            <a:r>
              <a:rPr lang="en-US"/>
              <a:t>0.5</a:t>
            </a:r>
          </a:p>
          <a:p>
            <a:pPr eaLnBrk="1" hangingPunct="1"/>
            <a:r>
              <a:rPr lang="en-US"/>
              <a:t>0.3</a:t>
            </a:r>
          </a:p>
          <a:p>
            <a:pPr eaLnBrk="1" hangingPunct="1"/>
            <a:r>
              <a:rPr lang="en-US"/>
              <a:t>1.0</a:t>
            </a:r>
          </a:p>
        </p:txBody>
      </p:sp>
      <p:sp>
        <p:nvSpPr>
          <p:cNvPr id="18439" name="Text Box 7"/>
          <p:cNvSpPr txBox="1">
            <a:spLocks noChangeArrowheads="1"/>
          </p:cNvSpPr>
          <p:nvPr/>
        </p:nvSpPr>
        <p:spPr bwMode="auto">
          <a:xfrm>
            <a:off x="3121025" y="1452563"/>
            <a:ext cx="83185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a:solidFill>
                  <a:schemeClr val="tx2"/>
                </a:solidFill>
              </a:rPr>
              <a:t>Prob</a:t>
            </a:r>
          </a:p>
        </p:txBody>
      </p:sp>
      <p:sp>
        <p:nvSpPr>
          <p:cNvPr id="18440" name="TextBox 9"/>
          <p:cNvSpPr txBox="1">
            <a:spLocks noChangeArrowheads="1"/>
          </p:cNvSpPr>
          <p:nvPr/>
        </p:nvSpPr>
        <p:spPr bwMode="auto">
          <a:xfrm>
            <a:off x="3654425" y="2138363"/>
            <a:ext cx="3190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a:t>
            </a:r>
          </a:p>
        </p:txBody>
      </p:sp>
      <p:sp>
        <p:nvSpPr>
          <p:cNvPr id="18441" name="AutoShape 5"/>
          <p:cNvSpPr>
            <a:spLocks/>
          </p:cNvSpPr>
          <p:nvPr/>
        </p:nvSpPr>
        <p:spPr bwMode="auto">
          <a:xfrm>
            <a:off x="3502025" y="2824163"/>
            <a:ext cx="377825" cy="744537"/>
          </a:xfrm>
          <a:prstGeom prst="rightBracket">
            <a:avLst>
              <a:gd name="adj" fmla="val 16422"/>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sp>
        <p:nvSpPr>
          <p:cNvPr id="18442" name="AutoShape 5"/>
          <p:cNvSpPr>
            <a:spLocks/>
          </p:cNvSpPr>
          <p:nvPr/>
        </p:nvSpPr>
        <p:spPr bwMode="auto">
          <a:xfrm>
            <a:off x="3502025" y="3662363"/>
            <a:ext cx="377825" cy="744537"/>
          </a:xfrm>
          <a:prstGeom prst="rightBracket">
            <a:avLst>
              <a:gd name="adj" fmla="val 16422"/>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sp>
        <p:nvSpPr>
          <p:cNvPr id="18443" name="AutoShape 5"/>
          <p:cNvSpPr>
            <a:spLocks/>
          </p:cNvSpPr>
          <p:nvPr/>
        </p:nvSpPr>
        <p:spPr bwMode="auto">
          <a:xfrm>
            <a:off x="3502025" y="4500563"/>
            <a:ext cx="377825" cy="744537"/>
          </a:xfrm>
          <a:prstGeom prst="rightBracket">
            <a:avLst>
              <a:gd name="adj" fmla="val 16422"/>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sp>
        <p:nvSpPr>
          <p:cNvPr id="18444" name="TextBox 13"/>
          <p:cNvSpPr txBox="1">
            <a:spLocks noChangeArrowheads="1"/>
          </p:cNvSpPr>
          <p:nvPr/>
        </p:nvSpPr>
        <p:spPr bwMode="auto">
          <a:xfrm>
            <a:off x="3654425" y="2976563"/>
            <a:ext cx="3190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a:t>
            </a:r>
          </a:p>
        </p:txBody>
      </p:sp>
      <p:sp>
        <p:nvSpPr>
          <p:cNvPr id="18445" name="TextBox 14"/>
          <p:cNvSpPr txBox="1">
            <a:spLocks noChangeArrowheads="1"/>
          </p:cNvSpPr>
          <p:nvPr/>
        </p:nvSpPr>
        <p:spPr bwMode="auto">
          <a:xfrm>
            <a:off x="3654425" y="3814763"/>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a:t>
            </a:r>
          </a:p>
        </p:txBody>
      </p:sp>
      <p:sp>
        <p:nvSpPr>
          <p:cNvPr id="18446" name="TextBox 15"/>
          <p:cNvSpPr txBox="1">
            <a:spLocks noChangeArrowheads="1"/>
          </p:cNvSpPr>
          <p:nvPr/>
        </p:nvSpPr>
        <p:spPr bwMode="auto">
          <a:xfrm>
            <a:off x="3654425" y="4652963"/>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a:t>
            </a:r>
          </a:p>
        </p:txBody>
      </p:sp>
      <p:sp>
        <p:nvSpPr>
          <p:cNvPr id="18447" name="Text Box 4"/>
          <p:cNvSpPr txBox="1">
            <a:spLocks noChangeArrowheads="1"/>
          </p:cNvSpPr>
          <p:nvPr/>
        </p:nvSpPr>
        <p:spPr bwMode="auto">
          <a:xfrm>
            <a:off x="3883025" y="2138363"/>
            <a:ext cx="5334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1.0</a:t>
            </a:r>
          </a:p>
        </p:txBody>
      </p:sp>
      <p:sp>
        <p:nvSpPr>
          <p:cNvPr id="18448" name="Text Box 4"/>
          <p:cNvSpPr txBox="1">
            <a:spLocks noChangeArrowheads="1"/>
          </p:cNvSpPr>
          <p:nvPr/>
        </p:nvSpPr>
        <p:spPr bwMode="auto">
          <a:xfrm>
            <a:off x="3883025" y="2976563"/>
            <a:ext cx="5334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1.0</a:t>
            </a:r>
          </a:p>
        </p:txBody>
      </p:sp>
      <p:sp>
        <p:nvSpPr>
          <p:cNvPr id="18449" name="Text Box 4"/>
          <p:cNvSpPr txBox="1">
            <a:spLocks noChangeArrowheads="1"/>
          </p:cNvSpPr>
          <p:nvPr/>
        </p:nvSpPr>
        <p:spPr bwMode="auto">
          <a:xfrm>
            <a:off x="3883025" y="3814763"/>
            <a:ext cx="5334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1.0</a:t>
            </a:r>
          </a:p>
        </p:txBody>
      </p:sp>
      <p:sp>
        <p:nvSpPr>
          <p:cNvPr id="18450" name="Text Box 4"/>
          <p:cNvSpPr txBox="1">
            <a:spLocks noChangeArrowheads="1"/>
          </p:cNvSpPr>
          <p:nvPr/>
        </p:nvSpPr>
        <p:spPr bwMode="auto">
          <a:xfrm>
            <a:off x="3883025" y="4652963"/>
            <a:ext cx="5334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1.0</a:t>
            </a:r>
          </a:p>
        </p:txBody>
      </p:sp>
      <p:sp>
        <p:nvSpPr>
          <p:cNvPr id="18451" name="Text Box 6"/>
          <p:cNvSpPr txBox="1">
            <a:spLocks noChangeArrowheads="1"/>
          </p:cNvSpPr>
          <p:nvPr/>
        </p:nvSpPr>
        <p:spPr bwMode="auto">
          <a:xfrm>
            <a:off x="4827588" y="1981200"/>
            <a:ext cx="4316412" cy="397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Det → the | a   | that | this</a:t>
            </a:r>
          </a:p>
          <a:p>
            <a:pPr eaLnBrk="1" hangingPunct="1"/>
            <a:r>
              <a:rPr lang="en-US"/>
              <a:t>            0.6  0.2  0.1    0.1</a:t>
            </a:r>
          </a:p>
          <a:p>
            <a:pPr eaLnBrk="1" hangingPunct="1"/>
            <a:r>
              <a:rPr lang="en-US"/>
              <a:t>Noun → book | flight | meal | money</a:t>
            </a:r>
          </a:p>
          <a:p>
            <a:pPr eaLnBrk="1" hangingPunct="1"/>
            <a:r>
              <a:rPr lang="en-US"/>
              <a:t>                0.1     0.5      0.2     0.2</a:t>
            </a:r>
          </a:p>
          <a:p>
            <a:pPr eaLnBrk="1" hangingPunct="1"/>
            <a:r>
              <a:rPr lang="en-US"/>
              <a:t>Verb → book | include | prefer</a:t>
            </a:r>
          </a:p>
          <a:p>
            <a:pPr eaLnBrk="1" hangingPunct="1"/>
            <a:r>
              <a:rPr lang="en-US"/>
              <a:t>               0.5      0.2        0.3</a:t>
            </a:r>
          </a:p>
          <a:p>
            <a:pPr eaLnBrk="1" hangingPunct="1"/>
            <a:r>
              <a:rPr lang="en-US"/>
              <a:t>Pronoun → I    | he | she | me</a:t>
            </a:r>
          </a:p>
          <a:p>
            <a:pPr eaLnBrk="1" hangingPunct="1"/>
            <a:r>
              <a:rPr lang="en-US"/>
              <a:t>                   0.5  0.1  0.1    0.3</a:t>
            </a:r>
          </a:p>
          <a:p>
            <a:pPr eaLnBrk="1" hangingPunct="1"/>
            <a:r>
              <a:rPr lang="en-US"/>
              <a:t>Proper-Noun → Houston | NWA</a:t>
            </a:r>
          </a:p>
          <a:p>
            <a:pPr eaLnBrk="1" hangingPunct="1"/>
            <a:r>
              <a:rPr lang="en-US"/>
              <a:t>                              0.8         0.2</a:t>
            </a:r>
          </a:p>
          <a:p>
            <a:pPr eaLnBrk="1" hangingPunct="1"/>
            <a:r>
              <a:rPr lang="en-US"/>
              <a:t>Aux → does</a:t>
            </a:r>
          </a:p>
          <a:p>
            <a:pPr eaLnBrk="1" hangingPunct="1"/>
            <a:r>
              <a:rPr lang="en-US"/>
              <a:t>             1.0</a:t>
            </a:r>
          </a:p>
          <a:p>
            <a:pPr eaLnBrk="1" hangingPunct="1"/>
            <a:r>
              <a:rPr lang="en-US"/>
              <a:t>Prep → from | to   | on | near | through</a:t>
            </a:r>
          </a:p>
          <a:p>
            <a:pPr eaLnBrk="1" hangingPunct="1"/>
            <a:r>
              <a:rPr lang="en-US"/>
              <a:t>             0.25  0.25  0.1    0.2     0.2</a:t>
            </a:r>
          </a:p>
        </p:txBody>
      </p:sp>
      <p:sp>
        <p:nvSpPr>
          <p:cNvPr id="18452" name="Text Box 8"/>
          <p:cNvSpPr txBox="1">
            <a:spLocks noChangeArrowheads="1"/>
          </p:cNvSpPr>
          <p:nvPr/>
        </p:nvSpPr>
        <p:spPr bwMode="auto">
          <a:xfrm>
            <a:off x="5791200" y="1447800"/>
            <a:ext cx="12128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a:solidFill>
                  <a:schemeClr val="tx2"/>
                </a:solidFill>
              </a:rPr>
              <a:t>Lexicon</a:t>
            </a:r>
          </a:p>
        </p:txBody>
      </p:sp>
    </p:spTree>
    <p:extLst>
      <p:ext uri="{BB962C8B-B14F-4D97-AF65-F5344CB8AC3E}">
        <p14:creationId xmlns:p14="http://schemas.microsoft.com/office/powerpoint/2010/main" val="7848112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3511A89-6683-2242-B10E-948E293285CB}" type="slidenum">
              <a:rPr lang="en-US">
                <a:solidFill>
                  <a:srgbClr val="000000"/>
                </a:solidFill>
                <a:latin typeface="Helvetica" charset="0"/>
              </a:rPr>
              <a:pPr eaLnBrk="1" hangingPunct="1"/>
              <a:t>138</a:t>
            </a:fld>
            <a:endParaRPr lang="en-US">
              <a:solidFill>
                <a:srgbClr val="000000"/>
              </a:solidFill>
              <a:latin typeface="Times New Roman" charset="0"/>
            </a:endParaRPr>
          </a:p>
        </p:txBody>
      </p:sp>
      <p:sp>
        <p:nvSpPr>
          <p:cNvPr id="19459" name="Rectangle 2"/>
          <p:cNvSpPr>
            <a:spLocks noGrp="1" noChangeArrowheads="1"/>
          </p:cNvSpPr>
          <p:nvPr>
            <p:ph type="title"/>
          </p:nvPr>
        </p:nvSpPr>
        <p:spPr/>
        <p:txBody>
          <a:bodyPr/>
          <a:lstStyle/>
          <a:p>
            <a:r>
              <a:rPr lang="en-US">
                <a:latin typeface="Times New Roman" charset="0"/>
              </a:rPr>
              <a:t>Sentence Probability</a:t>
            </a:r>
          </a:p>
        </p:txBody>
      </p:sp>
      <p:sp>
        <p:nvSpPr>
          <p:cNvPr id="19460" name="Rectangle 3"/>
          <p:cNvSpPr>
            <a:spLocks noGrp="1" noChangeArrowheads="1"/>
          </p:cNvSpPr>
          <p:nvPr>
            <p:ph type="body" idx="1"/>
          </p:nvPr>
        </p:nvSpPr>
        <p:spPr>
          <a:xfrm>
            <a:off x="685800" y="1371600"/>
            <a:ext cx="7772400" cy="1857375"/>
          </a:xfrm>
        </p:spPr>
        <p:txBody>
          <a:bodyPr/>
          <a:lstStyle/>
          <a:p>
            <a:pPr>
              <a:lnSpc>
                <a:spcPct val="90000"/>
              </a:lnSpc>
            </a:pPr>
            <a:r>
              <a:rPr lang="en-US" sz="2800">
                <a:latin typeface="Times New Roman" charset="0"/>
              </a:rPr>
              <a:t>Assume productions for each node are chosen independently.</a:t>
            </a:r>
          </a:p>
          <a:p>
            <a:pPr>
              <a:lnSpc>
                <a:spcPct val="90000"/>
              </a:lnSpc>
            </a:pPr>
            <a:r>
              <a:rPr lang="en-US" sz="2800">
                <a:latin typeface="Times New Roman" charset="0"/>
              </a:rPr>
              <a:t>Probability of derivation is the product of the probabilities of its productions.</a:t>
            </a:r>
          </a:p>
          <a:p>
            <a:pPr>
              <a:lnSpc>
                <a:spcPct val="90000"/>
              </a:lnSpc>
            </a:pPr>
            <a:endParaRPr lang="en-US" sz="2800">
              <a:latin typeface="Times New Roman" charset="0"/>
            </a:endParaRPr>
          </a:p>
          <a:p>
            <a:pPr>
              <a:lnSpc>
                <a:spcPct val="90000"/>
              </a:lnSpc>
            </a:pPr>
            <a:endParaRPr lang="en-US">
              <a:latin typeface="Times New Roman" charset="0"/>
            </a:endParaRPr>
          </a:p>
          <a:p>
            <a:pPr>
              <a:lnSpc>
                <a:spcPct val="90000"/>
              </a:lnSpc>
            </a:pPr>
            <a:endParaRPr lang="en-US">
              <a:latin typeface="Times New Roman" charset="0"/>
            </a:endParaRPr>
          </a:p>
          <a:p>
            <a:pPr>
              <a:lnSpc>
                <a:spcPct val="90000"/>
              </a:lnSpc>
            </a:pPr>
            <a:endParaRPr lang="en-US">
              <a:latin typeface="Times New Roman" charset="0"/>
            </a:endParaRPr>
          </a:p>
          <a:p>
            <a:pPr>
              <a:lnSpc>
                <a:spcPct val="90000"/>
              </a:lnSpc>
            </a:pPr>
            <a:endParaRPr lang="en-US">
              <a:latin typeface="Times New Roman" charset="0"/>
            </a:endParaRPr>
          </a:p>
        </p:txBody>
      </p:sp>
      <p:sp>
        <p:nvSpPr>
          <p:cNvPr id="19461" name="Text Box 93"/>
          <p:cNvSpPr txBox="1">
            <a:spLocks noChangeArrowheads="1"/>
          </p:cNvSpPr>
          <p:nvPr/>
        </p:nvSpPr>
        <p:spPr bwMode="auto">
          <a:xfrm>
            <a:off x="228600" y="3124200"/>
            <a:ext cx="4721225" cy="157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a:solidFill>
                  <a:srgbClr val="333399"/>
                </a:solidFill>
                <a:latin typeface="Times New Roman" charset="0"/>
              </a:rPr>
              <a:t>P(D</a:t>
            </a:r>
            <a:r>
              <a:rPr lang="en-US" sz="2400" baseline="-25000">
                <a:solidFill>
                  <a:srgbClr val="333399"/>
                </a:solidFill>
                <a:latin typeface="Times New Roman" charset="0"/>
              </a:rPr>
              <a:t>1</a:t>
            </a:r>
            <a:r>
              <a:rPr lang="en-US" sz="2400">
                <a:solidFill>
                  <a:srgbClr val="333399"/>
                </a:solidFill>
                <a:latin typeface="Times New Roman" charset="0"/>
              </a:rPr>
              <a:t>) = 0.1 x 0.5 x 0.5 x 0.6 x 0.6 x </a:t>
            </a:r>
          </a:p>
          <a:p>
            <a:pPr eaLnBrk="1" hangingPunct="1"/>
            <a:r>
              <a:rPr lang="en-US" sz="2400">
                <a:solidFill>
                  <a:srgbClr val="333399"/>
                </a:solidFill>
                <a:latin typeface="Times New Roman" charset="0"/>
              </a:rPr>
              <a:t>              0.5 x 0.3 x 1.0 x 0.2 x 0.2 x </a:t>
            </a:r>
          </a:p>
          <a:p>
            <a:pPr eaLnBrk="1" hangingPunct="1"/>
            <a:r>
              <a:rPr lang="en-US" sz="2400">
                <a:solidFill>
                  <a:srgbClr val="333399"/>
                </a:solidFill>
                <a:latin typeface="Times New Roman" charset="0"/>
              </a:rPr>
              <a:t>              0.5 x 0.8</a:t>
            </a:r>
          </a:p>
          <a:p>
            <a:pPr eaLnBrk="1" hangingPunct="1"/>
            <a:r>
              <a:rPr lang="en-US" sz="2400" baseline="30000">
                <a:solidFill>
                  <a:srgbClr val="333399"/>
                </a:solidFill>
                <a:latin typeface="Times New Roman" charset="0"/>
              </a:rPr>
              <a:t>               =</a:t>
            </a:r>
            <a:r>
              <a:rPr lang="en-US" sz="2400">
                <a:solidFill>
                  <a:srgbClr val="333399"/>
                </a:solidFill>
                <a:latin typeface="Times New Roman" charset="0"/>
              </a:rPr>
              <a:t>  0.0000216</a:t>
            </a:r>
            <a:endParaRPr lang="en-US" sz="2400" baseline="30000">
              <a:solidFill>
                <a:srgbClr val="333399"/>
              </a:solidFill>
              <a:latin typeface="Times New Roman" charset="0"/>
            </a:endParaRPr>
          </a:p>
        </p:txBody>
      </p:sp>
      <p:sp>
        <p:nvSpPr>
          <p:cNvPr id="19462" name="Rectangle 96"/>
          <p:cNvSpPr>
            <a:spLocks noChangeArrowheads="1"/>
          </p:cNvSpPr>
          <p:nvPr/>
        </p:nvSpPr>
        <p:spPr bwMode="auto">
          <a:xfrm>
            <a:off x="693738" y="4702175"/>
            <a:ext cx="7772400" cy="139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Clr>
                <a:srgbClr val="FF0000"/>
              </a:buClr>
            </a:pPr>
            <a:endParaRPr lang="en-US" sz="2800">
              <a:solidFill>
                <a:srgbClr val="000000"/>
              </a:solidFill>
              <a:latin typeface="Times New Roman" charset="0"/>
            </a:endParaRPr>
          </a:p>
        </p:txBody>
      </p:sp>
      <p:sp>
        <p:nvSpPr>
          <p:cNvPr id="19463" name="Text Box 94"/>
          <p:cNvSpPr txBox="1">
            <a:spLocks noChangeArrowheads="1"/>
          </p:cNvSpPr>
          <p:nvPr/>
        </p:nvSpPr>
        <p:spPr bwMode="auto">
          <a:xfrm>
            <a:off x="6400800" y="3124200"/>
            <a:ext cx="561975"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b="1">
                <a:solidFill>
                  <a:srgbClr val="000000"/>
                </a:solidFill>
                <a:latin typeface="Times New Roman" charset="0"/>
              </a:rPr>
              <a:t>D</a:t>
            </a:r>
            <a:r>
              <a:rPr lang="en-US" sz="2800" b="1" baseline="-25000">
                <a:solidFill>
                  <a:srgbClr val="000000"/>
                </a:solidFill>
                <a:latin typeface="Times New Roman" charset="0"/>
              </a:rPr>
              <a:t>1</a:t>
            </a:r>
          </a:p>
        </p:txBody>
      </p:sp>
      <p:sp>
        <p:nvSpPr>
          <p:cNvPr id="19464" name="Text Box 4"/>
          <p:cNvSpPr txBox="1">
            <a:spLocks noChangeArrowheads="1"/>
          </p:cNvSpPr>
          <p:nvPr/>
        </p:nvSpPr>
        <p:spPr bwMode="auto">
          <a:xfrm>
            <a:off x="5205413" y="3200400"/>
            <a:ext cx="254000"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S</a:t>
            </a:r>
          </a:p>
        </p:txBody>
      </p:sp>
      <p:sp>
        <p:nvSpPr>
          <p:cNvPr id="19465" name="Text Box 5"/>
          <p:cNvSpPr txBox="1">
            <a:spLocks noChangeArrowheads="1"/>
          </p:cNvSpPr>
          <p:nvPr/>
        </p:nvSpPr>
        <p:spPr bwMode="auto">
          <a:xfrm>
            <a:off x="5122863" y="3614738"/>
            <a:ext cx="409575"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p>
        </p:txBody>
      </p:sp>
      <p:sp>
        <p:nvSpPr>
          <p:cNvPr id="19466" name="Text Box 6"/>
          <p:cNvSpPr txBox="1">
            <a:spLocks noChangeArrowheads="1"/>
          </p:cNvSpPr>
          <p:nvPr/>
        </p:nvSpPr>
        <p:spPr bwMode="auto">
          <a:xfrm>
            <a:off x="4648200" y="4019550"/>
            <a:ext cx="16827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Verb          NP</a:t>
            </a:r>
          </a:p>
        </p:txBody>
      </p:sp>
      <p:sp>
        <p:nvSpPr>
          <p:cNvPr id="19467" name="Text Box 7"/>
          <p:cNvSpPr txBox="1">
            <a:spLocks noChangeArrowheads="1"/>
          </p:cNvSpPr>
          <p:nvPr/>
        </p:nvSpPr>
        <p:spPr bwMode="auto">
          <a:xfrm>
            <a:off x="5254625" y="4397375"/>
            <a:ext cx="1624013"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Det    Nominal</a:t>
            </a:r>
          </a:p>
        </p:txBody>
      </p:sp>
      <p:sp>
        <p:nvSpPr>
          <p:cNvPr id="19468" name="Text Box 8"/>
          <p:cNvSpPr txBox="1">
            <a:spLocks noChangeArrowheads="1"/>
          </p:cNvSpPr>
          <p:nvPr/>
        </p:nvSpPr>
        <p:spPr bwMode="auto">
          <a:xfrm>
            <a:off x="5873750" y="4849813"/>
            <a:ext cx="1370013"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Nominal     PP</a:t>
            </a:r>
          </a:p>
        </p:txBody>
      </p:sp>
      <p:sp>
        <p:nvSpPr>
          <p:cNvPr id="19469" name="Text Box 9"/>
          <p:cNvSpPr txBox="1">
            <a:spLocks noChangeArrowheads="1"/>
          </p:cNvSpPr>
          <p:nvPr/>
        </p:nvSpPr>
        <p:spPr bwMode="auto">
          <a:xfrm>
            <a:off x="4668838" y="4410075"/>
            <a:ext cx="5651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book</a:t>
            </a:r>
          </a:p>
        </p:txBody>
      </p:sp>
      <p:sp>
        <p:nvSpPr>
          <p:cNvPr id="19470" name="Text Box 10"/>
          <p:cNvSpPr txBox="1">
            <a:spLocks noChangeArrowheads="1"/>
          </p:cNvSpPr>
          <p:nvPr/>
        </p:nvSpPr>
        <p:spPr bwMode="auto">
          <a:xfrm>
            <a:off x="6559550" y="5243513"/>
            <a:ext cx="1503363"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Prep        NP</a:t>
            </a:r>
          </a:p>
        </p:txBody>
      </p:sp>
      <p:sp>
        <p:nvSpPr>
          <p:cNvPr id="19471" name="Text Box 11"/>
          <p:cNvSpPr txBox="1">
            <a:spLocks noChangeArrowheads="1"/>
          </p:cNvSpPr>
          <p:nvPr/>
        </p:nvSpPr>
        <p:spPr bwMode="auto">
          <a:xfrm>
            <a:off x="6410325" y="5600700"/>
            <a:ext cx="830263"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through</a:t>
            </a:r>
          </a:p>
        </p:txBody>
      </p:sp>
      <p:sp>
        <p:nvSpPr>
          <p:cNvPr id="19472" name="Text Box 12"/>
          <p:cNvSpPr txBox="1">
            <a:spLocks noChangeArrowheads="1"/>
          </p:cNvSpPr>
          <p:nvPr/>
        </p:nvSpPr>
        <p:spPr bwMode="auto">
          <a:xfrm>
            <a:off x="7419975" y="5945188"/>
            <a:ext cx="863600"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Houston</a:t>
            </a:r>
          </a:p>
        </p:txBody>
      </p:sp>
      <p:sp>
        <p:nvSpPr>
          <p:cNvPr id="19473" name="Text Box 13"/>
          <p:cNvSpPr txBox="1">
            <a:spLocks noChangeArrowheads="1"/>
          </p:cNvSpPr>
          <p:nvPr/>
        </p:nvSpPr>
        <p:spPr bwMode="auto">
          <a:xfrm>
            <a:off x="7296150" y="5588000"/>
            <a:ext cx="1276350"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Proper-Noun</a:t>
            </a:r>
          </a:p>
        </p:txBody>
      </p:sp>
      <p:sp>
        <p:nvSpPr>
          <p:cNvPr id="19474" name="Text Box 14"/>
          <p:cNvSpPr txBox="1">
            <a:spLocks noChangeArrowheads="1"/>
          </p:cNvSpPr>
          <p:nvPr/>
        </p:nvSpPr>
        <p:spPr bwMode="auto">
          <a:xfrm>
            <a:off x="5376863" y="4856163"/>
            <a:ext cx="409575"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19475" name="Text Box 15"/>
          <p:cNvSpPr txBox="1">
            <a:spLocks noChangeArrowheads="1"/>
          </p:cNvSpPr>
          <p:nvPr/>
        </p:nvSpPr>
        <p:spPr bwMode="auto">
          <a:xfrm>
            <a:off x="5722938" y="5600700"/>
            <a:ext cx="595312"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flight</a:t>
            </a:r>
          </a:p>
        </p:txBody>
      </p:sp>
      <p:sp>
        <p:nvSpPr>
          <p:cNvPr id="19476" name="Line 16"/>
          <p:cNvSpPr>
            <a:spLocks noChangeShapeType="1"/>
          </p:cNvSpPr>
          <p:nvPr/>
        </p:nvSpPr>
        <p:spPr bwMode="auto">
          <a:xfrm>
            <a:off x="5324475" y="3441700"/>
            <a:ext cx="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77" name="Line 17"/>
          <p:cNvSpPr>
            <a:spLocks noChangeShapeType="1"/>
          </p:cNvSpPr>
          <p:nvPr/>
        </p:nvSpPr>
        <p:spPr bwMode="auto">
          <a:xfrm flipH="1">
            <a:off x="4960938" y="3841750"/>
            <a:ext cx="354012"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78" name="Line 18"/>
          <p:cNvSpPr>
            <a:spLocks noChangeShapeType="1"/>
          </p:cNvSpPr>
          <p:nvPr/>
        </p:nvSpPr>
        <p:spPr bwMode="auto">
          <a:xfrm>
            <a:off x="5314950" y="3851275"/>
            <a:ext cx="652463"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79" name="Line 19"/>
          <p:cNvSpPr>
            <a:spLocks noChangeShapeType="1"/>
          </p:cNvSpPr>
          <p:nvPr/>
        </p:nvSpPr>
        <p:spPr bwMode="auto">
          <a:xfrm>
            <a:off x="4911725" y="4259263"/>
            <a:ext cx="9525" cy="2524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9480" name="Line 20"/>
          <p:cNvSpPr>
            <a:spLocks noChangeShapeType="1"/>
          </p:cNvSpPr>
          <p:nvPr/>
        </p:nvSpPr>
        <p:spPr bwMode="auto">
          <a:xfrm flipH="1">
            <a:off x="5745163" y="4241800"/>
            <a:ext cx="20320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81" name="Line 21"/>
          <p:cNvSpPr>
            <a:spLocks noChangeShapeType="1"/>
          </p:cNvSpPr>
          <p:nvPr/>
        </p:nvSpPr>
        <p:spPr bwMode="auto">
          <a:xfrm>
            <a:off x="5948363" y="4251325"/>
            <a:ext cx="422275"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82" name="Line 22"/>
          <p:cNvSpPr>
            <a:spLocks noChangeShapeType="1"/>
          </p:cNvSpPr>
          <p:nvPr/>
        </p:nvSpPr>
        <p:spPr bwMode="auto">
          <a:xfrm flipH="1">
            <a:off x="5583238" y="4622800"/>
            <a:ext cx="144462" cy="3254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83" name="Line 23"/>
          <p:cNvSpPr>
            <a:spLocks noChangeShapeType="1"/>
          </p:cNvSpPr>
          <p:nvPr/>
        </p:nvSpPr>
        <p:spPr bwMode="auto">
          <a:xfrm flipH="1">
            <a:off x="6245225" y="4640263"/>
            <a:ext cx="144463" cy="3079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84" name="Line 24"/>
          <p:cNvSpPr>
            <a:spLocks noChangeShapeType="1"/>
          </p:cNvSpPr>
          <p:nvPr/>
        </p:nvSpPr>
        <p:spPr bwMode="auto">
          <a:xfrm>
            <a:off x="6389688" y="4649788"/>
            <a:ext cx="631825" cy="250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85" name="Text Box 25"/>
          <p:cNvSpPr txBox="1">
            <a:spLocks noChangeArrowheads="1"/>
          </p:cNvSpPr>
          <p:nvPr/>
        </p:nvSpPr>
        <p:spPr bwMode="auto">
          <a:xfrm>
            <a:off x="5757863" y="5248275"/>
            <a:ext cx="608012"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Noun</a:t>
            </a:r>
          </a:p>
        </p:txBody>
      </p:sp>
      <p:sp>
        <p:nvSpPr>
          <p:cNvPr id="19486" name="Line 26"/>
          <p:cNvSpPr>
            <a:spLocks noChangeShapeType="1"/>
          </p:cNvSpPr>
          <p:nvPr/>
        </p:nvSpPr>
        <p:spPr bwMode="auto">
          <a:xfrm flipH="1">
            <a:off x="6081713" y="5097463"/>
            <a:ext cx="134937"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87" name="Line 27"/>
          <p:cNvSpPr>
            <a:spLocks noChangeShapeType="1"/>
          </p:cNvSpPr>
          <p:nvPr/>
        </p:nvSpPr>
        <p:spPr bwMode="auto">
          <a:xfrm>
            <a:off x="6043613" y="5487988"/>
            <a:ext cx="0" cy="2238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88" name="Line 28"/>
          <p:cNvSpPr>
            <a:spLocks noChangeShapeType="1"/>
          </p:cNvSpPr>
          <p:nvPr/>
        </p:nvSpPr>
        <p:spPr bwMode="auto">
          <a:xfrm flipH="1">
            <a:off x="6850063" y="5068888"/>
            <a:ext cx="182562" cy="2698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89" name="Line 29"/>
          <p:cNvSpPr>
            <a:spLocks noChangeShapeType="1"/>
          </p:cNvSpPr>
          <p:nvPr/>
        </p:nvSpPr>
        <p:spPr bwMode="auto">
          <a:xfrm>
            <a:off x="7032625" y="5068888"/>
            <a:ext cx="661988"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90" name="Line 30"/>
          <p:cNvSpPr>
            <a:spLocks noChangeShapeType="1"/>
          </p:cNvSpPr>
          <p:nvPr/>
        </p:nvSpPr>
        <p:spPr bwMode="auto">
          <a:xfrm>
            <a:off x="6800850" y="5478463"/>
            <a:ext cx="0" cy="250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91" name="Line 31"/>
          <p:cNvSpPr>
            <a:spLocks noChangeShapeType="1"/>
          </p:cNvSpPr>
          <p:nvPr/>
        </p:nvSpPr>
        <p:spPr bwMode="auto">
          <a:xfrm>
            <a:off x="7694613" y="5468938"/>
            <a:ext cx="0" cy="242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92" name="Line 32"/>
          <p:cNvSpPr>
            <a:spLocks noChangeShapeType="1"/>
          </p:cNvSpPr>
          <p:nvPr/>
        </p:nvSpPr>
        <p:spPr bwMode="auto">
          <a:xfrm>
            <a:off x="7742238" y="5859463"/>
            <a:ext cx="0" cy="1968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19493" name="TextBox 91"/>
          <p:cNvSpPr txBox="1">
            <a:spLocks noChangeArrowheads="1"/>
          </p:cNvSpPr>
          <p:nvPr/>
        </p:nvSpPr>
        <p:spPr bwMode="auto">
          <a:xfrm>
            <a:off x="5486400" y="3733800"/>
            <a:ext cx="533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0.5</a:t>
            </a:r>
          </a:p>
        </p:txBody>
      </p:sp>
      <p:sp>
        <p:nvSpPr>
          <p:cNvPr id="19494" name="TextBox 92"/>
          <p:cNvSpPr txBox="1">
            <a:spLocks noChangeArrowheads="1"/>
          </p:cNvSpPr>
          <p:nvPr/>
        </p:nvSpPr>
        <p:spPr bwMode="auto">
          <a:xfrm>
            <a:off x="4267200" y="41910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0.5</a:t>
            </a:r>
          </a:p>
        </p:txBody>
      </p:sp>
      <p:sp>
        <p:nvSpPr>
          <p:cNvPr id="19495" name="TextBox 93"/>
          <p:cNvSpPr txBox="1">
            <a:spLocks noChangeArrowheads="1"/>
          </p:cNvSpPr>
          <p:nvPr/>
        </p:nvSpPr>
        <p:spPr bwMode="auto">
          <a:xfrm>
            <a:off x="6400800" y="40386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0.6</a:t>
            </a:r>
          </a:p>
        </p:txBody>
      </p:sp>
      <p:sp>
        <p:nvSpPr>
          <p:cNvPr id="19496" name="TextBox 94"/>
          <p:cNvSpPr txBox="1">
            <a:spLocks noChangeArrowheads="1"/>
          </p:cNvSpPr>
          <p:nvPr/>
        </p:nvSpPr>
        <p:spPr bwMode="auto">
          <a:xfrm>
            <a:off x="5181600" y="45720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0.6</a:t>
            </a:r>
          </a:p>
        </p:txBody>
      </p:sp>
      <p:sp>
        <p:nvSpPr>
          <p:cNvPr id="19497" name="TextBox 95"/>
          <p:cNvSpPr txBox="1">
            <a:spLocks noChangeArrowheads="1"/>
          </p:cNvSpPr>
          <p:nvPr/>
        </p:nvSpPr>
        <p:spPr bwMode="auto">
          <a:xfrm>
            <a:off x="7086600" y="44958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0.5</a:t>
            </a:r>
          </a:p>
        </p:txBody>
      </p:sp>
      <p:sp>
        <p:nvSpPr>
          <p:cNvPr id="19498" name="TextBox 96"/>
          <p:cNvSpPr txBox="1">
            <a:spLocks noChangeArrowheads="1"/>
          </p:cNvSpPr>
          <p:nvPr/>
        </p:nvSpPr>
        <p:spPr bwMode="auto">
          <a:xfrm>
            <a:off x="7391400" y="48768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1.0</a:t>
            </a:r>
          </a:p>
        </p:txBody>
      </p:sp>
      <p:sp>
        <p:nvSpPr>
          <p:cNvPr id="19499" name="TextBox 97"/>
          <p:cNvSpPr txBox="1">
            <a:spLocks noChangeArrowheads="1"/>
          </p:cNvSpPr>
          <p:nvPr/>
        </p:nvSpPr>
        <p:spPr bwMode="auto">
          <a:xfrm>
            <a:off x="7924800" y="53340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0.2</a:t>
            </a:r>
          </a:p>
        </p:txBody>
      </p:sp>
      <p:sp>
        <p:nvSpPr>
          <p:cNvPr id="19500" name="TextBox 98"/>
          <p:cNvSpPr txBox="1">
            <a:spLocks noChangeArrowheads="1"/>
          </p:cNvSpPr>
          <p:nvPr/>
        </p:nvSpPr>
        <p:spPr bwMode="auto">
          <a:xfrm>
            <a:off x="5715000" y="50292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0.3</a:t>
            </a:r>
          </a:p>
        </p:txBody>
      </p:sp>
      <p:sp>
        <p:nvSpPr>
          <p:cNvPr id="19501" name="TextBox 99"/>
          <p:cNvSpPr txBox="1">
            <a:spLocks noChangeArrowheads="1"/>
          </p:cNvSpPr>
          <p:nvPr/>
        </p:nvSpPr>
        <p:spPr bwMode="auto">
          <a:xfrm>
            <a:off x="5334000" y="54864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0.5</a:t>
            </a:r>
          </a:p>
        </p:txBody>
      </p:sp>
      <p:sp>
        <p:nvSpPr>
          <p:cNvPr id="19502" name="TextBox 100"/>
          <p:cNvSpPr txBox="1">
            <a:spLocks noChangeArrowheads="1"/>
          </p:cNvSpPr>
          <p:nvPr/>
        </p:nvSpPr>
        <p:spPr bwMode="auto">
          <a:xfrm>
            <a:off x="6324600" y="54102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0.2</a:t>
            </a:r>
          </a:p>
        </p:txBody>
      </p:sp>
      <p:sp>
        <p:nvSpPr>
          <p:cNvPr id="19503" name="TextBox 101"/>
          <p:cNvSpPr txBox="1">
            <a:spLocks noChangeArrowheads="1"/>
          </p:cNvSpPr>
          <p:nvPr/>
        </p:nvSpPr>
        <p:spPr bwMode="auto">
          <a:xfrm>
            <a:off x="7315200" y="57912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0.8</a:t>
            </a:r>
          </a:p>
        </p:txBody>
      </p:sp>
      <p:sp>
        <p:nvSpPr>
          <p:cNvPr id="19504" name="TextBox 102"/>
          <p:cNvSpPr txBox="1">
            <a:spLocks noChangeArrowheads="1"/>
          </p:cNvSpPr>
          <p:nvPr/>
        </p:nvSpPr>
        <p:spPr bwMode="auto">
          <a:xfrm>
            <a:off x="5334000" y="33528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0.1</a:t>
            </a:r>
          </a:p>
        </p:txBody>
      </p:sp>
    </p:spTree>
    <p:extLst>
      <p:ext uri="{BB962C8B-B14F-4D97-AF65-F5344CB8AC3E}">
        <p14:creationId xmlns:p14="http://schemas.microsoft.com/office/powerpoint/2010/main" val="295091425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Times New Roman" charset="0"/>
              </a:rPr>
              <a:t>Syntactic Disambiguation</a:t>
            </a:r>
          </a:p>
        </p:txBody>
      </p:sp>
      <p:sp>
        <p:nvSpPr>
          <p:cNvPr id="20483" name="Content Placeholder 2"/>
          <p:cNvSpPr>
            <a:spLocks noGrp="1"/>
          </p:cNvSpPr>
          <p:nvPr>
            <p:ph idx="1"/>
          </p:nvPr>
        </p:nvSpPr>
        <p:spPr>
          <a:xfrm>
            <a:off x="685800" y="1371600"/>
            <a:ext cx="7772400" cy="990600"/>
          </a:xfrm>
        </p:spPr>
        <p:txBody>
          <a:bodyPr/>
          <a:lstStyle/>
          <a:p>
            <a:r>
              <a:rPr lang="en-US" sz="2800">
                <a:latin typeface="Times New Roman" charset="0"/>
              </a:rPr>
              <a:t>Resolve ambiguity by picking most probable parse tree.</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640ED39-E952-C54C-9E71-1C8E5A12923F}" type="slidenum">
              <a:rPr lang="en-US">
                <a:solidFill>
                  <a:srgbClr val="000000"/>
                </a:solidFill>
                <a:latin typeface="Helvetica" charset="0"/>
              </a:rPr>
              <a:pPr eaLnBrk="1" hangingPunct="1"/>
              <a:t>139</a:t>
            </a:fld>
            <a:endParaRPr lang="en-US">
              <a:solidFill>
                <a:srgbClr val="000000"/>
              </a:solidFill>
              <a:latin typeface="Times New Roman" charset="0"/>
            </a:endParaRPr>
          </a:p>
        </p:txBody>
      </p:sp>
      <p:sp>
        <p:nvSpPr>
          <p:cNvPr id="5" name="Slide Number Placeholder 4"/>
          <p:cNvSpPr txBox="1">
            <a:spLocks/>
          </p:cNvSpPr>
          <p:nvPr/>
        </p:nvSpPr>
        <p:spPr bwMode="auto">
          <a:xfrm>
            <a:off x="6934200" y="6400800"/>
            <a:ext cx="1905000" cy="457200"/>
          </a:xfrm>
          <a:prstGeom prst="rect">
            <a:avLst/>
          </a:prstGeom>
          <a:noFill/>
          <a:ln w="9525">
            <a:noFill/>
            <a:miter lim="800000"/>
            <a:headEnd/>
            <a:tailEnd/>
          </a:ln>
          <a:effec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7CAE9B1A-DAC0-4D4D-857F-83CA97E91AD8}" type="slidenum">
              <a:rPr lang="en-US" sz="1200">
                <a:solidFill>
                  <a:srgbClr val="000000"/>
                </a:solidFill>
                <a:latin typeface="Helvetica" charset="0"/>
              </a:rPr>
              <a:pPr algn="r" eaLnBrk="1" hangingPunct="1"/>
              <a:t>139</a:t>
            </a:fld>
            <a:endParaRPr lang="en-US" sz="1200">
              <a:solidFill>
                <a:srgbClr val="000000"/>
              </a:solidFill>
              <a:latin typeface="Times New Roman" charset="0"/>
            </a:endParaRPr>
          </a:p>
        </p:txBody>
      </p:sp>
      <p:sp>
        <p:nvSpPr>
          <p:cNvPr id="20486" name="Rectangle 96"/>
          <p:cNvSpPr>
            <a:spLocks noChangeArrowheads="1"/>
          </p:cNvSpPr>
          <p:nvPr/>
        </p:nvSpPr>
        <p:spPr bwMode="auto">
          <a:xfrm flipV="1">
            <a:off x="693738" y="2438400"/>
            <a:ext cx="7772400" cy="226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Clr>
                <a:srgbClr val="FF0000"/>
              </a:buClr>
            </a:pPr>
            <a:endParaRPr lang="en-US" sz="2800">
              <a:solidFill>
                <a:srgbClr val="000000"/>
              </a:solidFill>
              <a:latin typeface="Times New Roman" charset="0"/>
            </a:endParaRPr>
          </a:p>
        </p:txBody>
      </p:sp>
      <p:sp>
        <p:nvSpPr>
          <p:cNvPr id="20487" name="Text Box 94"/>
          <p:cNvSpPr txBox="1">
            <a:spLocks noChangeArrowheads="1"/>
          </p:cNvSpPr>
          <p:nvPr/>
        </p:nvSpPr>
        <p:spPr bwMode="auto">
          <a:xfrm>
            <a:off x="6705600" y="2362200"/>
            <a:ext cx="561975"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b="1">
                <a:solidFill>
                  <a:srgbClr val="000000"/>
                </a:solidFill>
                <a:latin typeface="Times New Roman" charset="0"/>
              </a:rPr>
              <a:t>D</a:t>
            </a:r>
            <a:r>
              <a:rPr lang="en-US" sz="2800" b="1" baseline="-25000">
                <a:solidFill>
                  <a:srgbClr val="000000"/>
                </a:solidFill>
                <a:latin typeface="Times New Roman" charset="0"/>
              </a:rPr>
              <a:t>2</a:t>
            </a:r>
          </a:p>
        </p:txBody>
      </p:sp>
      <p:sp>
        <p:nvSpPr>
          <p:cNvPr id="20488" name="Text Box 5"/>
          <p:cNvSpPr txBox="1">
            <a:spLocks noChangeArrowheads="1"/>
          </p:cNvSpPr>
          <p:nvPr/>
        </p:nvSpPr>
        <p:spPr bwMode="auto">
          <a:xfrm>
            <a:off x="5122863" y="3233738"/>
            <a:ext cx="409575"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p>
        </p:txBody>
      </p:sp>
      <p:sp>
        <p:nvSpPr>
          <p:cNvPr id="20489" name="Text Box 6"/>
          <p:cNvSpPr txBox="1">
            <a:spLocks noChangeArrowheads="1"/>
          </p:cNvSpPr>
          <p:nvPr/>
        </p:nvSpPr>
        <p:spPr bwMode="auto">
          <a:xfrm>
            <a:off x="4648200" y="3638550"/>
            <a:ext cx="16827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Verb          NP</a:t>
            </a:r>
          </a:p>
        </p:txBody>
      </p:sp>
      <p:sp>
        <p:nvSpPr>
          <p:cNvPr id="20490" name="Text Box 7"/>
          <p:cNvSpPr txBox="1">
            <a:spLocks noChangeArrowheads="1"/>
          </p:cNvSpPr>
          <p:nvPr/>
        </p:nvSpPr>
        <p:spPr bwMode="auto">
          <a:xfrm>
            <a:off x="5254625" y="4016375"/>
            <a:ext cx="1624013"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Det    Nominal</a:t>
            </a:r>
          </a:p>
        </p:txBody>
      </p:sp>
      <p:sp>
        <p:nvSpPr>
          <p:cNvPr id="20491" name="Text Box 9"/>
          <p:cNvSpPr txBox="1">
            <a:spLocks noChangeArrowheads="1"/>
          </p:cNvSpPr>
          <p:nvPr/>
        </p:nvSpPr>
        <p:spPr bwMode="auto">
          <a:xfrm>
            <a:off x="4668838" y="4029075"/>
            <a:ext cx="5651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book</a:t>
            </a:r>
          </a:p>
        </p:txBody>
      </p:sp>
      <p:sp>
        <p:nvSpPr>
          <p:cNvPr id="20492" name="Text Box 10"/>
          <p:cNvSpPr txBox="1">
            <a:spLocks noChangeArrowheads="1"/>
          </p:cNvSpPr>
          <p:nvPr/>
        </p:nvSpPr>
        <p:spPr bwMode="auto">
          <a:xfrm>
            <a:off x="6934200" y="4419600"/>
            <a:ext cx="1503363"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Prep        NP</a:t>
            </a:r>
          </a:p>
        </p:txBody>
      </p:sp>
      <p:sp>
        <p:nvSpPr>
          <p:cNvPr id="20493" name="Text Box 11"/>
          <p:cNvSpPr txBox="1">
            <a:spLocks noChangeArrowheads="1"/>
          </p:cNvSpPr>
          <p:nvPr/>
        </p:nvSpPr>
        <p:spPr bwMode="auto">
          <a:xfrm>
            <a:off x="6784975" y="4776788"/>
            <a:ext cx="830263"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through</a:t>
            </a:r>
          </a:p>
        </p:txBody>
      </p:sp>
      <p:sp>
        <p:nvSpPr>
          <p:cNvPr id="20494" name="Text Box 12"/>
          <p:cNvSpPr txBox="1">
            <a:spLocks noChangeArrowheads="1"/>
          </p:cNvSpPr>
          <p:nvPr/>
        </p:nvSpPr>
        <p:spPr bwMode="auto">
          <a:xfrm>
            <a:off x="7794625" y="5121275"/>
            <a:ext cx="863600"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Houston</a:t>
            </a:r>
          </a:p>
        </p:txBody>
      </p:sp>
      <p:sp>
        <p:nvSpPr>
          <p:cNvPr id="20495" name="Text Box 13"/>
          <p:cNvSpPr txBox="1">
            <a:spLocks noChangeArrowheads="1"/>
          </p:cNvSpPr>
          <p:nvPr/>
        </p:nvSpPr>
        <p:spPr bwMode="auto">
          <a:xfrm>
            <a:off x="7670800" y="4764088"/>
            <a:ext cx="1274763"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Proper-Noun</a:t>
            </a:r>
          </a:p>
        </p:txBody>
      </p:sp>
      <p:sp>
        <p:nvSpPr>
          <p:cNvPr id="20496" name="Text Box 14"/>
          <p:cNvSpPr txBox="1">
            <a:spLocks noChangeArrowheads="1"/>
          </p:cNvSpPr>
          <p:nvPr/>
        </p:nvSpPr>
        <p:spPr bwMode="auto">
          <a:xfrm>
            <a:off x="5376863" y="4475163"/>
            <a:ext cx="409575"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20497" name="Text Box 15"/>
          <p:cNvSpPr txBox="1">
            <a:spLocks noChangeArrowheads="1"/>
          </p:cNvSpPr>
          <p:nvPr/>
        </p:nvSpPr>
        <p:spPr bwMode="auto">
          <a:xfrm>
            <a:off x="5984875" y="4772025"/>
            <a:ext cx="595313"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flight</a:t>
            </a:r>
          </a:p>
        </p:txBody>
      </p:sp>
      <p:sp>
        <p:nvSpPr>
          <p:cNvPr id="20498" name="Line 16"/>
          <p:cNvSpPr>
            <a:spLocks noChangeShapeType="1"/>
          </p:cNvSpPr>
          <p:nvPr/>
        </p:nvSpPr>
        <p:spPr bwMode="auto">
          <a:xfrm flipH="1">
            <a:off x="5324475" y="3200400"/>
            <a:ext cx="619125" cy="101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20499" name="Line 17"/>
          <p:cNvSpPr>
            <a:spLocks noChangeShapeType="1"/>
          </p:cNvSpPr>
          <p:nvPr/>
        </p:nvSpPr>
        <p:spPr bwMode="auto">
          <a:xfrm flipH="1">
            <a:off x="4960938" y="3460750"/>
            <a:ext cx="354012"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0500" name="Line 18"/>
          <p:cNvSpPr>
            <a:spLocks noChangeShapeType="1"/>
          </p:cNvSpPr>
          <p:nvPr/>
        </p:nvSpPr>
        <p:spPr bwMode="auto">
          <a:xfrm>
            <a:off x="5314950" y="3470275"/>
            <a:ext cx="652463"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0501" name="Line 19"/>
          <p:cNvSpPr>
            <a:spLocks noChangeShapeType="1"/>
          </p:cNvSpPr>
          <p:nvPr/>
        </p:nvSpPr>
        <p:spPr bwMode="auto">
          <a:xfrm>
            <a:off x="4911725" y="3878263"/>
            <a:ext cx="9525" cy="2524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20502" name="Line 20"/>
          <p:cNvSpPr>
            <a:spLocks noChangeShapeType="1"/>
          </p:cNvSpPr>
          <p:nvPr/>
        </p:nvSpPr>
        <p:spPr bwMode="auto">
          <a:xfrm flipH="1">
            <a:off x="5745163" y="3860800"/>
            <a:ext cx="20320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0503" name="Line 21"/>
          <p:cNvSpPr>
            <a:spLocks noChangeShapeType="1"/>
          </p:cNvSpPr>
          <p:nvPr/>
        </p:nvSpPr>
        <p:spPr bwMode="auto">
          <a:xfrm>
            <a:off x="5948363" y="3870325"/>
            <a:ext cx="422275"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0504" name="Line 22"/>
          <p:cNvSpPr>
            <a:spLocks noChangeShapeType="1"/>
          </p:cNvSpPr>
          <p:nvPr/>
        </p:nvSpPr>
        <p:spPr bwMode="auto">
          <a:xfrm flipH="1">
            <a:off x="5583238" y="4241800"/>
            <a:ext cx="144462" cy="3254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0505" name="Text Box 25"/>
          <p:cNvSpPr txBox="1">
            <a:spLocks noChangeArrowheads="1"/>
          </p:cNvSpPr>
          <p:nvPr/>
        </p:nvSpPr>
        <p:spPr bwMode="auto">
          <a:xfrm>
            <a:off x="6019800" y="4419600"/>
            <a:ext cx="609600"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Noun</a:t>
            </a:r>
          </a:p>
        </p:txBody>
      </p:sp>
      <p:sp>
        <p:nvSpPr>
          <p:cNvPr id="20506" name="Line 26"/>
          <p:cNvSpPr>
            <a:spLocks noChangeShapeType="1"/>
          </p:cNvSpPr>
          <p:nvPr/>
        </p:nvSpPr>
        <p:spPr bwMode="auto">
          <a:xfrm flipH="1">
            <a:off x="6345238" y="4268788"/>
            <a:ext cx="133350" cy="2397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0507" name="Line 27"/>
          <p:cNvSpPr>
            <a:spLocks noChangeShapeType="1"/>
          </p:cNvSpPr>
          <p:nvPr/>
        </p:nvSpPr>
        <p:spPr bwMode="auto">
          <a:xfrm>
            <a:off x="6307138" y="4657725"/>
            <a:ext cx="0" cy="2254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0508" name="Line 28"/>
          <p:cNvSpPr>
            <a:spLocks noChangeShapeType="1"/>
          </p:cNvSpPr>
          <p:nvPr/>
        </p:nvSpPr>
        <p:spPr bwMode="auto">
          <a:xfrm flipH="1">
            <a:off x="7223125" y="4244975"/>
            <a:ext cx="182563" cy="2698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0509" name="Line 29"/>
          <p:cNvSpPr>
            <a:spLocks noChangeShapeType="1"/>
          </p:cNvSpPr>
          <p:nvPr/>
        </p:nvSpPr>
        <p:spPr bwMode="auto">
          <a:xfrm>
            <a:off x="7405688" y="4244975"/>
            <a:ext cx="661987"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0510" name="Line 30"/>
          <p:cNvSpPr>
            <a:spLocks noChangeShapeType="1"/>
          </p:cNvSpPr>
          <p:nvPr/>
        </p:nvSpPr>
        <p:spPr bwMode="auto">
          <a:xfrm>
            <a:off x="7175500" y="4654550"/>
            <a:ext cx="0" cy="250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0511" name="Line 31"/>
          <p:cNvSpPr>
            <a:spLocks noChangeShapeType="1"/>
          </p:cNvSpPr>
          <p:nvPr/>
        </p:nvSpPr>
        <p:spPr bwMode="auto">
          <a:xfrm>
            <a:off x="8067675" y="4645025"/>
            <a:ext cx="0" cy="24288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0512" name="Line 32"/>
          <p:cNvSpPr>
            <a:spLocks noChangeShapeType="1"/>
          </p:cNvSpPr>
          <p:nvPr/>
        </p:nvSpPr>
        <p:spPr bwMode="auto">
          <a:xfrm>
            <a:off x="8115300" y="5035550"/>
            <a:ext cx="0" cy="1952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0513" name="TextBox 37"/>
          <p:cNvSpPr txBox="1">
            <a:spLocks noChangeArrowheads="1"/>
          </p:cNvSpPr>
          <p:nvPr/>
        </p:nvSpPr>
        <p:spPr bwMode="auto">
          <a:xfrm>
            <a:off x="5410200" y="32766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0.5</a:t>
            </a:r>
          </a:p>
        </p:txBody>
      </p:sp>
      <p:sp>
        <p:nvSpPr>
          <p:cNvPr id="20514" name="TextBox 38"/>
          <p:cNvSpPr txBox="1">
            <a:spLocks noChangeArrowheads="1"/>
          </p:cNvSpPr>
          <p:nvPr/>
        </p:nvSpPr>
        <p:spPr bwMode="auto">
          <a:xfrm>
            <a:off x="4267200" y="38100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0.5</a:t>
            </a:r>
          </a:p>
        </p:txBody>
      </p:sp>
      <p:sp>
        <p:nvSpPr>
          <p:cNvPr id="20515" name="TextBox 39"/>
          <p:cNvSpPr txBox="1">
            <a:spLocks noChangeArrowheads="1"/>
          </p:cNvSpPr>
          <p:nvPr/>
        </p:nvSpPr>
        <p:spPr bwMode="auto">
          <a:xfrm>
            <a:off x="6096000" y="36576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0.6</a:t>
            </a:r>
          </a:p>
        </p:txBody>
      </p:sp>
      <p:sp>
        <p:nvSpPr>
          <p:cNvPr id="20516" name="TextBox 40"/>
          <p:cNvSpPr txBox="1">
            <a:spLocks noChangeArrowheads="1"/>
          </p:cNvSpPr>
          <p:nvPr/>
        </p:nvSpPr>
        <p:spPr bwMode="auto">
          <a:xfrm>
            <a:off x="5181600" y="41910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0.6</a:t>
            </a:r>
          </a:p>
        </p:txBody>
      </p:sp>
      <p:sp>
        <p:nvSpPr>
          <p:cNvPr id="20517" name="TextBox 42"/>
          <p:cNvSpPr txBox="1">
            <a:spLocks noChangeArrowheads="1"/>
          </p:cNvSpPr>
          <p:nvPr/>
        </p:nvSpPr>
        <p:spPr bwMode="auto">
          <a:xfrm>
            <a:off x="7766050" y="4052888"/>
            <a:ext cx="5048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1.0</a:t>
            </a:r>
          </a:p>
        </p:txBody>
      </p:sp>
      <p:sp>
        <p:nvSpPr>
          <p:cNvPr id="20518" name="TextBox 43"/>
          <p:cNvSpPr txBox="1">
            <a:spLocks noChangeArrowheads="1"/>
          </p:cNvSpPr>
          <p:nvPr/>
        </p:nvSpPr>
        <p:spPr bwMode="auto">
          <a:xfrm>
            <a:off x="8299450" y="4510088"/>
            <a:ext cx="5048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0.2</a:t>
            </a:r>
          </a:p>
        </p:txBody>
      </p:sp>
      <p:sp>
        <p:nvSpPr>
          <p:cNvPr id="20519" name="TextBox 44"/>
          <p:cNvSpPr txBox="1">
            <a:spLocks noChangeArrowheads="1"/>
          </p:cNvSpPr>
          <p:nvPr/>
        </p:nvSpPr>
        <p:spPr bwMode="auto">
          <a:xfrm>
            <a:off x="5824538" y="4276725"/>
            <a:ext cx="5064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0.3</a:t>
            </a:r>
          </a:p>
        </p:txBody>
      </p:sp>
      <p:sp>
        <p:nvSpPr>
          <p:cNvPr id="20520" name="TextBox 45"/>
          <p:cNvSpPr txBox="1">
            <a:spLocks noChangeArrowheads="1"/>
          </p:cNvSpPr>
          <p:nvPr/>
        </p:nvSpPr>
        <p:spPr bwMode="auto">
          <a:xfrm>
            <a:off x="5595938" y="4657725"/>
            <a:ext cx="5064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0.5</a:t>
            </a:r>
          </a:p>
        </p:txBody>
      </p:sp>
      <p:sp>
        <p:nvSpPr>
          <p:cNvPr id="20521" name="TextBox 46"/>
          <p:cNvSpPr txBox="1">
            <a:spLocks noChangeArrowheads="1"/>
          </p:cNvSpPr>
          <p:nvPr/>
        </p:nvSpPr>
        <p:spPr bwMode="auto">
          <a:xfrm>
            <a:off x="6699250" y="4586288"/>
            <a:ext cx="5048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0.2</a:t>
            </a:r>
          </a:p>
        </p:txBody>
      </p:sp>
      <p:sp>
        <p:nvSpPr>
          <p:cNvPr id="20522" name="TextBox 47"/>
          <p:cNvSpPr txBox="1">
            <a:spLocks noChangeArrowheads="1"/>
          </p:cNvSpPr>
          <p:nvPr/>
        </p:nvSpPr>
        <p:spPr bwMode="auto">
          <a:xfrm>
            <a:off x="7689850" y="4967288"/>
            <a:ext cx="5048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0.8</a:t>
            </a:r>
          </a:p>
        </p:txBody>
      </p:sp>
      <p:sp>
        <p:nvSpPr>
          <p:cNvPr id="20523" name="Text Box 5"/>
          <p:cNvSpPr txBox="1">
            <a:spLocks noChangeArrowheads="1"/>
          </p:cNvSpPr>
          <p:nvPr/>
        </p:nvSpPr>
        <p:spPr bwMode="auto">
          <a:xfrm>
            <a:off x="5791200" y="2362200"/>
            <a:ext cx="334963"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S</a:t>
            </a:r>
          </a:p>
        </p:txBody>
      </p:sp>
      <p:sp>
        <p:nvSpPr>
          <p:cNvPr id="20524" name="Text Box 5"/>
          <p:cNvSpPr txBox="1">
            <a:spLocks noChangeArrowheads="1"/>
          </p:cNvSpPr>
          <p:nvPr/>
        </p:nvSpPr>
        <p:spPr bwMode="auto">
          <a:xfrm>
            <a:off x="5715000" y="2895600"/>
            <a:ext cx="409575"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p>
        </p:txBody>
      </p:sp>
      <p:sp>
        <p:nvSpPr>
          <p:cNvPr id="20525" name="TextBox 51"/>
          <p:cNvSpPr txBox="1">
            <a:spLocks noChangeArrowheads="1"/>
          </p:cNvSpPr>
          <p:nvPr/>
        </p:nvSpPr>
        <p:spPr bwMode="auto">
          <a:xfrm>
            <a:off x="5943600" y="25908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0.1</a:t>
            </a:r>
          </a:p>
        </p:txBody>
      </p:sp>
      <p:cxnSp>
        <p:nvCxnSpPr>
          <p:cNvPr id="20526" name="Straight Connector 53"/>
          <p:cNvCxnSpPr>
            <a:cxnSpLocks noChangeShapeType="1"/>
          </p:cNvCxnSpPr>
          <p:nvPr/>
        </p:nvCxnSpPr>
        <p:spPr bwMode="auto">
          <a:xfrm rot="5400000">
            <a:off x="5753101" y="2781300"/>
            <a:ext cx="381000" cy="31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sp>
        <p:nvSpPr>
          <p:cNvPr id="20527" name="Text Box 5"/>
          <p:cNvSpPr txBox="1">
            <a:spLocks noChangeArrowheads="1"/>
          </p:cNvSpPr>
          <p:nvPr/>
        </p:nvSpPr>
        <p:spPr bwMode="auto">
          <a:xfrm>
            <a:off x="7239000" y="3886200"/>
            <a:ext cx="4889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PP</a:t>
            </a:r>
          </a:p>
        </p:txBody>
      </p:sp>
      <p:cxnSp>
        <p:nvCxnSpPr>
          <p:cNvPr id="20528" name="Straight Connector 56"/>
          <p:cNvCxnSpPr>
            <a:cxnSpLocks noChangeShapeType="1"/>
            <a:stCxn id="20524" idx="2"/>
          </p:cNvCxnSpPr>
          <p:nvPr/>
        </p:nvCxnSpPr>
        <p:spPr bwMode="auto">
          <a:xfrm rot="16200000" flipH="1">
            <a:off x="6273800" y="2844801"/>
            <a:ext cx="763587" cy="14716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sp>
        <p:nvSpPr>
          <p:cNvPr id="20529" name="TextBox 57"/>
          <p:cNvSpPr txBox="1">
            <a:spLocks noChangeArrowheads="1"/>
          </p:cNvSpPr>
          <p:nvPr/>
        </p:nvSpPr>
        <p:spPr bwMode="auto">
          <a:xfrm>
            <a:off x="6248400" y="3048000"/>
            <a:ext cx="504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0.3</a:t>
            </a:r>
          </a:p>
        </p:txBody>
      </p:sp>
      <p:sp>
        <p:nvSpPr>
          <p:cNvPr id="20530" name="Text Box 93"/>
          <p:cNvSpPr txBox="1">
            <a:spLocks noChangeArrowheads="1"/>
          </p:cNvSpPr>
          <p:nvPr/>
        </p:nvSpPr>
        <p:spPr bwMode="auto">
          <a:xfrm>
            <a:off x="228600" y="2514600"/>
            <a:ext cx="4645025" cy="157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a:solidFill>
                  <a:srgbClr val="333399"/>
                </a:solidFill>
                <a:latin typeface="Times New Roman" charset="0"/>
              </a:rPr>
              <a:t>P(D</a:t>
            </a:r>
            <a:r>
              <a:rPr lang="en-US" sz="2400" baseline="-25000">
                <a:solidFill>
                  <a:srgbClr val="333399"/>
                </a:solidFill>
                <a:latin typeface="Times New Roman" charset="0"/>
              </a:rPr>
              <a:t>2</a:t>
            </a:r>
            <a:r>
              <a:rPr lang="en-US" sz="2400">
                <a:solidFill>
                  <a:srgbClr val="333399"/>
                </a:solidFill>
                <a:latin typeface="Times New Roman" charset="0"/>
              </a:rPr>
              <a:t>) = 0.1 x 0.3 x 0.5 x 0.6 x 0.5 x</a:t>
            </a:r>
          </a:p>
          <a:p>
            <a:pPr eaLnBrk="1" hangingPunct="1"/>
            <a:r>
              <a:rPr lang="en-US" sz="2400">
                <a:solidFill>
                  <a:srgbClr val="333399"/>
                </a:solidFill>
                <a:latin typeface="Times New Roman" charset="0"/>
              </a:rPr>
              <a:t>              0.6 x 0.3 x 1.0 x 0.5 x 0.2 x</a:t>
            </a:r>
          </a:p>
          <a:p>
            <a:pPr eaLnBrk="1" hangingPunct="1"/>
            <a:r>
              <a:rPr lang="en-US" sz="2400">
                <a:solidFill>
                  <a:srgbClr val="333399"/>
                </a:solidFill>
                <a:latin typeface="Times New Roman" charset="0"/>
              </a:rPr>
              <a:t>              0.2 x 0.8</a:t>
            </a:r>
          </a:p>
          <a:p>
            <a:pPr eaLnBrk="1" hangingPunct="1"/>
            <a:r>
              <a:rPr lang="en-US" sz="2400" baseline="30000">
                <a:solidFill>
                  <a:srgbClr val="333399"/>
                </a:solidFill>
                <a:latin typeface="Times New Roman" charset="0"/>
              </a:rPr>
              <a:t>               =</a:t>
            </a:r>
            <a:r>
              <a:rPr lang="en-US" sz="2400">
                <a:solidFill>
                  <a:srgbClr val="333399"/>
                </a:solidFill>
                <a:latin typeface="Times New Roman" charset="0"/>
              </a:rPr>
              <a:t>  0.00001296</a:t>
            </a:r>
            <a:endParaRPr lang="en-US" sz="2400" baseline="30000">
              <a:solidFill>
                <a:srgbClr val="333399"/>
              </a:solidFill>
              <a:latin typeface="Times New Roman" charset="0"/>
            </a:endParaRPr>
          </a:p>
        </p:txBody>
      </p:sp>
    </p:spTree>
    <p:extLst>
      <p:ext uri="{BB962C8B-B14F-4D97-AF65-F5344CB8AC3E}">
        <p14:creationId xmlns:p14="http://schemas.microsoft.com/office/powerpoint/2010/main" val="827641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74B0CB7-5E0D-3D49-A52E-1D81FAFE6F68}" type="datetime1">
              <a:rPr lang="en-US" sz="1400">
                <a:solidFill>
                  <a:srgbClr val="590A0E"/>
                </a:solidFill>
              </a:rPr>
              <a:pPr/>
              <a:t>4/1/21</a:t>
            </a:fld>
            <a:endParaRPr lang="en-US" sz="1400">
              <a:solidFill>
                <a:srgbClr val="590A0E"/>
              </a:solidFill>
            </a:endParaRPr>
          </a:p>
        </p:txBody>
      </p:sp>
      <p:sp>
        <p:nvSpPr>
          <p:cNvPr id="4198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0ED50BE-3C12-A945-85EA-7C69620A0D6C}" type="slidenum">
              <a:rPr lang="en-US" sz="1400">
                <a:solidFill>
                  <a:srgbClr val="590A0E"/>
                </a:solidFill>
              </a:rPr>
              <a:pPr/>
              <a:t>14</a:t>
            </a:fld>
            <a:endParaRPr lang="en-US" sz="1400">
              <a:solidFill>
                <a:srgbClr val="590A0E"/>
              </a:solidFill>
            </a:endParaRPr>
          </a:p>
        </p:txBody>
      </p:sp>
      <p:sp>
        <p:nvSpPr>
          <p:cNvPr id="41988"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Treebank Grammars</a:t>
            </a:r>
          </a:p>
        </p:txBody>
      </p:sp>
      <p:sp>
        <p:nvSpPr>
          <p:cNvPr id="41989" name="Rectangle 3"/>
          <p:cNvSpPr>
            <a:spLocks noGrp="1" noChangeArrowheads="1"/>
          </p:cNvSpPr>
          <p:nvPr>
            <p:ph type="body" idx="1"/>
          </p:nvPr>
        </p:nvSpPr>
        <p:spPr/>
        <p:txBody>
          <a:bodyPr>
            <a:normAutofit fontScale="92500" lnSpcReduction="10000"/>
          </a:bodyPr>
          <a:lstStyle/>
          <a:p>
            <a:r>
              <a:rPr lang="en-US">
                <a:latin typeface="Tahoma" charset="0"/>
                <a:ea typeface="ＭＳ Ｐゴシック" charset="0"/>
                <a:cs typeface="ＭＳ Ｐゴシック" charset="0"/>
              </a:rPr>
              <a:t>Treebanks implicitly define a grammar for the language covered in the treebank.</a:t>
            </a:r>
          </a:p>
          <a:p>
            <a:r>
              <a:rPr lang="en-US">
                <a:latin typeface="Tahoma" charset="0"/>
                <a:ea typeface="ＭＳ Ｐゴシック" charset="0"/>
                <a:cs typeface="ＭＳ Ｐゴシック" charset="0"/>
              </a:rPr>
              <a:t>Simply take the local rules that make up the sub-trees in all the trees in the collection and you have a grammar</a:t>
            </a:r>
          </a:p>
          <a:p>
            <a:pPr lvl="1"/>
            <a:r>
              <a:rPr lang="en-US">
                <a:latin typeface="Tahoma" charset="0"/>
              </a:rPr>
              <a:t>The WSJ section gives us about 12k rules if you do this</a:t>
            </a:r>
          </a:p>
          <a:p>
            <a:r>
              <a:rPr lang="en-US">
                <a:latin typeface="Tahoma" charset="0"/>
                <a:ea typeface="ＭＳ Ｐゴシック" charset="0"/>
                <a:cs typeface="ＭＳ Ｐゴシック" charset="0"/>
              </a:rPr>
              <a:t>Not complete, but if you have decent size corpus, you will have a grammar with decent coverage.</a:t>
            </a:r>
          </a:p>
        </p:txBody>
      </p:sp>
    </p:spTree>
    <p:extLst>
      <p:ext uri="{BB962C8B-B14F-4D97-AF65-F5344CB8AC3E}">
        <p14:creationId xmlns:p14="http://schemas.microsoft.com/office/powerpoint/2010/main" val="32827479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Times New Roman" charset="0"/>
              </a:rPr>
              <a:t>Sentence Probability</a:t>
            </a:r>
          </a:p>
        </p:txBody>
      </p:sp>
      <p:sp>
        <p:nvSpPr>
          <p:cNvPr id="21507" name="Content Placeholder 2"/>
          <p:cNvSpPr>
            <a:spLocks noGrp="1"/>
          </p:cNvSpPr>
          <p:nvPr>
            <p:ph idx="1"/>
          </p:nvPr>
        </p:nvSpPr>
        <p:spPr/>
        <p:txBody>
          <a:bodyPr/>
          <a:lstStyle/>
          <a:p>
            <a:r>
              <a:rPr lang="en-US">
                <a:latin typeface="Times New Roman" charset="0"/>
              </a:rPr>
              <a:t>Probability of a sentence is the sum of the probabilities of all of its derivations.</a:t>
            </a:r>
          </a:p>
          <a:p>
            <a:endParaRPr lang="en-US">
              <a:latin typeface="Times New Roman"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8171224-34BD-2644-BD0E-BE1E74E0C823}" type="slidenum">
              <a:rPr lang="en-US">
                <a:solidFill>
                  <a:srgbClr val="000000"/>
                </a:solidFill>
                <a:latin typeface="Helvetica" charset="0"/>
              </a:rPr>
              <a:pPr eaLnBrk="1" hangingPunct="1"/>
              <a:t>140</a:t>
            </a:fld>
            <a:endParaRPr lang="en-US">
              <a:solidFill>
                <a:srgbClr val="000000"/>
              </a:solidFill>
              <a:latin typeface="Times New Roman" charset="0"/>
            </a:endParaRPr>
          </a:p>
        </p:txBody>
      </p:sp>
      <p:sp>
        <p:nvSpPr>
          <p:cNvPr id="21509" name="Text Box 93"/>
          <p:cNvSpPr txBox="1">
            <a:spLocks noChangeArrowheads="1"/>
          </p:cNvSpPr>
          <p:nvPr/>
        </p:nvSpPr>
        <p:spPr bwMode="auto">
          <a:xfrm>
            <a:off x="1143000" y="2667000"/>
            <a:ext cx="5337175"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a:solidFill>
                  <a:srgbClr val="333399"/>
                </a:solidFill>
                <a:latin typeface="Times New Roman" charset="0"/>
              </a:rPr>
              <a:t>P(</a:t>
            </a:r>
            <a:r>
              <a:rPr lang="ja-JP" altLang="en-US" sz="2400">
                <a:solidFill>
                  <a:srgbClr val="333399"/>
                </a:solidFill>
                <a:latin typeface="Times New Roman" charset="0"/>
              </a:rPr>
              <a:t>“</a:t>
            </a:r>
            <a:r>
              <a:rPr lang="en-US" sz="2400">
                <a:solidFill>
                  <a:srgbClr val="333399"/>
                </a:solidFill>
                <a:latin typeface="Times New Roman" charset="0"/>
              </a:rPr>
              <a:t>book the flight through Houston</a:t>
            </a:r>
            <a:r>
              <a:rPr lang="ja-JP" altLang="en-US" sz="2400">
                <a:solidFill>
                  <a:srgbClr val="333399"/>
                </a:solidFill>
                <a:latin typeface="Times New Roman" charset="0"/>
              </a:rPr>
              <a:t>”</a:t>
            </a:r>
            <a:r>
              <a:rPr lang="en-US" sz="2400">
                <a:solidFill>
                  <a:srgbClr val="333399"/>
                </a:solidFill>
                <a:latin typeface="Times New Roman" charset="0"/>
              </a:rPr>
              <a:t>) = </a:t>
            </a:r>
          </a:p>
          <a:p>
            <a:pPr eaLnBrk="1" hangingPunct="1"/>
            <a:r>
              <a:rPr lang="en-US" sz="2400">
                <a:solidFill>
                  <a:srgbClr val="333399"/>
                </a:solidFill>
                <a:latin typeface="Times New Roman" charset="0"/>
              </a:rPr>
              <a:t>P(D</a:t>
            </a:r>
            <a:r>
              <a:rPr lang="en-US" sz="2400" baseline="-25000">
                <a:solidFill>
                  <a:srgbClr val="333399"/>
                </a:solidFill>
                <a:latin typeface="Times New Roman" charset="0"/>
              </a:rPr>
              <a:t>1</a:t>
            </a:r>
            <a:r>
              <a:rPr lang="en-US" sz="2400">
                <a:solidFill>
                  <a:srgbClr val="333399"/>
                </a:solidFill>
                <a:latin typeface="Times New Roman" charset="0"/>
              </a:rPr>
              <a:t>) + P(D</a:t>
            </a:r>
            <a:r>
              <a:rPr lang="en-US" sz="2400" baseline="-25000">
                <a:solidFill>
                  <a:srgbClr val="333399"/>
                </a:solidFill>
                <a:latin typeface="Times New Roman" charset="0"/>
              </a:rPr>
              <a:t>2</a:t>
            </a:r>
            <a:r>
              <a:rPr lang="en-US" sz="2400">
                <a:solidFill>
                  <a:srgbClr val="333399"/>
                </a:solidFill>
                <a:latin typeface="Times New Roman" charset="0"/>
              </a:rPr>
              <a:t>) = 0.0000216 + 0.00001296</a:t>
            </a:r>
          </a:p>
          <a:p>
            <a:pPr eaLnBrk="1" hangingPunct="1"/>
            <a:r>
              <a:rPr lang="en-US" sz="2400">
                <a:solidFill>
                  <a:srgbClr val="333399"/>
                </a:solidFill>
                <a:latin typeface="Times New Roman" charset="0"/>
              </a:rPr>
              <a:t>                       = 0.00003456</a:t>
            </a:r>
          </a:p>
          <a:p>
            <a:pPr eaLnBrk="1" hangingPunct="1"/>
            <a:r>
              <a:rPr lang="en-US" sz="2400" baseline="30000">
                <a:solidFill>
                  <a:srgbClr val="333399"/>
                </a:solidFill>
                <a:latin typeface="Times New Roman" charset="0"/>
              </a:rPr>
              <a:t>                                   </a:t>
            </a:r>
          </a:p>
          <a:p>
            <a:pPr eaLnBrk="1" hangingPunct="1"/>
            <a:endParaRPr lang="en-US" sz="2400" baseline="30000">
              <a:solidFill>
                <a:srgbClr val="333399"/>
              </a:solidFill>
              <a:latin typeface="Times New Roman" charset="0"/>
            </a:endParaRPr>
          </a:p>
        </p:txBody>
      </p:sp>
    </p:spTree>
    <p:extLst>
      <p:ext uri="{BB962C8B-B14F-4D97-AF65-F5344CB8AC3E}">
        <p14:creationId xmlns:p14="http://schemas.microsoft.com/office/powerpoint/2010/main" val="23898870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5369C7E-2D96-D84F-9DCB-24A29CA8BB1F}" type="slidenum">
              <a:rPr lang="en-US">
                <a:solidFill>
                  <a:srgbClr val="000000"/>
                </a:solidFill>
                <a:latin typeface="Helvetica" charset="0"/>
              </a:rPr>
              <a:pPr eaLnBrk="1" hangingPunct="1"/>
              <a:t>141</a:t>
            </a:fld>
            <a:endParaRPr lang="en-US">
              <a:solidFill>
                <a:srgbClr val="000000"/>
              </a:solidFill>
              <a:latin typeface="Times New Roman" charset="0"/>
            </a:endParaRPr>
          </a:p>
        </p:txBody>
      </p:sp>
      <p:sp>
        <p:nvSpPr>
          <p:cNvPr id="22531" name="Rectangle 2"/>
          <p:cNvSpPr>
            <a:spLocks noGrp="1" noChangeArrowheads="1"/>
          </p:cNvSpPr>
          <p:nvPr>
            <p:ph type="title"/>
          </p:nvPr>
        </p:nvSpPr>
        <p:spPr/>
        <p:txBody>
          <a:bodyPr/>
          <a:lstStyle/>
          <a:p>
            <a:r>
              <a:rPr lang="en-US">
                <a:latin typeface="Times New Roman" charset="0"/>
              </a:rPr>
              <a:t>Three Useful PCFG Tasks</a:t>
            </a:r>
          </a:p>
        </p:txBody>
      </p:sp>
      <p:sp>
        <p:nvSpPr>
          <p:cNvPr id="22532" name="Rectangle 3"/>
          <p:cNvSpPr>
            <a:spLocks noGrp="1" noChangeArrowheads="1"/>
          </p:cNvSpPr>
          <p:nvPr>
            <p:ph type="body" idx="1"/>
          </p:nvPr>
        </p:nvSpPr>
        <p:spPr>
          <a:xfrm>
            <a:off x="685800" y="1371600"/>
            <a:ext cx="7905750" cy="4919663"/>
          </a:xfrm>
        </p:spPr>
        <p:txBody>
          <a:bodyPr/>
          <a:lstStyle/>
          <a:p>
            <a:r>
              <a:rPr lang="en-US">
                <a:solidFill>
                  <a:srgbClr val="FF0000"/>
                </a:solidFill>
                <a:latin typeface="Times New Roman" charset="0"/>
              </a:rPr>
              <a:t>Observation likelihood</a:t>
            </a:r>
            <a:r>
              <a:rPr lang="en-US">
                <a:latin typeface="Times New Roman" charset="0"/>
              </a:rPr>
              <a:t>:</a:t>
            </a:r>
            <a:r>
              <a:rPr lang="en-US">
                <a:solidFill>
                  <a:srgbClr val="FF0000"/>
                </a:solidFill>
                <a:latin typeface="Times New Roman" charset="0"/>
              </a:rPr>
              <a:t> </a:t>
            </a:r>
            <a:r>
              <a:rPr lang="en-US">
                <a:latin typeface="Times New Roman" charset="0"/>
              </a:rPr>
              <a:t>To classify and order sentences.</a:t>
            </a:r>
            <a:endParaRPr lang="en-US">
              <a:solidFill>
                <a:srgbClr val="FF0000"/>
              </a:solidFill>
              <a:latin typeface="Times New Roman" charset="0"/>
              <a:cs typeface="Times New Roman" charset="0"/>
            </a:endParaRPr>
          </a:p>
          <a:p>
            <a:r>
              <a:rPr lang="en-US">
                <a:solidFill>
                  <a:srgbClr val="FF0000"/>
                </a:solidFill>
                <a:latin typeface="Times New Roman" charset="0"/>
                <a:cs typeface="Times New Roman" charset="0"/>
              </a:rPr>
              <a:t>Most likely derivation</a:t>
            </a:r>
            <a:r>
              <a:rPr lang="en-US">
                <a:latin typeface="Times New Roman" charset="0"/>
                <a:cs typeface="Times New Roman" charset="0"/>
              </a:rPr>
              <a:t>:</a:t>
            </a:r>
            <a:r>
              <a:rPr lang="en-US">
                <a:solidFill>
                  <a:srgbClr val="FF0000"/>
                </a:solidFill>
                <a:latin typeface="Times New Roman" charset="0"/>
                <a:cs typeface="Times New Roman" charset="0"/>
              </a:rPr>
              <a:t> </a:t>
            </a:r>
            <a:r>
              <a:rPr lang="en-US">
                <a:latin typeface="Times New Roman" charset="0"/>
                <a:cs typeface="Times New Roman" charset="0"/>
              </a:rPr>
              <a:t>To determine the most likely parse tree for a sentence.</a:t>
            </a:r>
            <a:endParaRPr lang="en-US">
              <a:solidFill>
                <a:srgbClr val="FF0000"/>
              </a:solidFill>
              <a:latin typeface="Times New Roman" charset="0"/>
            </a:endParaRPr>
          </a:p>
          <a:p>
            <a:r>
              <a:rPr lang="en-US">
                <a:solidFill>
                  <a:srgbClr val="FF0000"/>
                </a:solidFill>
                <a:latin typeface="Times New Roman" charset="0"/>
                <a:cs typeface="Times New Roman" charset="0"/>
              </a:rPr>
              <a:t>Maximum likelihood training</a:t>
            </a:r>
            <a:r>
              <a:rPr lang="en-US">
                <a:latin typeface="Times New Roman" charset="0"/>
                <a:cs typeface="Times New Roman" charset="0"/>
              </a:rPr>
              <a:t>: To train a PCFG to fit empirical training data.</a:t>
            </a:r>
          </a:p>
        </p:txBody>
      </p:sp>
    </p:spTree>
    <p:extLst>
      <p:ext uri="{BB962C8B-B14F-4D97-AF65-F5344CB8AC3E}">
        <p14:creationId xmlns:p14="http://schemas.microsoft.com/office/powerpoint/2010/main" val="1368359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a:latin typeface="Times New Roman" charset="0"/>
              </a:rPr>
              <a:t>PCFG: Most Likely Derivation</a:t>
            </a:r>
          </a:p>
        </p:txBody>
      </p:sp>
      <p:sp>
        <p:nvSpPr>
          <p:cNvPr id="23555" name="Rectangle 3"/>
          <p:cNvSpPr>
            <a:spLocks noGrp="1" noChangeArrowheads="1"/>
          </p:cNvSpPr>
          <p:nvPr>
            <p:ph type="body" idx="4294967295"/>
          </p:nvPr>
        </p:nvSpPr>
        <p:spPr>
          <a:xfrm>
            <a:off x="685800" y="1371600"/>
            <a:ext cx="7772400" cy="2663825"/>
          </a:xfrm>
        </p:spPr>
        <p:txBody>
          <a:bodyPr/>
          <a:lstStyle/>
          <a:p>
            <a:r>
              <a:rPr lang="en-US">
                <a:latin typeface="Times New Roman" charset="0"/>
              </a:rPr>
              <a:t>There is an analog to the Viterbi algorithm to efficiently determine the most probable derivation (parse tree) for a sentence.</a:t>
            </a:r>
          </a:p>
        </p:txBody>
      </p:sp>
      <p:grpSp>
        <p:nvGrpSpPr>
          <p:cNvPr id="23556" name="Group 4"/>
          <p:cNvGrpSpPr>
            <a:grpSpLocks/>
          </p:cNvGrpSpPr>
          <p:nvPr/>
        </p:nvGrpSpPr>
        <p:grpSpPr bwMode="auto">
          <a:xfrm>
            <a:off x="1195388" y="3756025"/>
            <a:ext cx="1706562" cy="2625725"/>
            <a:chOff x="922" y="2666"/>
            <a:chExt cx="1075" cy="1654"/>
          </a:xfrm>
        </p:grpSpPr>
        <p:grpSp>
          <p:nvGrpSpPr>
            <p:cNvPr id="23585" name="Group 5"/>
            <p:cNvGrpSpPr>
              <a:grpSpLocks/>
            </p:cNvGrpSpPr>
            <p:nvPr/>
          </p:nvGrpSpPr>
          <p:grpSpPr bwMode="auto">
            <a:xfrm>
              <a:off x="922" y="2666"/>
              <a:ext cx="1075" cy="1405"/>
              <a:chOff x="929" y="2743"/>
              <a:chExt cx="1075" cy="1405"/>
            </a:xfrm>
          </p:grpSpPr>
          <p:grpSp>
            <p:nvGrpSpPr>
              <p:cNvPr id="23587" name="Group 6"/>
              <p:cNvGrpSpPr>
                <a:grpSpLocks/>
              </p:cNvGrpSpPr>
              <p:nvPr/>
            </p:nvGrpSpPr>
            <p:grpSpPr bwMode="auto">
              <a:xfrm>
                <a:off x="935" y="2743"/>
                <a:ext cx="1029" cy="1405"/>
                <a:chOff x="712" y="2636"/>
                <a:chExt cx="1029" cy="1405"/>
              </a:xfrm>
            </p:grpSpPr>
            <p:sp>
              <p:nvSpPr>
                <p:cNvPr id="23589" name="Text Box 7"/>
                <p:cNvSpPr txBox="1">
                  <a:spLocks noChangeArrowheads="1"/>
                </p:cNvSpPr>
                <p:nvPr/>
              </p:nvSpPr>
              <p:spPr bwMode="auto">
                <a:xfrm>
                  <a:off x="712" y="2636"/>
                  <a:ext cx="805"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S →</a:t>
                  </a:r>
                  <a:r>
                    <a:rPr lang="en-US" sz="1000">
                      <a:solidFill>
                        <a:srgbClr val="000000"/>
                      </a:solidFill>
                      <a:latin typeface="Times New Roman" charset="0"/>
                    </a:rPr>
                    <a:t> </a:t>
                  </a:r>
                  <a:r>
                    <a:rPr lang="en-US" sz="1400">
                      <a:solidFill>
                        <a:srgbClr val="000000"/>
                      </a:solidFill>
                      <a:latin typeface="Times New Roman" charset="0"/>
                    </a:rPr>
                    <a:t>NP VP</a:t>
                  </a:r>
                </a:p>
                <a:p>
                  <a:pPr eaLnBrk="1" hangingPunct="1"/>
                  <a:r>
                    <a:rPr lang="en-US" sz="1400">
                      <a:solidFill>
                        <a:srgbClr val="000000"/>
                      </a:solidFill>
                      <a:latin typeface="Times New Roman" charset="0"/>
                    </a:rPr>
                    <a:t>S → VP</a:t>
                  </a:r>
                </a:p>
                <a:p>
                  <a:pPr eaLnBrk="1" hangingPunct="1"/>
                  <a:r>
                    <a:rPr lang="en-US" sz="1400">
                      <a:solidFill>
                        <a:srgbClr val="000000"/>
                      </a:solidFill>
                      <a:latin typeface="Times New Roman" charset="0"/>
                    </a:rPr>
                    <a:t>NP → Det A N</a:t>
                  </a:r>
                </a:p>
                <a:p>
                  <a:pPr eaLnBrk="1" hangingPunct="1"/>
                  <a:r>
                    <a:rPr lang="en-US" sz="1400">
                      <a:solidFill>
                        <a:srgbClr val="000000"/>
                      </a:solidFill>
                      <a:latin typeface="Times New Roman" charset="0"/>
                    </a:rPr>
                    <a:t>NP → NP PP</a:t>
                  </a:r>
                </a:p>
                <a:p>
                  <a:pPr eaLnBrk="1" hangingPunct="1"/>
                  <a:r>
                    <a:rPr lang="en-US" sz="1400">
                      <a:solidFill>
                        <a:srgbClr val="000000"/>
                      </a:solidFill>
                      <a:latin typeface="Times New Roman" charset="0"/>
                    </a:rPr>
                    <a:t>NP → PropN</a:t>
                  </a:r>
                </a:p>
                <a:p>
                  <a:pPr eaLnBrk="1" hangingPunct="1"/>
                  <a:r>
                    <a:rPr lang="pt-BR" sz="1400">
                      <a:solidFill>
                        <a:srgbClr val="000000"/>
                      </a:solidFill>
                      <a:latin typeface="Times New Roman" charset="0"/>
                    </a:rPr>
                    <a:t>A → ε</a:t>
                  </a:r>
                </a:p>
                <a:p>
                  <a:pPr eaLnBrk="1" hangingPunct="1"/>
                  <a:r>
                    <a:rPr lang="pt-BR" sz="1400">
                      <a:solidFill>
                        <a:srgbClr val="000000"/>
                      </a:solidFill>
                      <a:latin typeface="Times New Roman" charset="0"/>
                    </a:rPr>
                    <a:t>A → Adj A</a:t>
                  </a:r>
                  <a:endParaRPr lang="en-US" sz="1400">
                    <a:solidFill>
                      <a:srgbClr val="000000"/>
                    </a:solidFill>
                    <a:latin typeface="Times New Roman" charset="0"/>
                  </a:endParaRPr>
                </a:p>
                <a:p>
                  <a:pPr eaLnBrk="1" hangingPunct="1"/>
                  <a:r>
                    <a:rPr lang="en-US" sz="1400">
                      <a:solidFill>
                        <a:srgbClr val="000000"/>
                      </a:solidFill>
                      <a:latin typeface="Times New Roman" charset="0"/>
                    </a:rPr>
                    <a:t>PP → Prep NP</a:t>
                  </a:r>
                </a:p>
                <a:p>
                  <a:pPr eaLnBrk="1" hangingPunct="1"/>
                  <a:r>
                    <a:rPr lang="en-US" sz="1400">
                      <a:solidFill>
                        <a:srgbClr val="000000"/>
                      </a:solidFill>
                      <a:latin typeface="Times New Roman" charset="0"/>
                    </a:rPr>
                    <a:t>VP → V NP</a:t>
                  </a:r>
                </a:p>
                <a:p>
                  <a:pPr eaLnBrk="1" hangingPunct="1"/>
                  <a:r>
                    <a:rPr lang="en-US" sz="1400">
                      <a:solidFill>
                        <a:srgbClr val="000000"/>
                      </a:solidFill>
                      <a:latin typeface="Times New Roman" charset="0"/>
                    </a:rPr>
                    <a:t>VP → VP PP</a:t>
                  </a:r>
                </a:p>
              </p:txBody>
            </p:sp>
            <p:sp>
              <p:nvSpPr>
                <p:cNvPr id="23590" name="Text Box 8"/>
                <p:cNvSpPr txBox="1">
                  <a:spLocks noChangeArrowheads="1"/>
                </p:cNvSpPr>
                <p:nvPr/>
              </p:nvSpPr>
              <p:spPr bwMode="auto">
                <a:xfrm>
                  <a:off x="1487" y="2643"/>
                  <a:ext cx="254"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0.9</a:t>
                  </a:r>
                </a:p>
                <a:p>
                  <a:pPr eaLnBrk="1" hangingPunct="1"/>
                  <a:r>
                    <a:rPr lang="en-US" sz="1400">
                      <a:solidFill>
                        <a:srgbClr val="000000"/>
                      </a:solidFill>
                      <a:latin typeface="Times New Roman" charset="0"/>
                    </a:rPr>
                    <a:t>0.1</a:t>
                  </a:r>
                </a:p>
                <a:p>
                  <a:pPr eaLnBrk="1" hangingPunct="1"/>
                  <a:r>
                    <a:rPr lang="en-US" sz="1400">
                      <a:solidFill>
                        <a:srgbClr val="000000"/>
                      </a:solidFill>
                      <a:latin typeface="Times New Roman" charset="0"/>
                    </a:rPr>
                    <a:t>0.5</a:t>
                  </a:r>
                </a:p>
                <a:p>
                  <a:pPr eaLnBrk="1" hangingPunct="1"/>
                  <a:r>
                    <a:rPr lang="en-US" sz="1400">
                      <a:solidFill>
                        <a:srgbClr val="000000"/>
                      </a:solidFill>
                      <a:latin typeface="Times New Roman" charset="0"/>
                    </a:rPr>
                    <a:t>0.3</a:t>
                  </a:r>
                </a:p>
                <a:p>
                  <a:pPr eaLnBrk="1" hangingPunct="1"/>
                  <a:r>
                    <a:rPr lang="en-US" sz="1400">
                      <a:solidFill>
                        <a:srgbClr val="000000"/>
                      </a:solidFill>
                      <a:latin typeface="Times New Roman" charset="0"/>
                    </a:rPr>
                    <a:t>0.2</a:t>
                  </a:r>
                </a:p>
                <a:p>
                  <a:pPr eaLnBrk="1" hangingPunct="1"/>
                  <a:r>
                    <a:rPr lang="en-US" sz="1400">
                      <a:solidFill>
                        <a:srgbClr val="000000"/>
                      </a:solidFill>
                      <a:latin typeface="Times New Roman" charset="0"/>
                    </a:rPr>
                    <a:t>0.6</a:t>
                  </a:r>
                </a:p>
                <a:p>
                  <a:pPr eaLnBrk="1" hangingPunct="1"/>
                  <a:r>
                    <a:rPr lang="en-US" sz="1400">
                      <a:solidFill>
                        <a:srgbClr val="000000"/>
                      </a:solidFill>
                      <a:latin typeface="Times New Roman" charset="0"/>
                    </a:rPr>
                    <a:t>0.4</a:t>
                  </a:r>
                </a:p>
                <a:p>
                  <a:pPr eaLnBrk="1" hangingPunct="1"/>
                  <a:r>
                    <a:rPr lang="en-US" sz="1400">
                      <a:solidFill>
                        <a:srgbClr val="000000"/>
                      </a:solidFill>
                      <a:latin typeface="Times New Roman" charset="0"/>
                    </a:rPr>
                    <a:t>1.0</a:t>
                  </a:r>
                </a:p>
                <a:p>
                  <a:pPr eaLnBrk="1" hangingPunct="1"/>
                  <a:r>
                    <a:rPr lang="en-US" sz="1400">
                      <a:solidFill>
                        <a:srgbClr val="000000"/>
                      </a:solidFill>
                      <a:latin typeface="Times New Roman" charset="0"/>
                    </a:rPr>
                    <a:t>0.7</a:t>
                  </a:r>
                </a:p>
                <a:p>
                  <a:pPr eaLnBrk="1" hangingPunct="1"/>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23588" name="Rectangle 9"/>
              <p:cNvSpPr>
                <a:spLocks noChangeArrowheads="1"/>
              </p:cNvSpPr>
              <p:nvPr/>
            </p:nvSpPr>
            <p:spPr bwMode="auto">
              <a:xfrm>
                <a:off x="929" y="2757"/>
                <a:ext cx="1075" cy="139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grpSp>
        <p:sp>
          <p:nvSpPr>
            <p:cNvPr id="23586" name="Text Box 10"/>
            <p:cNvSpPr txBox="1">
              <a:spLocks noChangeArrowheads="1"/>
            </p:cNvSpPr>
            <p:nvPr/>
          </p:nvSpPr>
          <p:spPr bwMode="auto">
            <a:xfrm>
              <a:off x="1171" y="4070"/>
              <a:ext cx="60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English</a:t>
              </a:r>
            </a:p>
          </p:txBody>
        </p:sp>
      </p:grpSp>
      <p:grpSp>
        <p:nvGrpSpPr>
          <p:cNvPr id="5" name="Group 11"/>
          <p:cNvGrpSpPr>
            <a:grpSpLocks/>
          </p:cNvGrpSpPr>
          <p:nvPr/>
        </p:nvGrpSpPr>
        <p:grpSpPr bwMode="auto">
          <a:xfrm>
            <a:off x="2889250" y="4400550"/>
            <a:ext cx="2036763" cy="938213"/>
            <a:chOff x="2104" y="3003"/>
            <a:chExt cx="1283" cy="591"/>
          </a:xfrm>
        </p:grpSpPr>
        <p:sp>
          <p:nvSpPr>
            <p:cNvPr id="23582" name="Rectangle 12"/>
            <p:cNvSpPr>
              <a:spLocks noChangeArrowheads="1"/>
            </p:cNvSpPr>
            <p:nvPr/>
          </p:nvSpPr>
          <p:spPr bwMode="auto">
            <a:xfrm>
              <a:off x="2534" y="3003"/>
              <a:ext cx="853" cy="591"/>
            </a:xfrm>
            <a:prstGeom prst="rect">
              <a:avLst/>
            </a:prstGeom>
            <a:solidFill>
              <a:srgbClr val="99CCFF"/>
            </a:solidFill>
            <a:ln w="1905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sp>
          <p:nvSpPr>
            <p:cNvPr id="23583" name="Text Box 13"/>
            <p:cNvSpPr txBox="1">
              <a:spLocks noChangeArrowheads="1"/>
            </p:cNvSpPr>
            <p:nvPr/>
          </p:nvSpPr>
          <p:spPr bwMode="auto">
            <a:xfrm>
              <a:off x="2704" y="3081"/>
              <a:ext cx="555"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PCFG </a:t>
              </a:r>
            </a:p>
            <a:p>
              <a:pPr eaLnBrk="1" hangingPunct="1"/>
              <a:r>
                <a:rPr lang="en-US" sz="2000">
                  <a:solidFill>
                    <a:srgbClr val="000000"/>
                  </a:solidFill>
                  <a:latin typeface="Times New Roman" charset="0"/>
                </a:rPr>
                <a:t>Parser</a:t>
              </a:r>
            </a:p>
          </p:txBody>
        </p:sp>
        <p:sp>
          <p:nvSpPr>
            <p:cNvPr id="23584" name="AutoShape 14"/>
            <p:cNvSpPr>
              <a:spLocks noChangeArrowheads="1"/>
            </p:cNvSpPr>
            <p:nvPr/>
          </p:nvSpPr>
          <p:spPr bwMode="auto">
            <a:xfrm>
              <a:off x="2104" y="3264"/>
              <a:ext cx="415" cy="138"/>
            </a:xfrm>
            <a:prstGeom prst="rightArrow">
              <a:avLst>
                <a:gd name="adj1" fmla="val 50000"/>
                <a:gd name="adj2" fmla="val 75181"/>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grpSp>
      <p:grpSp>
        <p:nvGrpSpPr>
          <p:cNvPr id="6" name="Group 15"/>
          <p:cNvGrpSpPr>
            <a:grpSpLocks/>
          </p:cNvGrpSpPr>
          <p:nvPr/>
        </p:nvGrpSpPr>
        <p:grpSpPr bwMode="auto">
          <a:xfrm>
            <a:off x="2890838" y="3530600"/>
            <a:ext cx="3013075" cy="857250"/>
            <a:chOff x="1821" y="2224"/>
            <a:chExt cx="1898" cy="540"/>
          </a:xfrm>
        </p:grpSpPr>
        <p:sp>
          <p:nvSpPr>
            <p:cNvPr id="23579" name="Text Box 16"/>
            <p:cNvSpPr txBox="1">
              <a:spLocks noChangeArrowheads="1"/>
            </p:cNvSpPr>
            <p:nvPr/>
          </p:nvSpPr>
          <p:spPr bwMode="auto">
            <a:xfrm>
              <a:off x="1905" y="2236"/>
              <a:ext cx="181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000000"/>
                  </a:solidFill>
                  <a:latin typeface="Times New Roman" charset="0"/>
                </a:rPr>
                <a:t>John liked the dog in the pen.</a:t>
              </a:r>
            </a:p>
          </p:txBody>
        </p:sp>
        <p:sp>
          <p:nvSpPr>
            <p:cNvPr id="23580" name="Oval 17"/>
            <p:cNvSpPr>
              <a:spLocks noChangeArrowheads="1"/>
            </p:cNvSpPr>
            <p:nvPr/>
          </p:nvSpPr>
          <p:spPr bwMode="auto">
            <a:xfrm>
              <a:off x="1821" y="2224"/>
              <a:ext cx="1867" cy="30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sz="2000" b="1">
                <a:solidFill>
                  <a:srgbClr val="000000"/>
                </a:solidFill>
                <a:latin typeface="Times New Roman" charset="0"/>
              </a:endParaRPr>
            </a:p>
          </p:txBody>
        </p:sp>
        <p:sp>
          <p:nvSpPr>
            <p:cNvPr id="23581" name="AutoShape 18"/>
            <p:cNvSpPr>
              <a:spLocks noChangeArrowheads="1"/>
            </p:cNvSpPr>
            <p:nvPr/>
          </p:nvSpPr>
          <p:spPr bwMode="auto">
            <a:xfrm>
              <a:off x="2642" y="2518"/>
              <a:ext cx="92" cy="246"/>
            </a:xfrm>
            <a:prstGeom prst="downArrow">
              <a:avLst>
                <a:gd name="adj1" fmla="val 50000"/>
                <a:gd name="adj2" fmla="val 66848"/>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grpSp>
      <p:grpSp>
        <p:nvGrpSpPr>
          <p:cNvPr id="7" name="Group 19"/>
          <p:cNvGrpSpPr>
            <a:grpSpLocks/>
          </p:cNvGrpSpPr>
          <p:nvPr/>
        </p:nvGrpSpPr>
        <p:grpSpPr bwMode="auto">
          <a:xfrm>
            <a:off x="4775200" y="3767138"/>
            <a:ext cx="3611563" cy="2041525"/>
            <a:chOff x="3008" y="2373"/>
            <a:chExt cx="2275" cy="1286"/>
          </a:xfrm>
        </p:grpSpPr>
        <p:sp>
          <p:nvSpPr>
            <p:cNvPr id="23560" name="Text Box 20"/>
            <p:cNvSpPr txBox="1">
              <a:spLocks noChangeArrowheads="1"/>
            </p:cNvSpPr>
            <p:nvPr/>
          </p:nvSpPr>
          <p:spPr bwMode="auto">
            <a:xfrm>
              <a:off x="3902" y="2373"/>
              <a:ext cx="18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S</a:t>
              </a:r>
            </a:p>
          </p:txBody>
        </p:sp>
        <p:sp>
          <p:nvSpPr>
            <p:cNvPr id="23561" name="Text Box 21"/>
            <p:cNvSpPr txBox="1">
              <a:spLocks noChangeArrowheads="1"/>
            </p:cNvSpPr>
            <p:nvPr/>
          </p:nvSpPr>
          <p:spPr bwMode="auto">
            <a:xfrm>
              <a:off x="3645" y="2650"/>
              <a:ext cx="79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NP           VP</a:t>
              </a:r>
            </a:p>
          </p:txBody>
        </p:sp>
        <p:sp>
          <p:nvSpPr>
            <p:cNvPr id="23562" name="Text Box 22"/>
            <p:cNvSpPr txBox="1">
              <a:spLocks noChangeArrowheads="1"/>
            </p:cNvSpPr>
            <p:nvPr/>
          </p:nvSpPr>
          <p:spPr bwMode="auto">
            <a:xfrm>
              <a:off x="3523" y="2902"/>
              <a:ext cx="145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John       V     NP          PP</a:t>
              </a:r>
            </a:p>
          </p:txBody>
        </p:sp>
        <p:sp>
          <p:nvSpPr>
            <p:cNvPr id="23563" name="Text Box 23"/>
            <p:cNvSpPr txBox="1">
              <a:spLocks noChangeArrowheads="1"/>
            </p:cNvSpPr>
            <p:nvPr/>
          </p:nvSpPr>
          <p:spPr bwMode="auto">
            <a:xfrm>
              <a:off x="3819" y="3206"/>
              <a:ext cx="1464"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liked    the dog  in the pen</a:t>
              </a:r>
            </a:p>
          </p:txBody>
        </p:sp>
        <p:sp>
          <p:nvSpPr>
            <p:cNvPr id="23564" name="Line 24"/>
            <p:cNvSpPr>
              <a:spLocks noChangeShapeType="1"/>
            </p:cNvSpPr>
            <p:nvPr/>
          </p:nvSpPr>
          <p:spPr bwMode="auto">
            <a:xfrm flipH="1">
              <a:off x="3794" y="2526"/>
              <a:ext cx="200" cy="18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3565" name="Line 25"/>
            <p:cNvSpPr>
              <a:spLocks noChangeShapeType="1"/>
            </p:cNvSpPr>
            <p:nvPr/>
          </p:nvSpPr>
          <p:spPr bwMode="auto">
            <a:xfrm>
              <a:off x="3994" y="2526"/>
              <a:ext cx="292" cy="18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3566" name="Line 26"/>
            <p:cNvSpPr>
              <a:spLocks noChangeShapeType="1"/>
            </p:cNvSpPr>
            <p:nvPr/>
          </p:nvSpPr>
          <p:spPr bwMode="auto">
            <a:xfrm flipH="1">
              <a:off x="3702" y="2810"/>
              <a:ext cx="46" cy="1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3567" name="Line 27"/>
            <p:cNvSpPr>
              <a:spLocks noChangeShapeType="1"/>
            </p:cNvSpPr>
            <p:nvPr/>
          </p:nvSpPr>
          <p:spPr bwMode="auto">
            <a:xfrm flipH="1">
              <a:off x="4086" y="2787"/>
              <a:ext cx="192" cy="17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3568" name="Line 28"/>
            <p:cNvSpPr>
              <a:spLocks noChangeShapeType="1"/>
            </p:cNvSpPr>
            <p:nvPr/>
          </p:nvSpPr>
          <p:spPr bwMode="auto">
            <a:xfrm>
              <a:off x="4270" y="2780"/>
              <a:ext cx="54" cy="1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3569" name="Line 29"/>
            <p:cNvSpPr>
              <a:spLocks noChangeShapeType="1"/>
            </p:cNvSpPr>
            <p:nvPr/>
          </p:nvSpPr>
          <p:spPr bwMode="auto">
            <a:xfrm>
              <a:off x="4278" y="2795"/>
              <a:ext cx="545" cy="15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3570" name="Line 30"/>
            <p:cNvSpPr>
              <a:spLocks noChangeShapeType="1"/>
            </p:cNvSpPr>
            <p:nvPr/>
          </p:nvSpPr>
          <p:spPr bwMode="auto">
            <a:xfrm flipH="1">
              <a:off x="3948" y="3056"/>
              <a:ext cx="130" cy="22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23571" name="Line 31"/>
            <p:cNvSpPr>
              <a:spLocks noChangeShapeType="1"/>
            </p:cNvSpPr>
            <p:nvPr/>
          </p:nvSpPr>
          <p:spPr bwMode="auto">
            <a:xfrm flipH="1">
              <a:off x="4247" y="3064"/>
              <a:ext cx="108" cy="20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3572" name="Line 32"/>
            <p:cNvSpPr>
              <a:spLocks noChangeShapeType="1"/>
            </p:cNvSpPr>
            <p:nvPr/>
          </p:nvSpPr>
          <p:spPr bwMode="auto">
            <a:xfrm>
              <a:off x="4247" y="3271"/>
              <a:ext cx="34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3573" name="Line 33"/>
            <p:cNvSpPr>
              <a:spLocks noChangeShapeType="1"/>
            </p:cNvSpPr>
            <p:nvPr/>
          </p:nvSpPr>
          <p:spPr bwMode="auto">
            <a:xfrm>
              <a:off x="4355" y="3064"/>
              <a:ext cx="253" cy="20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3574" name="Line 34"/>
            <p:cNvSpPr>
              <a:spLocks noChangeShapeType="1"/>
            </p:cNvSpPr>
            <p:nvPr/>
          </p:nvSpPr>
          <p:spPr bwMode="auto">
            <a:xfrm flipH="1">
              <a:off x="4716" y="3056"/>
              <a:ext cx="130" cy="21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3575" name="Line 35"/>
            <p:cNvSpPr>
              <a:spLocks noChangeShapeType="1"/>
            </p:cNvSpPr>
            <p:nvPr/>
          </p:nvSpPr>
          <p:spPr bwMode="auto">
            <a:xfrm flipV="1">
              <a:off x="4700" y="3263"/>
              <a:ext cx="499" cy="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3576" name="Line 36"/>
            <p:cNvSpPr>
              <a:spLocks noChangeShapeType="1"/>
            </p:cNvSpPr>
            <p:nvPr/>
          </p:nvSpPr>
          <p:spPr bwMode="auto">
            <a:xfrm>
              <a:off x="4846" y="3041"/>
              <a:ext cx="353" cy="23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3577" name="AutoShape 37"/>
            <p:cNvSpPr>
              <a:spLocks noChangeArrowheads="1"/>
            </p:cNvSpPr>
            <p:nvPr/>
          </p:nvSpPr>
          <p:spPr bwMode="auto">
            <a:xfrm>
              <a:off x="3098" y="3014"/>
              <a:ext cx="415" cy="138"/>
            </a:xfrm>
            <a:prstGeom prst="rightArrow">
              <a:avLst>
                <a:gd name="adj1" fmla="val 50000"/>
                <a:gd name="adj2" fmla="val 75181"/>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sp>
          <p:nvSpPr>
            <p:cNvPr id="23578" name="Text Box 38"/>
            <p:cNvSpPr txBox="1">
              <a:spLocks noChangeArrowheads="1"/>
            </p:cNvSpPr>
            <p:nvPr/>
          </p:nvSpPr>
          <p:spPr bwMode="auto">
            <a:xfrm>
              <a:off x="3008" y="2478"/>
              <a:ext cx="676" cy="1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1700" b="1">
                  <a:solidFill>
                    <a:srgbClr val="000000"/>
                  </a:solidFill>
                  <a:latin typeface="Courier New" charset="0"/>
                </a:rPr>
                <a:t>X</a:t>
              </a:r>
            </a:p>
          </p:txBody>
        </p:sp>
      </p:grpSp>
    </p:spTree>
    <p:extLst>
      <p:ext uri="{BB962C8B-B14F-4D97-AF65-F5344CB8AC3E}">
        <p14:creationId xmlns:p14="http://schemas.microsoft.com/office/powerpoint/2010/main" val="3953256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3494FF05-3CCB-6D47-B874-1728C5BBC3FD}" type="slidenum">
              <a:rPr lang="en-US" sz="1200">
                <a:solidFill>
                  <a:srgbClr val="000000"/>
                </a:solidFill>
                <a:latin typeface="Helvetica" charset="0"/>
              </a:rPr>
              <a:pPr algn="r" eaLnBrk="1" hangingPunct="1"/>
              <a:t>143</a:t>
            </a:fld>
            <a:endParaRPr lang="en-US" sz="1200">
              <a:solidFill>
                <a:srgbClr val="000000"/>
              </a:solidFill>
              <a:latin typeface="Times New Roman" charset="0"/>
            </a:endParaRPr>
          </a:p>
        </p:txBody>
      </p:sp>
      <p:sp>
        <p:nvSpPr>
          <p:cNvPr id="24579" name="Rectangle 2"/>
          <p:cNvSpPr>
            <a:spLocks noGrp="1" noChangeArrowheads="1"/>
          </p:cNvSpPr>
          <p:nvPr>
            <p:ph type="title" idx="4294967295"/>
          </p:nvPr>
        </p:nvSpPr>
        <p:spPr/>
        <p:txBody>
          <a:bodyPr/>
          <a:lstStyle/>
          <a:p>
            <a:r>
              <a:rPr lang="en-US">
                <a:latin typeface="Times New Roman" charset="0"/>
              </a:rPr>
              <a:t>PCFG: Most Likely Derivation</a:t>
            </a:r>
          </a:p>
        </p:txBody>
      </p:sp>
      <p:sp>
        <p:nvSpPr>
          <p:cNvPr id="24580" name="Rectangle 3"/>
          <p:cNvSpPr>
            <a:spLocks noGrp="1" noChangeArrowheads="1"/>
          </p:cNvSpPr>
          <p:nvPr>
            <p:ph type="body" idx="4294967295"/>
          </p:nvPr>
        </p:nvSpPr>
        <p:spPr>
          <a:xfrm>
            <a:off x="685800" y="1371600"/>
            <a:ext cx="7772400" cy="2663825"/>
          </a:xfrm>
        </p:spPr>
        <p:txBody>
          <a:bodyPr/>
          <a:lstStyle/>
          <a:p>
            <a:r>
              <a:rPr lang="en-US">
                <a:latin typeface="Times New Roman" charset="0"/>
              </a:rPr>
              <a:t>There is an analog to the Viterbi algorithm to efficiently determine the most probable derivation (parse tree) for a sentence.</a:t>
            </a:r>
          </a:p>
        </p:txBody>
      </p:sp>
      <p:grpSp>
        <p:nvGrpSpPr>
          <p:cNvPr id="24581" name="Group 4"/>
          <p:cNvGrpSpPr>
            <a:grpSpLocks/>
          </p:cNvGrpSpPr>
          <p:nvPr/>
        </p:nvGrpSpPr>
        <p:grpSpPr bwMode="auto">
          <a:xfrm>
            <a:off x="1195388" y="3756025"/>
            <a:ext cx="1706562" cy="2625725"/>
            <a:chOff x="922" y="2666"/>
            <a:chExt cx="1075" cy="1654"/>
          </a:xfrm>
        </p:grpSpPr>
        <p:grpSp>
          <p:nvGrpSpPr>
            <p:cNvPr id="24605" name="Group 5"/>
            <p:cNvGrpSpPr>
              <a:grpSpLocks/>
            </p:cNvGrpSpPr>
            <p:nvPr/>
          </p:nvGrpSpPr>
          <p:grpSpPr bwMode="auto">
            <a:xfrm>
              <a:off x="922" y="2666"/>
              <a:ext cx="1075" cy="1405"/>
              <a:chOff x="929" y="2743"/>
              <a:chExt cx="1075" cy="1405"/>
            </a:xfrm>
          </p:grpSpPr>
          <p:grpSp>
            <p:nvGrpSpPr>
              <p:cNvPr id="24607" name="Group 6"/>
              <p:cNvGrpSpPr>
                <a:grpSpLocks/>
              </p:cNvGrpSpPr>
              <p:nvPr/>
            </p:nvGrpSpPr>
            <p:grpSpPr bwMode="auto">
              <a:xfrm>
                <a:off x="935" y="2743"/>
                <a:ext cx="1029" cy="1405"/>
                <a:chOff x="712" y="2636"/>
                <a:chExt cx="1029" cy="1405"/>
              </a:xfrm>
            </p:grpSpPr>
            <p:sp>
              <p:nvSpPr>
                <p:cNvPr id="24609" name="Text Box 7"/>
                <p:cNvSpPr txBox="1">
                  <a:spLocks noChangeArrowheads="1"/>
                </p:cNvSpPr>
                <p:nvPr/>
              </p:nvSpPr>
              <p:spPr bwMode="auto">
                <a:xfrm>
                  <a:off x="712" y="2636"/>
                  <a:ext cx="805"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S →</a:t>
                  </a:r>
                  <a:r>
                    <a:rPr lang="en-US" sz="1000">
                      <a:solidFill>
                        <a:srgbClr val="000000"/>
                      </a:solidFill>
                      <a:latin typeface="Times New Roman" charset="0"/>
                    </a:rPr>
                    <a:t> </a:t>
                  </a:r>
                  <a:r>
                    <a:rPr lang="en-US" sz="1400">
                      <a:solidFill>
                        <a:srgbClr val="000000"/>
                      </a:solidFill>
                      <a:latin typeface="Times New Roman" charset="0"/>
                    </a:rPr>
                    <a:t>NP VP</a:t>
                  </a:r>
                </a:p>
                <a:p>
                  <a:pPr eaLnBrk="1" hangingPunct="1"/>
                  <a:r>
                    <a:rPr lang="en-US" sz="1400">
                      <a:solidFill>
                        <a:srgbClr val="000000"/>
                      </a:solidFill>
                      <a:latin typeface="Times New Roman" charset="0"/>
                    </a:rPr>
                    <a:t>S → VP</a:t>
                  </a:r>
                </a:p>
                <a:p>
                  <a:pPr eaLnBrk="1" hangingPunct="1"/>
                  <a:r>
                    <a:rPr lang="en-US" sz="1400">
                      <a:solidFill>
                        <a:srgbClr val="000000"/>
                      </a:solidFill>
                      <a:latin typeface="Times New Roman" charset="0"/>
                    </a:rPr>
                    <a:t>NP → Det A N</a:t>
                  </a:r>
                </a:p>
                <a:p>
                  <a:pPr eaLnBrk="1" hangingPunct="1"/>
                  <a:r>
                    <a:rPr lang="en-US" sz="1400">
                      <a:solidFill>
                        <a:srgbClr val="000000"/>
                      </a:solidFill>
                      <a:latin typeface="Times New Roman" charset="0"/>
                    </a:rPr>
                    <a:t>NP → NP PP</a:t>
                  </a:r>
                </a:p>
                <a:p>
                  <a:pPr eaLnBrk="1" hangingPunct="1"/>
                  <a:r>
                    <a:rPr lang="en-US" sz="1400">
                      <a:solidFill>
                        <a:srgbClr val="000000"/>
                      </a:solidFill>
                      <a:latin typeface="Times New Roman" charset="0"/>
                    </a:rPr>
                    <a:t>NP → PropN</a:t>
                  </a:r>
                </a:p>
                <a:p>
                  <a:pPr eaLnBrk="1" hangingPunct="1"/>
                  <a:r>
                    <a:rPr lang="pt-BR" sz="1400">
                      <a:solidFill>
                        <a:srgbClr val="000000"/>
                      </a:solidFill>
                      <a:latin typeface="Times New Roman" charset="0"/>
                    </a:rPr>
                    <a:t>A → ε</a:t>
                  </a:r>
                </a:p>
                <a:p>
                  <a:pPr eaLnBrk="1" hangingPunct="1"/>
                  <a:r>
                    <a:rPr lang="pt-BR" sz="1400">
                      <a:solidFill>
                        <a:srgbClr val="000000"/>
                      </a:solidFill>
                      <a:latin typeface="Times New Roman" charset="0"/>
                    </a:rPr>
                    <a:t>A → Adj A</a:t>
                  </a:r>
                  <a:endParaRPr lang="en-US" sz="1400">
                    <a:solidFill>
                      <a:srgbClr val="000000"/>
                    </a:solidFill>
                    <a:latin typeface="Times New Roman" charset="0"/>
                  </a:endParaRPr>
                </a:p>
                <a:p>
                  <a:pPr eaLnBrk="1" hangingPunct="1"/>
                  <a:r>
                    <a:rPr lang="en-US" sz="1400">
                      <a:solidFill>
                        <a:srgbClr val="000000"/>
                      </a:solidFill>
                      <a:latin typeface="Times New Roman" charset="0"/>
                    </a:rPr>
                    <a:t>PP → Prep NP</a:t>
                  </a:r>
                </a:p>
                <a:p>
                  <a:pPr eaLnBrk="1" hangingPunct="1"/>
                  <a:r>
                    <a:rPr lang="en-US" sz="1400">
                      <a:solidFill>
                        <a:srgbClr val="000000"/>
                      </a:solidFill>
                      <a:latin typeface="Times New Roman" charset="0"/>
                    </a:rPr>
                    <a:t>VP → V NP</a:t>
                  </a:r>
                </a:p>
                <a:p>
                  <a:pPr eaLnBrk="1" hangingPunct="1"/>
                  <a:r>
                    <a:rPr lang="en-US" sz="1400">
                      <a:solidFill>
                        <a:srgbClr val="000000"/>
                      </a:solidFill>
                      <a:latin typeface="Times New Roman" charset="0"/>
                    </a:rPr>
                    <a:t>VP → VP PP</a:t>
                  </a:r>
                </a:p>
              </p:txBody>
            </p:sp>
            <p:sp>
              <p:nvSpPr>
                <p:cNvPr id="24610" name="Text Box 8"/>
                <p:cNvSpPr txBox="1">
                  <a:spLocks noChangeArrowheads="1"/>
                </p:cNvSpPr>
                <p:nvPr/>
              </p:nvSpPr>
              <p:spPr bwMode="auto">
                <a:xfrm>
                  <a:off x="1487" y="2643"/>
                  <a:ext cx="254"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0.9</a:t>
                  </a:r>
                </a:p>
                <a:p>
                  <a:pPr eaLnBrk="1" hangingPunct="1"/>
                  <a:r>
                    <a:rPr lang="en-US" sz="1400">
                      <a:solidFill>
                        <a:srgbClr val="000000"/>
                      </a:solidFill>
                      <a:latin typeface="Times New Roman" charset="0"/>
                    </a:rPr>
                    <a:t>0.1</a:t>
                  </a:r>
                </a:p>
                <a:p>
                  <a:pPr eaLnBrk="1" hangingPunct="1"/>
                  <a:r>
                    <a:rPr lang="en-US" sz="1400">
                      <a:solidFill>
                        <a:srgbClr val="000000"/>
                      </a:solidFill>
                      <a:latin typeface="Times New Roman" charset="0"/>
                    </a:rPr>
                    <a:t>0.5</a:t>
                  </a:r>
                </a:p>
                <a:p>
                  <a:pPr eaLnBrk="1" hangingPunct="1"/>
                  <a:r>
                    <a:rPr lang="en-US" sz="1400">
                      <a:solidFill>
                        <a:srgbClr val="000000"/>
                      </a:solidFill>
                      <a:latin typeface="Times New Roman" charset="0"/>
                    </a:rPr>
                    <a:t>0.3</a:t>
                  </a:r>
                </a:p>
                <a:p>
                  <a:pPr eaLnBrk="1" hangingPunct="1"/>
                  <a:r>
                    <a:rPr lang="en-US" sz="1400">
                      <a:solidFill>
                        <a:srgbClr val="000000"/>
                      </a:solidFill>
                      <a:latin typeface="Times New Roman" charset="0"/>
                    </a:rPr>
                    <a:t>0.2</a:t>
                  </a:r>
                </a:p>
                <a:p>
                  <a:pPr eaLnBrk="1" hangingPunct="1"/>
                  <a:r>
                    <a:rPr lang="en-US" sz="1400">
                      <a:solidFill>
                        <a:srgbClr val="000000"/>
                      </a:solidFill>
                      <a:latin typeface="Times New Roman" charset="0"/>
                    </a:rPr>
                    <a:t>0.6</a:t>
                  </a:r>
                </a:p>
                <a:p>
                  <a:pPr eaLnBrk="1" hangingPunct="1"/>
                  <a:r>
                    <a:rPr lang="en-US" sz="1400">
                      <a:solidFill>
                        <a:srgbClr val="000000"/>
                      </a:solidFill>
                      <a:latin typeface="Times New Roman" charset="0"/>
                    </a:rPr>
                    <a:t>0.4</a:t>
                  </a:r>
                </a:p>
                <a:p>
                  <a:pPr eaLnBrk="1" hangingPunct="1"/>
                  <a:r>
                    <a:rPr lang="en-US" sz="1400">
                      <a:solidFill>
                        <a:srgbClr val="000000"/>
                      </a:solidFill>
                      <a:latin typeface="Times New Roman" charset="0"/>
                    </a:rPr>
                    <a:t>1.0</a:t>
                  </a:r>
                </a:p>
                <a:p>
                  <a:pPr eaLnBrk="1" hangingPunct="1"/>
                  <a:r>
                    <a:rPr lang="en-US" sz="1400">
                      <a:solidFill>
                        <a:srgbClr val="000000"/>
                      </a:solidFill>
                      <a:latin typeface="Times New Roman" charset="0"/>
                    </a:rPr>
                    <a:t>0.7</a:t>
                  </a:r>
                </a:p>
                <a:p>
                  <a:pPr eaLnBrk="1" hangingPunct="1"/>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24608" name="Rectangle 9"/>
              <p:cNvSpPr>
                <a:spLocks noChangeArrowheads="1"/>
              </p:cNvSpPr>
              <p:nvPr/>
            </p:nvSpPr>
            <p:spPr bwMode="auto">
              <a:xfrm>
                <a:off x="929" y="2757"/>
                <a:ext cx="1075" cy="139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grpSp>
        <p:sp>
          <p:nvSpPr>
            <p:cNvPr id="24606" name="Text Box 10"/>
            <p:cNvSpPr txBox="1">
              <a:spLocks noChangeArrowheads="1"/>
            </p:cNvSpPr>
            <p:nvPr/>
          </p:nvSpPr>
          <p:spPr bwMode="auto">
            <a:xfrm>
              <a:off x="1171" y="4070"/>
              <a:ext cx="60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English</a:t>
              </a:r>
            </a:p>
          </p:txBody>
        </p:sp>
      </p:grpSp>
      <p:grpSp>
        <p:nvGrpSpPr>
          <p:cNvPr id="24582" name="Group 11"/>
          <p:cNvGrpSpPr>
            <a:grpSpLocks/>
          </p:cNvGrpSpPr>
          <p:nvPr/>
        </p:nvGrpSpPr>
        <p:grpSpPr bwMode="auto">
          <a:xfrm>
            <a:off x="2889250" y="4400550"/>
            <a:ext cx="2036763" cy="938213"/>
            <a:chOff x="2104" y="3003"/>
            <a:chExt cx="1283" cy="591"/>
          </a:xfrm>
        </p:grpSpPr>
        <p:sp>
          <p:nvSpPr>
            <p:cNvPr id="24602" name="Rectangle 12"/>
            <p:cNvSpPr>
              <a:spLocks noChangeArrowheads="1"/>
            </p:cNvSpPr>
            <p:nvPr/>
          </p:nvSpPr>
          <p:spPr bwMode="auto">
            <a:xfrm>
              <a:off x="2534" y="3003"/>
              <a:ext cx="853" cy="591"/>
            </a:xfrm>
            <a:prstGeom prst="rect">
              <a:avLst/>
            </a:prstGeom>
            <a:solidFill>
              <a:srgbClr val="99CCFF"/>
            </a:solidFill>
            <a:ln w="1905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sp>
          <p:nvSpPr>
            <p:cNvPr id="24603" name="Text Box 13"/>
            <p:cNvSpPr txBox="1">
              <a:spLocks noChangeArrowheads="1"/>
            </p:cNvSpPr>
            <p:nvPr/>
          </p:nvSpPr>
          <p:spPr bwMode="auto">
            <a:xfrm>
              <a:off x="2704" y="3081"/>
              <a:ext cx="555"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PCFG </a:t>
              </a:r>
            </a:p>
            <a:p>
              <a:pPr eaLnBrk="1" hangingPunct="1"/>
              <a:r>
                <a:rPr lang="en-US" sz="2000">
                  <a:solidFill>
                    <a:srgbClr val="000000"/>
                  </a:solidFill>
                  <a:latin typeface="Times New Roman" charset="0"/>
                </a:rPr>
                <a:t>Parser</a:t>
              </a:r>
            </a:p>
          </p:txBody>
        </p:sp>
        <p:sp>
          <p:nvSpPr>
            <p:cNvPr id="24604" name="AutoShape 14"/>
            <p:cNvSpPr>
              <a:spLocks noChangeArrowheads="1"/>
            </p:cNvSpPr>
            <p:nvPr/>
          </p:nvSpPr>
          <p:spPr bwMode="auto">
            <a:xfrm>
              <a:off x="2104" y="3264"/>
              <a:ext cx="415" cy="138"/>
            </a:xfrm>
            <a:prstGeom prst="rightArrow">
              <a:avLst>
                <a:gd name="adj1" fmla="val 50000"/>
                <a:gd name="adj2" fmla="val 75181"/>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grpSp>
      <p:grpSp>
        <p:nvGrpSpPr>
          <p:cNvPr id="24583" name="Group 15"/>
          <p:cNvGrpSpPr>
            <a:grpSpLocks/>
          </p:cNvGrpSpPr>
          <p:nvPr/>
        </p:nvGrpSpPr>
        <p:grpSpPr bwMode="auto">
          <a:xfrm>
            <a:off x="2890838" y="3530600"/>
            <a:ext cx="3013075" cy="857250"/>
            <a:chOff x="1821" y="2224"/>
            <a:chExt cx="1898" cy="540"/>
          </a:xfrm>
        </p:grpSpPr>
        <p:sp>
          <p:nvSpPr>
            <p:cNvPr id="24599" name="Text Box 16"/>
            <p:cNvSpPr txBox="1">
              <a:spLocks noChangeArrowheads="1"/>
            </p:cNvSpPr>
            <p:nvPr/>
          </p:nvSpPr>
          <p:spPr bwMode="auto">
            <a:xfrm>
              <a:off x="1905" y="2236"/>
              <a:ext cx="181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000000"/>
                  </a:solidFill>
                  <a:latin typeface="Times New Roman" charset="0"/>
                </a:rPr>
                <a:t>John liked the dog in the pen.</a:t>
              </a:r>
            </a:p>
          </p:txBody>
        </p:sp>
        <p:sp>
          <p:nvSpPr>
            <p:cNvPr id="24600" name="Oval 17"/>
            <p:cNvSpPr>
              <a:spLocks noChangeArrowheads="1"/>
            </p:cNvSpPr>
            <p:nvPr/>
          </p:nvSpPr>
          <p:spPr bwMode="auto">
            <a:xfrm>
              <a:off x="1821" y="2224"/>
              <a:ext cx="1867" cy="30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sz="2000" b="1">
                <a:solidFill>
                  <a:srgbClr val="000000"/>
                </a:solidFill>
                <a:latin typeface="Times New Roman" charset="0"/>
              </a:endParaRPr>
            </a:p>
          </p:txBody>
        </p:sp>
        <p:sp>
          <p:nvSpPr>
            <p:cNvPr id="24601" name="AutoShape 18"/>
            <p:cNvSpPr>
              <a:spLocks noChangeArrowheads="1"/>
            </p:cNvSpPr>
            <p:nvPr/>
          </p:nvSpPr>
          <p:spPr bwMode="auto">
            <a:xfrm>
              <a:off x="2642" y="2518"/>
              <a:ext cx="92" cy="246"/>
            </a:xfrm>
            <a:prstGeom prst="downArrow">
              <a:avLst>
                <a:gd name="adj1" fmla="val 50000"/>
                <a:gd name="adj2" fmla="val 66848"/>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grpSp>
      <p:grpSp>
        <p:nvGrpSpPr>
          <p:cNvPr id="7" name="Group 19"/>
          <p:cNvGrpSpPr>
            <a:grpSpLocks/>
          </p:cNvGrpSpPr>
          <p:nvPr/>
        </p:nvGrpSpPr>
        <p:grpSpPr bwMode="auto">
          <a:xfrm>
            <a:off x="4918075" y="3902075"/>
            <a:ext cx="3640138" cy="1663700"/>
            <a:chOff x="3098" y="2458"/>
            <a:chExt cx="2293" cy="1048"/>
          </a:xfrm>
        </p:grpSpPr>
        <p:sp>
          <p:nvSpPr>
            <p:cNvPr id="24585" name="AutoShape 20"/>
            <p:cNvSpPr>
              <a:spLocks noChangeArrowheads="1"/>
            </p:cNvSpPr>
            <p:nvPr/>
          </p:nvSpPr>
          <p:spPr bwMode="auto">
            <a:xfrm>
              <a:off x="3098" y="3014"/>
              <a:ext cx="415" cy="138"/>
            </a:xfrm>
            <a:prstGeom prst="rightArrow">
              <a:avLst>
                <a:gd name="adj1" fmla="val 50000"/>
                <a:gd name="adj2" fmla="val 75181"/>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sp>
          <p:nvSpPr>
            <p:cNvPr id="24586" name="Text Box 21"/>
            <p:cNvSpPr txBox="1">
              <a:spLocks noChangeArrowheads="1"/>
            </p:cNvSpPr>
            <p:nvPr/>
          </p:nvSpPr>
          <p:spPr bwMode="auto">
            <a:xfrm>
              <a:off x="4017" y="2458"/>
              <a:ext cx="18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S</a:t>
              </a:r>
            </a:p>
          </p:txBody>
        </p:sp>
        <p:sp>
          <p:nvSpPr>
            <p:cNvPr id="24587" name="Text Box 22"/>
            <p:cNvSpPr txBox="1">
              <a:spLocks noChangeArrowheads="1"/>
            </p:cNvSpPr>
            <p:nvPr/>
          </p:nvSpPr>
          <p:spPr bwMode="auto">
            <a:xfrm>
              <a:off x="3760" y="2735"/>
              <a:ext cx="79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NP           VP</a:t>
              </a:r>
            </a:p>
          </p:txBody>
        </p:sp>
        <p:sp>
          <p:nvSpPr>
            <p:cNvPr id="24588" name="Text Box 23"/>
            <p:cNvSpPr txBox="1">
              <a:spLocks noChangeArrowheads="1"/>
            </p:cNvSpPr>
            <p:nvPr/>
          </p:nvSpPr>
          <p:spPr bwMode="auto">
            <a:xfrm>
              <a:off x="3638" y="2987"/>
              <a:ext cx="102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John       V     NP </a:t>
              </a:r>
            </a:p>
          </p:txBody>
        </p:sp>
        <p:sp>
          <p:nvSpPr>
            <p:cNvPr id="24589" name="Text Box 24"/>
            <p:cNvSpPr txBox="1">
              <a:spLocks noChangeArrowheads="1"/>
            </p:cNvSpPr>
            <p:nvPr/>
          </p:nvSpPr>
          <p:spPr bwMode="auto">
            <a:xfrm>
              <a:off x="3927" y="3291"/>
              <a:ext cx="1464"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liked    the dog  in the pen</a:t>
              </a:r>
            </a:p>
          </p:txBody>
        </p:sp>
        <p:sp>
          <p:nvSpPr>
            <p:cNvPr id="24590" name="Line 25"/>
            <p:cNvSpPr>
              <a:spLocks noChangeShapeType="1"/>
            </p:cNvSpPr>
            <p:nvPr/>
          </p:nvSpPr>
          <p:spPr bwMode="auto">
            <a:xfrm flipH="1">
              <a:off x="3909" y="2611"/>
              <a:ext cx="200" cy="18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4591" name="Line 26"/>
            <p:cNvSpPr>
              <a:spLocks noChangeShapeType="1"/>
            </p:cNvSpPr>
            <p:nvPr/>
          </p:nvSpPr>
          <p:spPr bwMode="auto">
            <a:xfrm>
              <a:off x="4109" y="2611"/>
              <a:ext cx="292" cy="18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4592" name="Line 27"/>
            <p:cNvSpPr>
              <a:spLocks noChangeShapeType="1"/>
            </p:cNvSpPr>
            <p:nvPr/>
          </p:nvSpPr>
          <p:spPr bwMode="auto">
            <a:xfrm flipH="1">
              <a:off x="3817" y="2895"/>
              <a:ext cx="46" cy="1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4593" name="Line 28"/>
            <p:cNvSpPr>
              <a:spLocks noChangeShapeType="1"/>
            </p:cNvSpPr>
            <p:nvPr/>
          </p:nvSpPr>
          <p:spPr bwMode="auto">
            <a:xfrm flipH="1">
              <a:off x="4201" y="2872"/>
              <a:ext cx="192" cy="17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4594" name="Line 29"/>
            <p:cNvSpPr>
              <a:spLocks noChangeShapeType="1"/>
            </p:cNvSpPr>
            <p:nvPr/>
          </p:nvSpPr>
          <p:spPr bwMode="auto">
            <a:xfrm>
              <a:off x="4385" y="2865"/>
              <a:ext cx="54" cy="1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4595" name="Line 30"/>
            <p:cNvSpPr>
              <a:spLocks noChangeShapeType="1"/>
            </p:cNvSpPr>
            <p:nvPr/>
          </p:nvSpPr>
          <p:spPr bwMode="auto">
            <a:xfrm flipH="1">
              <a:off x="4078" y="3141"/>
              <a:ext cx="115" cy="23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24596" name="Line 31"/>
            <p:cNvSpPr>
              <a:spLocks noChangeShapeType="1"/>
            </p:cNvSpPr>
            <p:nvPr/>
          </p:nvSpPr>
          <p:spPr bwMode="auto">
            <a:xfrm flipH="1">
              <a:off x="4362" y="3149"/>
              <a:ext cx="108" cy="20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24597" name="Line 32"/>
            <p:cNvSpPr>
              <a:spLocks noChangeShapeType="1"/>
            </p:cNvSpPr>
            <p:nvPr/>
          </p:nvSpPr>
          <p:spPr bwMode="auto">
            <a:xfrm>
              <a:off x="4362" y="3356"/>
              <a:ext cx="91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24598" name="Line 33"/>
            <p:cNvSpPr>
              <a:spLocks noChangeShapeType="1"/>
            </p:cNvSpPr>
            <p:nvPr/>
          </p:nvSpPr>
          <p:spPr bwMode="auto">
            <a:xfrm>
              <a:off x="4454" y="3134"/>
              <a:ext cx="860" cy="22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grpSp>
    </p:spTree>
    <p:extLst>
      <p:ext uri="{BB962C8B-B14F-4D97-AF65-F5344CB8AC3E}">
        <p14:creationId xmlns:p14="http://schemas.microsoft.com/office/powerpoint/2010/main" val="496082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atin typeface="Times New Roman" charset="0"/>
              </a:rPr>
              <a:t>Probabilistic CKY</a:t>
            </a:r>
          </a:p>
        </p:txBody>
      </p:sp>
      <p:sp>
        <p:nvSpPr>
          <p:cNvPr id="25603" name="Rectangle 3"/>
          <p:cNvSpPr>
            <a:spLocks noGrp="1" noChangeArrowheads="1"/>
          </p:cNvSpPr>
          <p:nvPr>
            <p:ph type="body" idx="4294967295"/>
          </p:nvPr>
        </p:nvSpPr>
        <p:spPr/>
        <p:txBody>
          <a:bodyPr/>
          <a:lstStyle/>
          <a:p>
            <a:pPr>
              <a:lnSpc>
                <a:spcPct val="90000"/>
              </a:lnSpc>
            </a:pPr>
            <a:r>
              <a:rPr lang="en-US">
                <a:latin typeface="Times New Roman" charset="0"/>
              </a:rPr>
              <a:t>CKY can be modified for PCFG parsing by including in each cell a probability for each non-terminal.</a:t>
            </a:r>
          </a:p>
          <a:p>
            <a:pPr>
              <a:lnSpc>
                <a:spcPct val="90000"/>
              </a:lnSpc>
            </a:pPr>
            <a:r>
              <a:rPr lang="en-US">
                <a:latin typeface="Times New Roman" charset="0"/>
              </a:rPr>
              <a:t>Cell[</a:t>
            </a:r>
            <a:r>
              <a:rPr lang="en-US" i="1">
                <a:latin typeface="Times New Roman" charset="0"/>
              </a:rPr>
              <a:t>i</a:t>
            </a:r>
            <a:r>
              <a:rPr lang="en-US">
                <a:latin typeface="Times New Roman" charset="0"/>
              </a:rPr>
              <a:t>,</a:t>
            </a:r>
            <a:r>
              <a:rPr lang="en-US" i="1">
                <a:latin typeface="Times New Roman" charset="0"/>
              </a:rPr>
              <a:t>j</a:t>
            </a:r>
            <a:r>
              <a:rPr lang="en-US">
                <a:latin typeface="Times New Roman" charset="0"/>
              </a:rPr>
              <a:t>] must retain the </a:t>
            </a:r>
            <a:r>
              <a:rPr lang="en-US" i="1">
                <a:latin typeface="Times New Roman" charset="0"/>
              </a:rPr>
              <a:t>most probable</a:t>
            </a:r>
            <a:r>
              <a:rPr lang="en-US">
                <a:latin typeface="Times New Roman" charset="0"/>
              </a:rPr>
              <a:t> derivation of each constituent (non-terminal) covering words </a:t>
            </a:r>
            <a:r>
              <a:rPr lang="en-US" i="1">
                <a:latin typeface="Times New Roman" charset="0"/>
              </a:rPr>
              <a:t>i</a:t>
            </a:r>
            <a:r>
              <a:rPr lang="en-US">
                <a:latin typeface="Times New Roman" charset="0"/>
              </a:rPr>
              <a:t> +1 through </a:t>
            </a:r>
            <a:r>
              <a:rPr lang="en-US" i="1">
                <a:latin typeface="Times New Roman" charset="0"/>
              </a:rPr>
              <a:t>j </a:t>
            </a:r>
            <a:r>
              <a:rPr lang="en-US">
                <a:latin typeface="Times New Roman" charset="0"/>
              </a:rPr>
              <a:t>together with its associated probability.</a:t>
            </a:r>
          </a:p>
          <a:p>
            <a:pPr>
              <a:lnSpc>
                <a:spcPct val="90000"/>
              </a:lnSpc>
            </a:pPr>
            <a:r>
              <a:rPr lang="en-US">
                <a:latin typeface="Times New Roman" charset="0"/>
              </a:rPr>
              <a:t>When transforming the grammar to CNF, must set production probabilities to preserve the probability of derivations.</a:t>
            </a:r>
          </a:p>
          <a:p>
            <a:pPr>
              <a:lnSpc>
                <a:spcPct val="90000"/>
              </a:lnSpc>
            </a:pPr>
            <a:endParaRPr lang="en-US">
              <a:latin typeface="Times New Roman" charset="0"/>
            </a:endParaRPr>
          </a:p>
        </p:txBody>
      </p:sp>
    </p:spTree>
    <p:extLst>
      <p:ext uri="{BB962C8B-B14F-4D97-AF65-F5344CB8AC3E}">
        <p14:creationId xmlns:p14="http://schemas.microsoft.com/office/powerpoint/2010/main" val="189477401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0"/>
            <a:ext cx="7772400" cy="990600"/>
          </a:xfrm>
        </p:spPr>
        <p:txBody>
          <a:bodyPr>
            <a:normAutofit fontScale="90000"/>
          </a:bodyPr>
          <a:lstStyle/>
          <a:p>
            <a:r>
              <a:rPr lang="en-US">
                <a:latin typeface="Times New Roman" charset="0"/>
              </a:rPr>
              <a:t> Probabilistic Grammar Conversion</a:t>
            </a:r>
          </a:p>
        </p:txBody>
      </p:sp>
      <p:sp>
        <p:nvSpPr>
          <p:cNvPr id="26627" name="Text Box 4"/>
          <p:cNvSpPr txBox="1">
            <a:spLocks noChangeArrowheads="1"/>
          </p:cNvSpPr>
          <p:nvPr/>
        </p:nvSpPr>
        <p:spPr bwMode="auto">
          <a:xfrm>
            <a:off x="609600" y="1295400"/>
            <a:ext cx="3621088" cy="529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b="1">
                <a:latin typeface="Times New Roman" charset="0"/>
              </a:rPr>
              <a:t>S </a:t>
            </a:r>
            <a:r>
              <a:rPr lang="en-US" b="1">
                <a:latin typeface="Times New Roman" charset="0"/>
                <a:cs typeface="Times New Roman" charset="0"/>
              </a:rPr>
              <a:t>→ NP VP</a:t>
            </a:r>
          </a:p>
          <a:p>
            <a:pPr eaLnBrk="1" hangingPunct="1">
              <a:lnSpc>
                <a:spcPct val="90000"/>
              </a:lnSpc>
            </a:pPr>
            <a:r>
              <a:rPr lang="en-US" b="1">
                <a:latin typeface="Times New Roman" charset="0"/>
                <a:cs typeface="Times New Roman" charset="0"/>
              </a:rPr>
              <a:t>S → Aux NP VP</a:t>
            </a:r>
          </a:p>
          <a:p>
            <a:pPr eaLnBrk="1" hangingPunct="1">
              <a:lnSpc>
                <a:spcPct val="90000"/>
              </a:lnSpc>
            </a:pPr>
            <a:endParaRPr lang="en-US" b="1">
              <a:latin typeface="Times New Roman" charset="0"/>
              <a:cs typeface="Times New Roman" charset="0"/>
            </a:endParaRPr>
          </a:p>
          <a:p>
            <a:pPr eaLnBrk="1" hangingPunct="1">
              <a:lnSpc>
                <a:spcPct val="90000"/>
              </a:lnSpc>
            </a:pPr>
            <a:r>
              <a:rPr lang="en-US" b="1">
                <a:latin typeface="Times New Roman" charset="0"/>
                <a:cs typeface="Times New Roman" charset="0"/>
              </a:rPr>
              <a:t>S → VP</a:t>
            </a:r>
          </a:p>
          <a:p>
            <a:pPr eaLnBrk="1" hangingPunct="1">
              <a:lnSpc>
                <a:spcPct val="90000"/>
              </a:lnSpc>
            </a:pPr>
            <a:endParaRPr lang="en-US" b="1">
              <a:latin typeface="Times New Roman" charset="0"/>
              <a:cs typeface="Times New Roman" charset="0"/>
            </a:endParaRPr>
          </a:p>
          <a:p>
            <a:pPr eaLnBrk="1" hangingPunct="1">
              <a:lnSpc>
                <a:spcPct val="90000"/>
              </a:lnSpc>
            </a:pPr>
            <a:endParaRPr lang="en-US" b="1">
              <a:latin typeface="Times New Roman" charset="0"/>
              <a:cs typeface="Times New Roman" charset="0"/>
            </a:endParaRPr>
          </a:p>
          <a:p>
            <a:pPr eaLnBrk="1" hangingPunct="1">
              <a:lnSpc>
                <a:spcPct val="90000"/>
              </a:lnSpc>
            </a:pPr>
            <a:endParaRPr lang="en-US" b="1">
              <a:latin typeface="Times New Roman" charset="0"/>
              <a:cs typeface="Times New Roman" charset="0"/>
            </a:endParaRPr>
          </a:p>
          <a:p>
            <a:pPr eaLnBrk="1" hangingPunct="1">
              <a:lnSpc>
                <a:spcPct val="90000"/>
              </a:lnSpc>
            </a:pPr>
            <a:r>
              <a:rPr lang="en-US" b="1">
                <a:latin typeface="Times New Roman" charset="0"/>
                <a:cs typeface="Times New Roman" charset="0"/>
              </a:rPr>
              <a:t>NP → Pronoun</a:t>
            </a:r>
          </a:p>
          <a:p>
            <a:pPr eaLnBrk="1" hangingPunct="1">
              <a:lnSpc>
                <a:spcPct val="90000"/>
              </a:lnSpc>
            </a:pPr>
            <a:endParaRPr lang="en-US" b="1">
              <a:latin typeface="Times New Roman" charset="0"/>
              <a:cs typeface="Times New Roman" charset="0"/>
            </a:endParaRPr>
          </a:p>
          <a:p>
            <a:pPr eaLnBrk="1" hangingPunct="1">
              <a:lnSpc>
                <a:spcPct val="90000"/>
              </a:lnSpc>
            </a:pPr>
            <a:r>
              <a:rPr lang="en-US" b="1">
                <a:latin typeface="Times New Roman" charset="0"/>
                <a:cs typeface="Times New Roman" charset="0"/>
              </a:rPr>
              <a:t>NP → Proper-Noun</a:t>
            </a:r>
          </a:p>
          <a:p>
            <a:pPr eaLnBrk="1" hangingPunct="1">
              <a:lnSpc>
                <a:spcPct val="90000"/>
              </a:lnSpc>
            </a:pPr>
            <a:endParaRPr lang="en-US" b="1">
              <a:latin typeface="Times New Roman" charset="0"/>
              <a:cs typeface="Times New Roman" charset="0"/>
            </a:endParaRPr>
          </a:p>
          <a:p>
            <a:pPr eaLnBrk="1" hangingPunct="1">
              <a:lnSpc>
                <a:spcPct val="90000"/>
              </a:lnSpc>
            </a:pPr>
            <a:r>
              <a:rPr lang="en-US" b="1">
                <a:latin typeface="Times New Roman" charset="0"/>
                <a:cs typeface="Times New Roman" charset="0"/>
              </a:rPr>
              <a:t>NP → Det Nominal</a:t>
            </a:r>
          </a:p>
          <a:p>
            <a:pPr eaLnBrk="1" hangingPunct="1">
              <a:lnSpc>
                <a:spcPct val="90000"/>
              </a:lnSpc>
            </a:pPr>
            <a:r>
              <a:rPr lang="en-US" b="1">
                <a:latin typeface="Times New Roman" charset="0"/>
                <a:cs typeface="Times New Roman" charset="0"/>
              </a:rPr>
              <a:t>Nominal → Noun </a:t>
            </a:r>
          </a:p>
          <a:p>
            <a:pPr eaLnBrk="1" hangingPunct="1">
              <a:lnSpc>
                <a:spcPct val="90000"/>
              </a:lnSpc>
            </a:pPr>
            <a:endParaRPr lang="en-US" b="1">
              <a:latin typeface="Times New Roman" charset="0"/>
              <a:cs typeface="Times New Roman" charset="0"/>
            </a:endParaRPr>
          </a:p>
          <a:p>
            <a:pPr eaLnBrk="1" hangingPunct="1">
              <a:lnSpc>
                <a:spcPct val="90000"/>
              </a:lnSpc>
            </a:pPr>
            <a:r>
              <a:rPr lang="en-US" b="1">
                <a:latin typeface="Times New Roman" charset="0"/>
                <a:cs typeface="Times New Roman" charset="0"/>
              </a:rPr>
              <a:t>Nominal → Nominal Noun</a:t>
            </a:r>
          </a:p>
          <a:p>
            <a:pPr eaLnBrk="1" hangingPunct="1">
              <a:lnSpc>
                <a:spcPct val="90000"/>
              </a:lnSpc>
            </a:pPr>
            <a:r>
              <a:rPr lang="en-US" b="1">
                <a:latin typeface="Times New Roman" charset="0"/>
                <a:cs typeface="Times New Roman" charset="0"/>
              </a:rPr>
              <a:t>Nominal → Nominal PP</a:t>
            </a:r>
          </a:p>
          <a:p>
            <a:pPr eaLnBrk="1" hangingPunct="1">
              <a:lnSpc>
                <a:spcPct val="90000"/>
              </a:lnSpc>
            </a:pPr>
            <a:r>
              <a:rPr lang="en-US" b="1">
                <a:latin typeface="Times New Roman" charset="0"/>
                <a:cs typeface="Times New Roman" charset="0"/>
              </a:rPr>
              <a:t>VP → Verb</a:t>
            </a:r>
          </a:p>
          <a:p>
            <a:pPr eaLnBrk="1" hangingPunct="1">
              <a:lnSpc>
                <a:spcPct val="90000"/>
              </a:lnSpc>
            </a:pPr>
            <a:endParaRPr lang="en-US" b="1">
              <a:latin typeface="Times New Roman" charset="0"/>
              <a:cs typeface="Times New Roman" charset="0"/>
            </a:endParaRPr>
          </a:p>
          <a:p>
            <a:pPr eaLnBrk="1" hangingPunct="1">
              <a:lnSpc>
                <a:spcPct val="90000"/>
              </a:lnSpc>
            </a:pPr>
            <a:r>
              <a:rPr lang="en-US" b="1">
                <a:latin typeface="Times New Roman" charset="0"/>
                <a:cs typeface="Times New Roman" charset="0"/>
              </a:rPr>
              <a:t>VP → Verb NP</a:t>
            </a:r>
          </a:p>
          <a:p>
            <a:pPr eaLnBrk="1" hangingPunct="1">
              <a:lnSpc>
                <a:spcPct val="90000"/>
              </a:lnSpc>
            </a:pPr>
            <a:r>
              <a:rPr lang="en-US" b="1">
                <a:latin typeface="Times New Roman" charset="0"/>
                <a:cs typeface="Times New Roman" charset="0"/>
              </a:rPr>
              <a:t>VP → VP PP</a:t>
            </a:r>
          </a:p>
          <a:p>
            <a:pPr eaLnBrk="1" hangingPunct="1">
              <a:lnSpc>
                <a:spcPct val="90000"/>
              </a:lnSpc>
            </a:pPr>
            <a:r>
              <a:rPr lang="en-US" b="1">
                <a:latin typeface="Times New Roman" charset="0"/>
                <a:cs typeface="Times New Roman" charset="0"/>
              </a:rPr>
              <a:t>PP → Prep NP</a:t>
            </a:r>
          </a:p>
        </p:txBody>
      </p:sp>
      <p:sp>
        <p:nvSpPr>
          <p:cNvPr id="26628" name="Text Box 7"/>
          <p:cNvSpPr txBox="1">
            <a:spLocks noChangeArrowheads="1"/>
          </p:cNvSpPr>
          <p:nvPr/>
        </p:nvSpPr>
        <p:spPr bwMode="auto">
          <a:xfrm>
            <a:off x="685800" y="762000"/>
            <a:ext cx="26749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b="1">
                <a:solidFill>
                  <a:schemeClr val="tx2"/>
                </a:solidFill>
                <a:latin typeface="Times New Roman" charset="0"/>
              </a:rPr>
              <a:t>Original Grammar</a:t>
            </a:r>
          </a:p>
        </p:txBody>
      </p:sp>
      <p:sp>
        <p:nvSpPr>
          <p:cNvPr id="26629" name="Text Box 8"/>
          <p:cNvSpPr txBox="1">
            <a:spLocks noChangeArrowheads="1"/>
          </p:cNvSpPr>
          <p:nvPr/>
        </p:nvSpPr>
        <p:spPr bwMode="auto">
          <a:xfrm>
            <a:off x="4648200" y="762000"/>
            <a:ext cx="32972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b="1">
                <a:solidFill>
                  <a:schemeClr val="tx2"/>
                </a:solidFill>
                <a:latin typeface="Times New Roman" charset="0"/>
              </a:rPr>
              <a:t>Chomsky Normal Form</a:t>
            </a:r>
          </a:p>
        </p:txBody>
      </p:sp>
      <p:sp>
        <p:nvSpPr>
          <p:cNvPr id="26630" name="Text Box 4"/>
          <p:cNvSpPr txBox="1">
            <a:spLocks noChangeArrowheads="1"/>
          </p:cNvSpPr>
          <p:nvPr/>
        </p:nvSpPr>
        <p:spPr bwMode="auto">
          <a:xfrm>
            <a:off x="4191000" y="1273175"/>
            <a:ext cx="3998913" cy="529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b="1">
                <a:latin typeface="Times New Roman" charset="0"/>
              </a:rPr>
              <a:t>S </a:t>
            </a:r>
            <a:r>
              <a:rPr lang="en-US" b="1">
                <a:latin typeface="Times New Roman" charset="0"/>
                <a:cs typeface="Times New Roman" charset="0"/>
              </a:rPr>
              <a:t>→ NP VP</a:t>
            </a:r>
          </a:p>
          <a:p>
            <a:pPr eaLnBrk="1" hangingPunct="1">
              <a:lnSpc>
                <a:spcPct val="90000"/>
              </a:lnSpc>
            </a:pPr>
            <a:r>
              <a:rPr lang="en-US" b="1">
                <a:latin typeface="Times New Roman" charset="0"/>
                <a:cs typeface="Times New Roman" charset="0"/>
              </a:rPr>
              <a:t>S → X1 VP</a:t>
            </a:r>
          </a:p>
          <a:p>
            <a:pPr eaLnBrk="1" hangingPunct="1">
              <a:lnSpc>
                <a:spcPct val="90000"/>
              </a:lnSpc>
            </a:pPr>
            <a:r>
              <a:rPr lang="en-US" b="1">
                <a:latin typeface="Times New Roman" charset="0"/>
                <a:cs typeface="Times New Roman" charset="0"/>
              </a:rPr>
              <a:t>X1 → Aux NP</a:t>
            </a:r>
          </a:p>
          <a:p>
            <a:pPr eaLnBrk="1" hangingPunct="1">
              <a:lnSpc>
                <a:spcPct val="90000"/>
              </a:lnSpc>
            </a:pPr>
            <a:r>
              <a:rPr lang="en-US" b="1">
                <a:latin typeface="Times New Roman" charset="0"/>
                <a:cs typeface="Times New Roman" charset="0"/>
              </a:rPr>
              <a:t>S → book | include | prefer</a:t>
            </a:r>
          </a:p>
          <a:p>
            <a:pPr eaLnBrk="1" hangingPunct="1">
              <a:lnSpc>
                <a:spcPct val="90000"/>
              </a:lnSpc>
            </a:pPr>
            <a:r>
              <a:rPr lang="en-US"/>
              <a:t>          </a:t>
            </a:r>
            <a:r>
              <a:rPr lang="en-US" b="1">
                <a:latin typeface="Times New Roman" charset="0"/>
              </a:rPr>
              <a:t>0.01     0.004    0.006</a:t>
            </a:r>
            <a:endParaRPr lang="en-US" b="1">
              <a:latin typeface="Times New Roman" charset="0"/>
              <a:cs typeface="Times New Roman" charset="0"/>
            </a:endParaRPr>
          </a:p>
          <a:p>
            <a:pPr eaLnBrk="1" hangingPunct="1">
              <a:lnSpc>
                <a:spcPct val="90000"/>
              </a:lnSpc>
            </a:pPr>
            <a:r>
              <a:rPr lang="en-US" b="1">
                <a:latin typeface="Times New Roman" charset="0"/>
                <a:cs typeface="Times New Roman" charset="0"/>
              </a:rPr>
              <a:t>S → Verb NP</a:t>
            </a:r>
          </a:p>
          <a:p>
            <a:pPr eaLnBrk="1" hangingPunct="1">
              <a:lnSpc>
                <a:spcPct val="90000"/>
              </a:lnSpc>
            </a:pPr>
            <a:r>
              <a:rPr lang="en-US" b="1">
                <a:latin typeface="Times New Roman" charset="0"/>
                <a:cs typeface="Times New Roman" charset="0"/>
              </a:rPr>
              <a:t>S → VP PP</a:t>
            </a:r>
          </a:p>
          <a:p>
            <a:pPr eaLnBrk="1" hangingPunct="1">
              <a:lnSpc>
                <a:spcPct val="90000"/>
              </a:lnSpc>
            </a:pPr>
            <a:r>
              <a:rPr lang="en-US" b="1">
                <a:latin typeface="Times New Roman" charset="0"/>
                <a:cs typeface="Times New Roman" charset="0"/>
              </a:rPr>
              <a:t>NP →  I   |  he  |  she |  me</a:t>
            </a:r>
          </a:p>
          <a:p>
            <a:pPr eaLnBrk="1" hangingPunct="1">
              <a:lnSpc>
                <a:spcPct val="90000"/>
              </a:lnSpc>
            </a:pPr>
            <a:r>
              <a:rPr lang="en-US" b="1">
                <a:latin typeface="Times New Roman" charset="0"/>
                <a:cs typeface="Times New Roman" charset="0"/>
              </a:rPr>
              <a:t>          0.1   0.02  0.02    0.06</a:t>
            </a:r>
          </a:p>
          <a:p>
            <a:pPr eaLnBrk="1" hangingPunct="1">
              <a:lnSpc>
                <a:spcPct val="90000"/>
              </a:lnSpc>
            </a:pPr>
            <a:r>
              <a:rPr lang="en-US" b="1">
                <a:latin typeface="Times New Roman" charset="0"/>
                <a:cs typeface="Times New Roman" charset="0"/>
              </a:rPr>
              <a:t>NP → Houston | NWA</a:t>
            </a:r>
          </a:p>
          <a:p>
            <a:pPr eaLnBrk="1" hangingPunct="1">
              <a:lnSpc>
                <a:spcPct val="90000"/>
              </a:lnSpc>
            </a:pPr>
            <a:r>
              <a:rPr lang="en-US" b="1">
                <a:latin typeface="Times New Roman" charset="0"/>
                <a:cs typeface="Times New Roman" charset="0"/>
              </a:rPr>
              <a:t>             0.16           .04</a:t>
            </a:r>
          </a:p>
          <a:p>
            <a:pPr eaLnBrk="1" hangingPunct="1">
              <a:lnSpc>
                <a:spcPct val="90000"/>
              </a:lnSpc>
            </a:pPr>
            <a:r>
              <a:rPr lang="en-US" b="1">
                <a:latin typeface="Times New Roman" charset="0"/>
                <a:cs typeface="Times New Roman" charset="0"/>
              </a:rPr>
              <a:t>NP → Det Nominal</a:t>
            </a:r>
          </a:p>
          <a:p>
            <a:pPr eaLnBrk="1" hangingPunct="1">
              <a:lnSpc>
                <a:spcPct val="90000"/>
              </a:lnSpc>
            </a:pPr>
            <a:r>
              <a:rPr lang="en-US" b="1">
                <a:latin typeface="Times New Roman" charset="0"/>
                <a:cs typeface="Times New Roman" charset="0"/>
              </a:rPr>
              <a:t>Nominal → book | flight | meal | money</a:t>
            </a:r>
          </a:p>
          <a:p>
            <a:pPr eaLnBrk="1" hangingPunct="1">
              <a:lnSpc>
                <a:spcPct val="90000"/>
              </a:lnSpc>
            </a:pPr>
            <a:r>
              <a:rPr lang="en-US" b="1">
                <a:latin typeface="Times New Roman" charset="0"/>
                <a:cs typeface="Times New Roman" charset="0"/>
              </a:rPr>
              <a:t>                      0.03    0.15   0.06     0.06</a:t>
            </a:r>
          </a:p>
          <a:p>
            <a:pPr eaLnBrk="1" hangingPunct="1">
              <a:lnSpc>
                <a:spcPct val="90000"/>
              </a:lnSpc>
            </a:pPr>
            <a:r>
              <a:rPr lang="en-US" b="1">
                <a:latin typeface="Times New Roman" charset="0"/>
                <a:cs typeface="Times New Roman" charset="0"/>
              </a:rPr>
              <a:t>Nominal → Nominal Noun</a:t>
            </a:r>
          </a:p>
          <a:p>
            <a:pPr eaLnBrk="1" hangingPunct="1">
              <a:lnSpc>
                <a:spcPct val="90000"/>
              </a:lnSpc>
            </a:pPr>
            <a:r>
              <a:rPr lang="en-US" b="1">
                <a:latin typeface="Times New Roman" charset="0"/>
                <a:cs typeface="Times New Roman" charset="0"/>
              </a:rPr>
              <a:t>Nominal → Nominal PP</a:t>
            </a:r>
          </a:p>
          <a:p>
            <a:pPr eaLnBrk="1" hangingPunct="1">
              <a:lnSpc>
                <a:spcPct val="90000"/>
              </a:lnSpc>
            </a:pPr>
            <a:r>
              <a:rPr lang="en-US" b="1">
                <a:latin typeface="Times New Roman" charset="0"/>
                <a:cs typeface="Times New Roman" charset="0"/>
              </a:rPr>
              <a:t>VP → book | include | prefer</a:t>
            </a:r>
          </a:p>
          <a:p>
            <a:pPr eaLnBrk="1" hangingPunct="1">
              <a:lnSpc>
                <a:spcPct val="90000"/>
              </a:lnSpc>
            </a:pPr>
            <a:r>
              <a:rPr lang="en-US" b="1">
                <a:latin typeface="Times New Roman" charset="0"/>
                <a:cs typeface="Times New Roman" charset="0"/>
              </a:rPr>
              <a:t>             0.1      0.04        0.06</a:t>
            </a:r>
          </a:p>
          <a:p>
            <a:pPr eaLnBrk="1" hangingPunct="1">
              <a:lnSpc>
                <a:spcPct val="90000"/>
              </a:lnSpc>
            </a:pPr>
            <a:r>
              <a:rPr lang="en-US" b="1">
                <a:latin typeface="Times New Roman" charset="0"/>
                <a:cs typeface="Times New Roman" charset="0"/>
              </a:rPr>
              <a:t>VP → Verb NP</a:t>
            </a:r>
          </a:p>
          <a:p>
            <a:pPr eaLnBrk="1" hangingPunct="1">
              <a:lnSpc>
                <a:spcPct val="90000"/>
              </a:lnSpc>
            </a:pPr>
            <a:r>
              <a:rPr lang="en-US" b="1">
                <a:latin typeface="Times New Roman" charset="0"/>
                <a:cs typeface="Times New Roman" charset="0"/>
              </a:rPr>
              <a:t>VP → VP PP</a:t>
            </a:r>
          </a:p>
          <a:p>
            <a:pPr eaLnBrk="1" hangingPunct="1">
              <a:lnSpc>
                <a:spcPct val="90000"/>
              </a:lnSpc>
            </a:pPr>
            <a:r>
              <a:rPr lang="en-US" b="1">
                <a:latin typeface="Times New Roman" charset="0"/>
                <a:cs typeface="Times New Roman" charset="0"/>
              </a:rPr>
              <a:t>PP → Prep NP</a:t>
            </a:r>
          </a:p>
        </p:txBody>
      </p:sp>
      <p:sp>
        <p:nvSpPr>
          <p:cNvPr id="26631" name="Text Box 4"/>
          <p:cNvSpPr txBox="1">
            <a:spLocks noChangeArrowheads="1"/>
          </p:cNvSpPr>
          <p:nvPr/>
        </p:nvSpPr>
        <p:spPr bwMode="auto">
          <a:xfrm>
            <a:off x="3352800" y="1295400"/>
            <a:ext cx="533400" cy="529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a:cs typeface="Times New Roman" charset="0"/>
              </a:rPr>
              <a:t>0.8</a:t>
            </a:r>
          </a:p>
          <a:p>
            <a:pPr eaLnBrk="1" hangingPunct="1">
              <a:lnSpc>
                <a:spcPct val="90000"/>
              </a:lnSpc>
            </a:pPr>
            <a:r>
              <a:rPr lang="en-US"/>
              <a:t>0.1</a:t>
            </a:r>
          </a:p>
          <a:p>
            <a:pPr eaLnBrk="1" hangingPunct="1">
              <a:lnSpc>
                <a:spcPct val="90000"/>
              </a:lnSpc>
            </a:pPr>
            <a:endParaRPr lang="en-US"/>
          </a:p>
          <a:p>
            <a:pPr eaLnBrk="1" hangingPunct="1">
              <a:lnSpc>
                <a:spcPct val="90000"/>
              </a:lnSpc>
            </a:pPr>
            <a:r>
              <a:rPr lang="en-US"/>
              <a:t>0.1</a:t>
            </a:r>
          </a:p>
          <a:p>
            <a:pPr eaLnBrk="1" hangingPunct="1">
              <a:lnSpc>
                <a:spcPct val="90000"/>
              </a:lnSpc>
            </a:pPr>
            <a:endParaRPr lang="en-US"/>
          </a:p>
          <a:p>
            <a:pPr eaLnBrk="1" hangingPunct="1">
              <a:lnSpc>
                <a:spcPct val="90000"/>
              </a:lnSpc>
            </a:pPr>
            <a:endParaRPr lang="en-US"/>
          </a:p>
          <a:p>
            <a:pPr eaLnBrk="1" hangingPunct="1">
              <a:lnSpc>
                <a:spcPct val="90000"/>
              </a:lnSpc>
            </a:pPr>
            <a:endParaRPr lang="en-US"/>
          </a:p>
          <a:p>
            <a:pPr eaLnBrk="1" hangingPunct="1">
              <a:lnSpc>
                <a:spcPct val="90000"/>
              </a:lnSpc>
            </a:pPr>
            <a:r>
              <a:rPr lang="en-US"/>
              <a:t>0.2</a:t>
            </a:r>
          </a:p>
          <a:p>
            <a:pPr eaLnBrk="1" hangingPunct="1">
              <a:lnSpc>
                <a:spcPct val="90000"/>
              </a:lnSpc>
            </a:pPr>
            <a:r>
              <a:rPr lang="en-US"/>
              <a:t> 0.2</a:t>
            </a:r>
          </a:p>
          <a:p>
            <a:pPr eaLnBrk="1" hangingPunct="1">
              <a:lnSpc>
                <a:spcPct val="90000"/>
              </a:lnSpc>
            </a:pPr>
            <a:r>
              <a:rPr lang="en-US"/>
              <a:t> 0.6</a:t>
            </a:r>
          </a:p>
          <a:p>
            <a:pPr eaLnBrk="1" hangingPunct="1">
              <a:lnSpc>
                <a:spcPct val="90000"/>
              </a:lnSpc>
            </a:pPr>
            <a:r>
              <a:rPr lang="en-US"/>
              <a:t>0.3</a:t>
            </a:r>
          </a:p>
          <a:p>
            <a:pPr eaLnBrk="1" hangingPunct="1">
              <a:lnSpc>
                <a:spcPct val="90000"/>
              </a:lnSpc>
            </a:pPr>
            <a:endParaRPr lang="en-US"/>
          </a:p>
          <a:p>
            <a:pPr eaLnBrk="1" hangingPunct="1">
              <a:lnSpc>
                <a:spcPct val="90000"/>
              </a:lnSpc>
            </a:pPr>
            <a:r>
              <a:rPr lang="en-US"/>
              <a:t>0.2</a:t>
            </a:r>
          </a:p>
          <a:p>
            <a:pPr eaLnBrk="1" hangingPunct="1">
              <a:lnSpc>
                <a:spcPct val="90000"/>
              </a:lnSpc>
            </a:pPr>
            <a:r>
              <a:rPr lang="en-US"/>
              <a:t>0.5</a:t>
            </a:r>
          </a:p>
          <a:p>
            <a:pPr eaLnBrk="1" hangingPunct="1">
              <a:lnSpc>
                <a:spcPct val="90000"/>
              </a:lnSpc>
            </a:pPr>
            <a:r>
              <a:rPr lang="en-US"/>
              <a:t>0.2</a:t>
            </a:r>
          </a:p>
          <a:p>
            <a:pPr eaLnBrk="1" hangingPunct="1">
              <a:lnSpc>
                <a:spcPct val="90000"/>
              </a:lnSpc>
            </a:pPr>
            <a:endParaRPr lang="en-US"/>
          </a:p>
          <a:p>
            <a:pPr eaLnBrk="1" hangingPunct="1">
              <a:lnSpc>
                <a:spcPct val="90000"/>
              </a:lnSpc>
            </a:pPr>
            <a:r>
              <a:rPr lang="en-US"/>
              <a:t>0.5</a:t>
            </a:r>
          </a:p>
          <a:p>
            <a:pPr eaLnBrk="1" hangingPunct="1">
              <a:lnSpc>
                <a:spcPct val="90000"/>
              </a:lnSpc>
            </a:pPr>
            <a:r>
              <a:rPr lang="en-US"/>
              <a:t>0.3</a:t>
            </a:r>
          </a:p>
          <a:p>
            <a:pPr eaLnBrk="1" hangingPunct="1">
              <a:lnSpc>
                <a:spcPct val="90000"/>
              </a:lnSpc>
            </a:pPr>
            <a:r>
              <a:rPr lang="en-US"/>
              <a:t>1.0</a:t>
            </a:r>
          </a:p>
        </p:txBody>
      </p:sp>
      <p:sp>
        <p:nvSpPr>
          <p:cNvPr id="26632" name="Text Box 4"/>
          <p:cNvSpPr txBox="1">
            <a:spLocks noChangeArrowheads="1"/>
          </p:cNvSpPr>
          <p:nvPr/>
        </p:nvSpPr>
        <p:spPr bwMode="auto">
          <a:xfrm>
            <a:off x="8077200" y="1295400"/>
            <a:ext cx="838200" cy="529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a:cs typeface="Times New Roman" charset="0"/>
              </a:rPr>
              <a:t>0.8</a:t>
            </a:r>
          </a:p>
          <a:p>
            <a:pPr eaLnBrk="1" hangingPunct="1">
              <a:lnSpc>
                <a:spcPct val="90000"/>
              </a:lnSpc>
            </a:pPr>
            <a:r>
              <a:rPr lang="en-US"/>
              <a:t>0.1</a:t>
            </a:r>
          </a:p>
          <a:p>
            <a:pPr eaLnBrk="1" hangingPunct="1">
              <a:lnSpc>
                <a:spcPct val="90000"/>
              </a:lnSpc>
            </a:pPr>
            <a:r>
              <a:rPr lang="en-US"/>
              <a:t>1.0</a:t>
            </a:r>
          </a:p>
          <a:p>
            <a:pPr eaLnBrk="1" hangingPunct="1">
              <a:lnSpc>
                <a:spcPct val="90000"/>
              </a:lnSpc>
            </a:pPr>
            <a:endParaRPr lang="en-US"/>
          </a:p>
          <a:p>
            <a:pPr eaLnBrk="1" hangingPunct="1">
              <a:lnSpc>
                <a:spcPct val="90000"/>
              </a:lnSpc>
            </a:pPr>
            <a:endParaRPr lang="en-US"/>
          </a:p>
          <a:p>
            <a:pPr eaLnBrk="1" hangingPunct="1">
              <a:lnSpc>
                <a:spcPct val="90000"/>
              </a:lnSpc>
            </a:pPr>
            <a:r>
              <a:rPr lang="en-US"/>
              <a:t>0.05</a:t>
            </a:r>
          </a:p>
          <a:p>
            <a:pPr eaLnBrk="1" hangingPunct="1">
              <a:lnSpc>
                <a:spcPct val="90000"/>
              </a:lnSpc>
            </a:pPr>
            <a:r>
              <a:rPr lang="en-US"/>
              <a:t>0.03</a:t>
            </a:r>
          </a:p>
          <a:p>
            <a:pPr eaLnBrk="1" hangingPunct="1">
              <a:lnSpc>
                <a:spcPct val="90000"/>
              </a:lnSpc>
            </a:pPr>
            <a:endParaRPr lang="en-US"/>
          </a:p>
          <a:p>
            <a:pPr eaLnBrk="1" hangingPunct="1">
              <a:lnSpc>
                <a:spcPct val="90000"/>
              </a:lnSpc>
            </a:pPr>
            <a:endParaRPr lang="en-US"/>
          </a:p>
          <a:p>
            <a:pPr eaLnBrk="1" hangingPunct="1">
              <a:lnSpc>
                <a:spcPct val="90000"/>
              </a:lnSpc>
            </a:pPr>
            <a:endParaRPr lang="en-US"/>
          </a:p>
          <a:p>
            <a:pPr eaLnBrk="1" hangingPunct="1">
              <a:lnSpc>
                <a:spcPct val="90000"/>
              </a:lnSpc>
            </a:pPr>
            <a:endParaRPr lang="en-US"/>
          </a:p>
          <a:p>
            <a:pPr eaLnBrk="1" hangingPunct="1">
              <a:lnSpc>
                <a:spcPct val="90000"/>
              </a:lnSpc>
            </a:pPr>
            <a:r>
              <a:rPr lang="en-US"/>
              <a:t>0.6</a:t>
            </a:r>
          </a:p>
          <a:p>
            <a:pPr eaLnBrk="1" hangingPunct="1">
              <a:lnSpc>
                <a:spcPct val="90000"/>
              </a:lnSpc>
            </a:pPr>
            <a:endParaRPr lang="en-US"/>
          </a:p>
          <a:p>
            <a:pPr eaLnBrk="1" hangingPunct="1">
              <a:lnSpc>
                <a:spcPct val="90000"/>
              </a:lnSpc>
            </a:pPr>
            <a:endParaRPr lang="en-US"/>
          </a:p>
          <a:p>
            <a:pPr eaLnBrk="1" hangingPunct="1">
              <a:lnSpc>
                <a:spcPct val="90000"/>
              </a:lnSpc>
            </a:pPr>
            <a:r>
              <a:rPr lang="en-US"/>
              <a:t>0.2</a:t>
            </a:r>
          </a:p>
          <a:p>
            <a:pPr eaLnBrk="1" hangingPunct="1">
              <a:lnSpc>
                <a:spcPct val="90000"/>
              </a:lnSpc>
            </a:pPr>
            <a:r>
              <a:rPr lang="en-US"/>
              <a:t>0.5</a:t>
            </a:r>
          </a:p>
          <a:p>
            <a:pPr eaLnBrk="1" hangingPunct="1">
              <a:lnSpc>
                <a:spcPct val="90000"/>
              </a:lnSpc>
            </a:pPr>
            <a:endParaRPr lang="en-US"/>
          </a:p>
          <a:p>
            <a:pPr eaLnBrk="1" hangingPunct="1">
              <a:lnSpc>
                <a:spcPct val="90000"/>
              </a:lnSpc>
            </a:pPr>
            <a:endParaRPr lang="en-US"/>
          </a:p>
          <a:p>
            <a:pPr eaLnBrk="1" hangingPunct="1">
              <a:lnSpc>
                <a:spcPct val="90000"/>
              </a:lnSpc>
            </a:pPr>
            <a:r>
              <a:rPr lang="en-US"/>
              <a:t>0.5</a:t>
            </a:r>
          </a:p>
          <a:p>
            <a:pPr eaLnBrk="1" hangingPunct="1">
              <a:lnSpc>
                <a:spcPct val="90000"/>
              </a:lnSpc>
            </a:pPr>
            <a:r>
              <a:rPr lang="en-US"/>
              <a:t>0.3</a:t>
            </a:r>
          </a:p>
          <a:p>
            <a:pPr eaLnBrk="1" hangingPunct="1">
              <a:lnSpc>
                <a:spcPct val="90000"/>
              </a:lnSpc>
            </a:pPr>
            <a:r>
              <a:rPr lang="en-US"/>
              <a:t>1.0</a:t>
            </a:r>
          </a:p>
        </p:txBody>
      </p:sp>
    </p:spTree>
    <p:extLst>
      <p:ext uri="{BB962C8B-B14F-4D97-AF65-F5344CB8AC3E}">
        <p14:creationId xmlns:p14="http://schemas.microsoft.com/office/powerpoint/2010/main" val="19899597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r>
              <a:rPr lang="en-US">
                <a:latin typeface="Times New Roman" charset="0"/>
              </a:rPr>
              <a:t>Probabilistic CKY Parser</a:t>
            </a:r>
          </a:p>
        </p:txBody>
      </p:sp>
      <p:sp>
        <p:nvSpPr>
          <p:cNvPr id="4" name="Slide Number Placeholder 3"/>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F3FC4F8C-4489-7544-AA21-7432CA352634}" type="slidenum">
              <a:rPr lang="en-US" sz="1200">
                <a:latin typeface="Helvetica" charset="0"/>
              </a:rPr>
              <a:pPr algn="r" eaLnBrk="1" hangingPunct="1"/>
              <a:t>146</a:t>
            </a:fld>
            <a:endParaRPr lang="en-US" sz="1200">
              <a:latin typeface="Times New Roman" charset="0"/>
            </a:endParaRPr>
          </a:p>
        </p:txBody>
      </p:sp>
      <p:sp>
        <p:nvSpPr>
          <p:cNvPr id="27652" name="TextBox 5"/>
          <p:cNvSpPr txBox="1">
            <a:spLocks noChangeArrowheads="1"/>
          </p:cNvSpPr>
          <p:nvPr/>
        </p:nvSpPr>
        <p:spPr bwMode="auto">
          <a:xfrm>
            <a:off x="1804988" y="1660525"/>
            <a:ext cx="508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latin typeface="Times New Roman" charset="0"/>
              </a:rPr>
              <a:t>  Book       the        flight    through  Houston</a:t>
            </a:r>
          </a:p>
        </p:txBody>
      </p:sp>
      <p:sp>
        <p:nvSpPr>
          <p:cNvPr id="27653" name="Rectangle 11"/>
          <p:cNvSpPr>
            <a:spLocks noChangeArrowheads="1"/>
          </p:cNvSpPr>
          <p:nvPr/>
        </p:nvSpPr>
        <p:spPr bwMode="auto">
          <a:xfrm>
            <a:off x="1781175"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7654" name="Rectangle 12"/>
          <p:cNvSpPr>
            <a:spLocks noChangeArrowheads="1"/>
          </p:cNvSpPr>
          <p:nvPr/>
        </p:nvSpPr>
        <p:spPr bwMode="auto">
          <a:xfrm>
            <a:off x="273843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7655" name="Rectangle 13"/>
          <p:cNvSpPr>
            <a:spLocks noChangeArrowheads="1"/>
          </p:cNvSpPr>
          <p:nvPr/>
        </p:nvSpPr>
        <p:spPr bwMode="auto">
          <a:xfrm>
            <a:off x="369728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7656" name="Rectangle 14"/>
          <p:cNvSpPr>
            <a:spLocks noChangeArrowheads="1"/>
          </p:cNvSpPr>
          <p:nvPr/>
        </p:nvSpPr>
        <p:spPr bwMode="auto">
          <a:xfrm>
            <a:off x="465613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7657" name="Rectangle 15"/>
          <p:cNvSpPr>
            <a:spLocks noChangeArrowheads="1"/>
          </p:cNvSpPr>
          <p:nvPr/>
        </p:nvSpPr>
        <p:spPr bwMode="auto">
          <a:xfrm>
            <a:off x="561498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7658" name="Rectangle 18"/>
          <p:cNvSpPr>
            <a:spLocks noChangeArrowheads="1"/>
          </p:cNvSpPr>
          <p:nvPr/>
        </p:nvSpPr>
        <p:spPr bwMode="auto">
          <a:xfrm>
            <a:off x="2747963"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7659" name="Rectangle 20"/>
          <p:cNvSpPr>
            <a:spLocks noChangeArrowheads="1"/>
          </p:cNvSpPr>
          <p:nvPr/>
        </p:nvSpPr>
        <p:spPr bwMode="auto">
          <a:xfrm>
            <a:off x="466407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7660" name="Rectangle 21"/>
          <p:cNvSpPr>
            <a:spLocks noChangeArrowheads="1"/>
          </p:cNvSpPr>
          <p:nvPr/>
        </p:nvSpPr>
        <p:spPr bwMode="auto">
          <a:xfrm>
            <a:off x="562292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7661" name="Rectangle 24"/>
          <p:cNvSpPr>
            <a:spLocks noChangeArrowheads="1"/>
          </p:cNvSpPr>
          <p:nvPr/>
        </p:nvSpPr>
        <p:spPr bwMode="auto">
          <a:xfrm>
            <a:off x="3713163" y="3933825"/>
            <a:ext cx="963612"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7662" name="Rectangle 25"/>
          <p:cNvSpPr>
            <a:spLocks noChangeArrowheads="1"/>
          </p:cNvSpPr>
          <p:nvPr/>
        </p:nvSpPr>
        <p:spPr bwMode="auto">
          <a:xfrm>
            <a:off x="467201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7663" name="Rectangle 26"/>
          <p:cNvSpPr>
            <a:spLocks noChangeArrowheads="1"/>
          </p:cNvSpPr>
          <p:nvPr/>
        </p:nvSpPr>
        <p:spPr bwMode="auto">
          <a:xfrm>
            <a:off x="563086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7664" name="Rectangle 30"/>
          <p:cNvSpPr>
            <a:spLocks noChangeArrowheads="1"/>
          </p:cNvSpPr>
          <p:nvPr/>
        </p:nvSpPr>
        <p:spPr bwMode="auto">
          <a:xfrm>
            <a:off x="4679950" y="4784725"/>
            <a:ext cx="963613"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7665" name="Rectangle 31"/>
          <p:cNvSpPr>
            <a:spLocks noChangeArrowheads="1"/>
          </p:cNvSpPr>
          <p:nvPr/>
        </p:nvSpPr>
        <p:spPr bwMode="auto">
          <a:xfrm>
            <a:off x="5638800" y="4784725"/>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7666" name="Rectangle 36"/>
          <p:cNvSpPr>
            <a:spLocks noChangeArrowheads="1"/>
          </p:cNvSpPr>
          <p:nvPr/>
        </p:nvSpPr>
        <p:spPr bwMode="auto">
          <a:xfrm>
            <a:off x="5646738" y="5634038"/>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8" name="TextBox 37"/>
          <p:cNvSpPr txBox="1">
            <a:spLocks noChangeArrowheads="1"/>
          </p:cNvSpPr>
          <p:nvPr/>
        </p:nvSpPr>
        <p:spPr bwMode="auto">
          <a:xfrm>
            <a:off x="1752600" y="2209800"/>
            <a:ext cx="10747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 :.01, VP:.1, </a:t>
            </a:r>
          </a:p>
          <a:p>
            <a:pPr eaLnBrk="1" hangingPunct="1"/>
            <a:r>
              <a:rPr lang="en-US" sz="1200" b="1">
                <a:latin typeface="Times New Roman" charset="0"/>
              </a:rPr>
              <a:t>Verb:.5 </a:t>
            </a:r>
          </a:p>
          <a:p>
            <a:pPr eaLnBrk="1" hangingPunct="1"/>
            <a:r>
              <a:rPr lang="en-US" sz="1200" b="1">
                <a:latin typeface="Times New Roman" charset="0"/>
              </a:rPr>
              <a:t>Nominal:.03</a:t>
            </a:r>
          </a:p>
          <a:p>
            <a:pPr eaLnBrk="1" hangingPunct="1"/>
            <a:r>
              <a:rPr lang="en-US" sz="1200" b="1">
                <a:latin typeface="Times New Roman" charset="0"/>
              </a:rPr>
              <a:t>Noun:.1</a:t>
            </a:r>
            <a:endParaRPr lang="en-US" sz="1400" b="1">
              <a:latin typeface="Times New Roman" charset="0"/>
            </a:endParaRPr>
          </a:p>
        </p:txBody>
      </p:sp>
      <p:sp>
        <p:nvSpPr>
          <p:cNvPr id="39" name="TextBox 38"/>
          <p:cNvSpPr txBox="1">
            <a:spLocks noChangeArrowheads="1"/>
          </p:cNvSpPr>
          <p:nvPr/>
        </p:nvSpPr>
        <p:spPr bwMode="auto">
          <a:xfrm>
            <a:off x="2763838" y="3594100"/>
            <a:ext cx="5826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Det:.6</a:t>
            </a:r>
          </a:p>
        </p:txBody>
      </p:sp>
      <p:sp>
        <p:nvSpPr>
          <p:cNvPr id="40" name="TextBox 39"/>
          <p:cNvSpPr txBox="1">
            <a:spLocks noChangeArrowheads="1"/>
          </p:cNvSpPr>
          <p:nvPr/>
        </p:nvSpPr>
        <p:spPr bwMode="auto">
          <a:xfrm>
            <a:off x="3697288" y="3975100"/>
            <a:ext cx="9921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Nominal:.15</a:t>
            </a:r>
          </a:p>
          <a:p>
            <a:pPr eaLnBrk="1" hangingPunct="1"/>
            <a:r>
              <a:rPr lang="en-US" sz="1200" b="1">
                <a:latin typeface="Times New Roman" charset="0"/>
              </a:rPr>
              <a:t>Noun:.5</a:t>
            </a:r>
            <a:endParaRPr lang="en-US" sz="1400" b="1">
              <a:latin typeface="Times New Roman" charset="0"/>
            </a:endParaRPr>
          </a:p>
        </p:txBody>
      </p:sp>
      <p:sp>
        <p:nvSpPr>
          <p:cNvPr id="29" name="TextBox 28"/>
          <p:cNvSpPr txBox="1">
            <a:spLocks noChangeArrowheads="1"/>
          </p:cNvSpPr>
          <p:nvPr/>
        </p:nvSpPr>
        <p:spPr bwMode="auto">
          <a:xfrm>
            <a:off x="2806700" y="2735263"/>
            <a:ext cx="527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None</a:t>
            </a:r>
          </a:p>
        </p:txBody>
      </p:sp>
      <p:sp>
        <p:nvSpPr>
          <p:cNvPr id="30" name="TextBox 29"/>
          <p:cNvSpPr txBox="1">
            <a:spLocks noChangeArrowheads="1"/>
          </p:cNvSpPr>
          <p:nvPr/>
        </p:nvSpPr>
        <p:spPr bwMode="auto">
          <a:xfrm>
            <a:off x="3657600" y="3200400"/>
            <a:ext cx="10175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NP:.6*.6*.15</a:t>
            </a:r>
          </a:p>
          <a:p>
            <a:pPr eaLnBrk="1" hangingPunct="1"/>
            <a:r>
              <a:rPr lang="en-US" sz="1200" b="1">
                <a:latin typeface="Times New Roman" charset="0"/>
              </a:rPr>
              <a:t>     =.054</a:t>
            </a:r>
          </a:p>
        </p:txBody>
      </p:sp>
      <p:cxnSp>
        <p:nvCxnSpPr>
          <p:cNvPr id="34" name="Straight Arrow Connector 33"/>
          <p:cNvCxnSpPr>
            <a:cxnSpLocks noChangeShapeType="1"/>
            <a:stCxn id="30" idx="1"/>
          </p:cNvCxnSpPr>
          <p:nvPr/>
        </p:nvCxnSpPr>
        <p:spPr bwMode="auto">
          <a:xfrm rot="10800000" flipV="1">
            <a:off x="3200400" y="3524250"/>
            <a:ext cx="457200" cy="20955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6" name="Straight Arrow Connector 35"/>
          <p:cNvCxnSpPr>
            <a:cxnSpLocks noChangeShapeType="1"/>
          </p:cNvCxnSpPr>
          <p:nvPr/>
        </p:nvCxnSpPr>
        <p:spPr bwMode="auto">
          <a:xfrm rot="16200000" flipH="1">
            <a:off x="3472656" y="3918744"/>
            <a:ext cx="690563" cy="158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456309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29" grpId="0"/>
      <p:bldP spid="30"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r>
              <a:rPr lang="en-US">
                <a:latin typeface="Times New Roman" charset="0"/>
              </a:rPr>
              <a:t>Probabilistic CKY Parser</a:t>
            </a:r>
          </a:p>
        </p:txBody>
      </p:sp>
      <p:sp>
        <p:nvSpPr>
          <p:cNvPr id="4" name="Slide Number Placeholder 3"/>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07CD3039-23B6-0041-BE9B-DB3304BB5EF3}" type="slidenum">
              <a:rPr lang="en-US" sz="1200">
                <a:latin typeface="Helvetica" charset="0"/>
              </a:rPr>
              <a:pPr algn="r" eaLnBrk="1" hangingPunct="1"/>
              <a:t>147</a:t>
            </a:fld>
            <a:endParaRPr lang="en-US" sz="1200">
              <a:latin typeface="Times New Roman" charset="0"/>
            </a:endParaRPr>
          </a:p>
        </p:txBody>
      </p:sp>
      <p:sp>
        <p:nvSpPr>
          <p:cNvPr id="28676" name="TextBox 5"/>
          <p:cNvSpPr txBox="1">
            <a:spLocks noChangeArrowheads="1"/>
          </p:cNvSpPr>
          <p:nvPr/>
        </p:nvSpPr>
        <p:spPr bwMode="auto">
          <a:xfrm>
            <a:off x="1804988" y="1660525"/>
            <a:ext cx="508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latin typeface="Times New Roman" charset="0"/>
              </a:rPr>
              <a:t>  Book       the        flight    through  Houston</a:t>
            </a:r>
          </a:p>
        </p:txBody>
      </p:sp>
      <p:sp>
        <p:nvSpPr>
          <p:cNvPr id="28677" name="Rectangle 11"/>
          <p:cNvSpPr>
            <a:spLocks noChangeArrowheads="1"/>
          </p:cNvSpPr>
          <p:nvPr/>
        </p:nvSpPr>
        <p:spPr bwMode="auto">
          <a:xfrm>
            <a:off x="1781175"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78" name="Rectangle 12"/>
          <p:cNvSpPr>
            <a:spLocks noChangeArrowheads="1"/>
          </p:cNvSpPr>
          <p:nvPr/>
        </p:nvSpPr>
        <p:spPr bwMode="auto">
          <a:xfrm>
            <a:off x="273843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79" name="Rectangle 13"/>
          <p:cNvSpPr>
            <a:spLocks noChangeArrowheads="1"/>
          </p:cNvSpPr>
          <p:nvPr/>
        </p:nvSpPr>
        <p:spPr bwMode="auto">
          <a:xfrm>
            <a:off x="369728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80" name="Rectangle 14"/>
          <p:cNvSpPr>
            <a:spLocks noChangeArrowheads="1"/>
          </p:cNvSpPr>
          <p:nvPr/>
        </p:nvSpPr>
        <p:spPr bwMode="auto">
          <a:xfrm>
            <a:off x="465613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81" name="Rectangle 15"/>
          <p:cNvSpPr>
            <a:spLocks noChangeArrowheads="1"/>
          </p:cNvSpPr>
          <p:nvPr/>
        </p:nvSpPr>
        <p:spPr bwMode="auto">
          <a:xfrm>
            <a:off x="561498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82" name="Rectangle 18"/>
          <p:cNvSpPr>
            <a:spLocks noChangeArrowheads="1"/>
          </p:cNvSpPr>
          <p:nvPr/>
        </p:nvSpPr>
        <p:spPr bwMode="auto">
          <a:xfrm>
            <a:off x="2747963"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83" name="Rectangle 20"/>
          <p:cNvSpPr>
            <a:spLocks noChangeArrowheads="1"/>
          </p:cNvSpPr>
          <p:nvPr/>
        </p:nvSpPr>
        <p:spPr bwMode="auto">
          <a:xfrm>
            <a:off x="466407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84" name="Rectangle 21"/>
          <p:cNvSpPr>
            <a:spLocks noChangeArrowheads="1"/>
          </p:cNvSpPr>
          <p:nvPr/>
        </p:nvSpPr>
        <p:spPr bwMode="auto">
          <a:xfrm>
            <a:off x="562292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85" name="Rectangle 24"/>
          <p:cNvSpPr>
            <a:spLocks noChangeArrowheads="1"/>
          </p:cNvSpPr>
          <p:nvPr/>
        </p:nvSpPr>
        <p:spPr bwMode="auto">
          <a:xfrm>
            <a:off x="3713163" y="3933825"/>
            <a:ext cx="963612"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86" name="Rectangle 25"/>
          <p:cNvSpPr>
            <a:spLocks noChangeArrowheads="1"/>
          </p:cNvSpPr>
          <p:nvPr/>
        </p:nvSpPr>
        <p:spPr bwMode="auto">
          <a:xfrm>
            <a:off x="467201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87" name="Rectangle 26"/>
          <p:cNvSpPr>
            <a:spLocks noChangeArrowheads="1"/>
          </p:cNvSpPr>
          <p:nvPr/>
        </p:nvSpPr>
        <p:spPr bwMode="auto">
          <a:xfrm>
            <a:off x="563086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88" name="Rectangle 30"/>
          <p:cNvSpPr>
            <a:spLocks noChangeArrowheads="1"/>
          </p:cNvSpPr>
          <p:nvPr/>
        </p:nvSpPr>
        <p:spPr bwMode="auto">
          <a:xfrm>
            <a:off x="4679950" y="4784725"/>
            <a:ext cx="963613"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89" name="Rectangle 31"/>
          <p:cNvSpPr>
            <a:spLocks noChangeArrowheads="1"/>
          </p:cNvSpPr>
          <p:nvPr/>
        </p:nvSpPr>
        <p:spPr bwMode="auto">
          <a:xfrm>
            <a:off x="5638800" y="4784725"/>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90" name="Rectangle 36"/>
          <p:cNvSpPr>
            <a:spLocks noChangeArrowheads="1"/>
          </p:cNvSpPr>
          <p:nvPr/>
        </p:nvSpPr>
        <p:spPr bwMode="auto">
          <a:xfrm>
            <a:off x="5646738" y="5634038"/>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8691" name="TextBox 37"/>
          <p:cNvSpPr txBox="1">
            <a:spLocks noChangeArrowheads="1"/>
          </p:cNvSpPr>
          <p:nvPr/>
        </p:nvSpPr>
        <p:spPr bwMode="auto">
          <a:xfrm>
            <a:off x="1752600" y="2209800"/>
            <a:ext cx="10747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 :.01, VP:.1, </a:t>
            </a:r>
          </a:p>
          <a:p>
            <a:pPr eaLnBrk="1" hangingPunct="1"/>
            <a:r>
              <a:rPr lang="en-US" sz="1200" b="1">
                <a:latin typeface="Times New Roman" charset="0"/>
              </a:rPr>
              <a:t>Verb:.5 </a:t>
            </a:r>
          </a:p>
          <a:p>
            <a:pPr eaLnBrk="1" hangingPunct="1"/>
            <a:r>
              <a:rPr lang="en-US" sz="1200" b="1">
                <a:latin typeface="Times New Roman" charset="0"/>
              </a:rPr>
              <a:t>Nominal:.03</a:t>
            </a:r>
          </a:p>
          <a:p>
            <a:pPr eaLnBrk="1" hangingPunct="1"/>
            <a:r>
              <a:rPr lang="en-US" sz="1200" b="1">
                <a:latin typeface="Times New Roman" charset="0"/>
              </a:rPr>
              <a:t>Noun:.1</a:t>
            </a:r>
            <a:endParaRPr lang="en-US" sz="1400" b="1">
              <a:latin typeface="Times New Roman" charset="0"/>
            </a:endParaRPr>
          </a:p>
        </p:txBody>
      </p:sp>
      <p:sp>
        <p:nvSpPr>
          <p:cNvPr id="28692" name="TextBox 38"/>
          <p:cNvSpPr txBox="1">
            <a:spLocks noChangeArrowheads="1"/>
          </p:cNvSpPr>
          <p:nvPr/>
        </p:nvSpPr>
        <p:spPr bwMode="auto">
          <a:xfrm>
            <a:off x="2763838" y="3594100"/>
            <a:ext cx="5826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Det:.6</a:t>
            </a:r>
          </a:p>
        </p:txBody>
      </p:sp>
      <p:sp>
        <p:nvSpPr>
          <p:cNvPr id="28693" name="TextBox 39"/>
          <p:cNvSpPr txBox="1">
            <a:spLocks noChangeArrowheads="1"/>
          </p:cNvSpPr>
          <p:nvPr/>
        </p:nvSpPr>
        <p:spPr bwMode="auto">
          <a:xfrm>
            <a:off x="3697288" y="3975100"/>
            <a:ext cx="9921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Nominal:.15</a:t>
            </a:r>
          </a:p>
          <a:p>
            <a:pPr eaLnBrk="1" hangingPunct="1"/>
            <a:r>
              <a:rPr lang="en-US" sz="1200" b="1">
                <a:latin typeface="Times New Roman" charset="0"/>
              </a:rPr>
              <a:t>Noun:.5</a:t>
            </a:r>
            <a:endParaRPr lang="en-US" sz="1400" b="1">
              <a:latin typeface="Times New Roman" charset="0"/>
            </a:endParaRPr>
          </a:p>
        </p:txBody>
      </p:sp>
      <p:sp>
        <p:nvSpPr>
          <p:cNvPr id="28694" name="TextBox 28"/>
          <p:cNvSpPr txBox="1">
            <a:spLocks noChangeArrowheads="1"/>
          </p:cNvSpPr>
          <p:nvPr/>
        </p:nvSpPr>
        <p:spPr bwMode="auto">
          <a:xfrm>
            <a:off x="2806700" y="2735263"/>
            <a:ext cx="527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None</a:t>
            </a:r>
          </a:p>
        </p:txBody>
      </p:sp>
      <p:sp>
        <p:nvSpPr>
          <p:cNvPr id="28695" name="TextBox 29"/>
          <p:cNvSpPr txBox="1">
            <a:spLocks noChangeArrowheads="1"/>
          </p:cNvSpPr>
          <p:nvPr/>
        </p:nvSpPr>
        <p:spPr bwMode="auto">
          <a:xfrm>
            <a:off x="3657600" y="3200400"/>
            <a:ext cx="10175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NP:.6*.6*.15</a:t>
            </a:r>
          </a:p>
          <a:p>
            <a:pPr eaLnBrk="1" hangingPunct="1"/>
            <a:r>
              <a:rPr lang="en-US" sz="1200" b="1">
                <a:latin typeface="Times New Roman" charset="0"/>
              </a:rPr>
              <a:t>     =.054</a:t>
            </a:r>
          </a:p>
        </p:txBody>
      </p:sp>
      <p:sp>
        <p:nvSpPr>
          <p:cNvPr id="28696" name="TextBox 25"/>
          <p:cNvSpPr txBox="1">
            <a:spLocks noChangeArrowheads="1"/>
          </p:cNvSpPr>
          <p:nvPr/>
        </p:nvSpPr>
        <p:spPr bwMode="auto">
          <a:xfrm>
            <a:off x="3613150" y="2362200"/>
            <a:ext cx="10953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VP:.5*.5*.054</a:t>
            </a:r>
          </a:p>
          <a:p>
            <a:pPr eaLnBrk="1" hangingPunct="1"/>
            <a:r>
              <a:rPr lang="en-US" sz="1200" b="1">
                <a:latin typeface="Times New Roman" charset="0"/>
              </a:rPr>
              <a:t>     =.0135</a:t>
            </a:r>
          </a:p>
        </p:txBody>
      </p:sp>
      <p:cxnSp>
        <p:nvCxnSpPr>
          <p:cNvPr id="28697" name="Straight Arrow Connector 27"/>
          <p:cNvCxnSpPr>
            <a:cxnSpLocks noChangeShapeType="1"/>
            <a:stCxn id="28696" idx="1"/>
          </p:cNvCxnSpPr>
          <p:nvPr/>
        </p:nvCxnSpPr>
        <p:spPr bwMode="auto">
          <a:xfrm rot="10800000">
            <a:off x="2362200" y="2514600"/>
            <a:ext cx="1250950" cy="17145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8698" name="Straight Arrow Connector 31"/>
          <p:cNvCxnSpPr>
            <a:cxnSpLocks noChangeShapeType="1"/>
          </p:cNvCxnSpPr>
          <p:nvPr/>
        </p:nvCxnSpPr>
        <p:spPr bwMode="auto">
          <a:xfrm rot="5400000">
            <a:off x="3467101" y="3086100"/>
            <a:ext cx="685800" cy="31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8821551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r>
              <a:rPr lang="en-US">
                <a:latin typeface="Times New Roman" charset="0"/>
              </a:rPr>
              <a:t>Probabilistic CKY Parser</a:t>
            </a:r>
          </a:p>
        </p:txBody>
      </p:sp>
      <p:sp>
        <p:nvSpPr>
          <p:cNvPr id="4" name="Slide Number Placeholder 3"/>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DDF013B-345E-D54E-A519-34DF1CCF09E5}" type="slidenum">
              <a:rPr lang="en-US" sz="1200">
                <a:latin typeface="Helvetica" charset="0"/>
              </a:rPr>
              <a:pPr algn="r" eaLnBrk="1" hangingPunct="1"/>
              <a:t>148</a:t>
            </a:fld>
            <a:endParaRPr lang="en-US" sz="1200">
              <a:latin typeface="Times New Roman" charset="0"/>
            </a:endParaRPr>
          </a:p>
        </p:txBody>
      </p:sp>
      <p:sp>
        <p:nvSpPr>
          <p:cNvPr id="29700" name="TextBox 5"/>
          <p:cNvSpPr txBox="1">
            <a:spLocks noChangeArrowheads="1"/>
          </p:cNvSpPr>
          <p:nvPr/>
        </p:nvSpPr>
        <p:spPr bwMode="auto">
          <a:xfrm>
            <a:off x="1804988" y="1660525"/>
            <a:ext cx="508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latin typeface="Times New Roman" charset="0"/>
              </a:rPr>
              <a:t>  Book       the        flight    through  Houston</a:t>
            </a:r>
          </a:p>
        </p:txBody>
      </p:sp>
      <p:sp>
        <p:nvSpPr>
          <p:cNvPr id="29701" name="Rectangle 11"/>
          <p:cNvSpPr>
            <a:spLocks noChangeArrowheads="1"/>
          </p:cNvSpPr>
          <p:nvPr/>
        </p:nvSpPr>
        <p:spPr bwMode="auto">
          <a:xfrm>
            <a:off x="1781175"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02" name="Rectangle 12"/>
          <p:cNvSpPr>
            <a:spLocks noChangeArrowheads="1"/>
          </p:cNvSpPr>
          <p:nvPr/>
        </p:nvSpPr>
        <p:spPr bwMode="auto">
          <a:xfrm>
            <a:off x="273843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03" name="Rectangle 13"/>
          <p:cNvSpPr>
            <a:spLocks noChangeArrowheads="1"/>
          </p:cNvSpPr>
          <p:nvPr/>
        </p:nvSpPr>
        <p:spPr bwMode="auto">
          <a:xfrm>
            <a:off x="369728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04" name="Rectangle 14"/>
          <p:cNvSpPr>
            <a:spLocks noChangeArrowheads="1"/>
          </p:cNvSpPr>
          <p:nvPr/>
        </p:nvSpPr>
        <p:spPr bwMode="auto">
          <a:xfrm>
            <a:off x="465613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05" name="Rectangle 15"/>
          <p:cNvSpPr>
            <a:spLocks noChangeArrowheads="1"/>
          </p:cNvSpPr>
          <p:nvPr/>
        </p:nvSpPr>
        <p:spPr bwMode="auto">
          <a:xfrm>
            <a:off x="561498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06" name="Rectangle 18"/>
          <p:cNvSpPr>
            <a:spLocks noChangeArrowheads="1"/>
          </p:cNvSpPr>
          <p:nvPr/>
        </p:nvSpPr>
        <p:spPr bwMode="auto">
          <a:xfrm>
            <a:off x="2747963"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07" name="Rectangle 20"/>
          <p:cNvSpPr>
            <a:spLocks noChangeArrowheads="1"/>
          </p:cNvSpPr>
          <p:nvPr/>
        </p:nvSpPr>
        <p:spPr bwMode="auto">
          <a:xfrm>
            <a:off x="466407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08" name="Rectangle 21"/>
          <p:cNvSpPr>
            <a:spLocks noChangeArrowheads="1"/>
          </p:cNvSpPr>
          <p:nvPr/>
        </p:nvSpPr>
        <p:spPr bwMode="auto">
          <a:xfrm>
            <a:off x="562292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09" name="Rectangle 24"/>
          <p:cNvSpPr>
            <a:spLocks noChangeArrowheads="1"/>
          </p:cNvSpPr>
          <p:nvPr/>
        </p:nvSpPr>
        <p:spPr bwMode="auto">
          <a:xfrm>
            <a:off x="3713163" y="3933825"/>
            <a:ext cx="963612"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10" name="Rectangle 25"/>
          <p:cNvSpPr>
            <a:spLocks noChangeArrowheads="1"/>
          </p:cNvSpPr>
          <p:nvPr/>
        </p:nvSpPr>
        <p:spPr bwMode="auto">
          <a:xfrm>
            <a:off x="467201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11" name="Rectangle 26"/>
          <p:cNvSpPr>
            <a:spLocks noChangeArrowheads="1"/>
          </p:cNvSpPr>
          <p:nvPr/>
        </p:nvSpPr>
        <p:spPr bwMode="auto">
          <a:xfrm>
            <a:off x="563086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12" name="Rectangle 30"/>
          <p:cNvSpPr>
            <a:spLocks noChangeArrowheads="1"/>
          </p:cNvSpPr>
          <p:nvPr/>
        </p:nvSpPr>
        <p:spPr bwMode="auto">
          <a:xfrm>
            <a:off x="4679950" y="4784725"/>
            <a:ext cx="963613"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13" name="Rectangle 31"/>
          <p:cNvSpPr>
            <a:spLocks noChangeArrowheads="1"/>
          </p:cNvSpPr>
          <p:nvPr/>
        </p:nvSpPr>
        <p:spPr bwMode="auto">
          <a:xfrm>
            <a:off x="5638800" y="4784725"/>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14" name="Rectangle 36"/>
          <p:cNvSpPr>
            <a:spLocks noChangeArrowheads="1"/>
          </p:cNvSpPr>
          <p:nvPr/>
        </p:nvSpPr>
        <p:spPr bwMode="auto">
          <a:xfrm>
            <a:off x="5646738" y="5634038"/>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29715" name="TextBox 37"/>
          <p:cNvSpPr txBox="1">
            <a:spLocks noChangeArrowheads="1"/>
          </p:cNvSpPr>
          <p:nvPr/>
        </p:nvSpPr>
        <p:spPr bwMode="auto">
          <a:xfrm>
            <a:off x="1752600" y="2209800"/>
            <a:ext cx="10747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 :.01, VP:.1, </a:t>
            </a:r>
          </a:p>
          <a:p>
            <a:pPr eaLnBrk="1" hangingPunct="1"/>
            <a:r>
              <a:rPr lang="en-US" sz="1200" b="1">
                <a:latin typeface="Times New Roman" charset="0"/>
              </a:rPr>
              <a:t>Verb:.5 </a:t>
            </a:r>
          </a:p>
          <a:p>
            <a:pPr eaLnBrk="1" hangingPunct="1"/>
            <a:r>
              <a:rPr lang="en-US" sz="1200" b="1">
                <a:latin typeface="Times New Roman" charset="0"/>
              </a:rPr>
              <a:t>Nominal:.03</a:t>
            </a:r>
          </a:p>
          <a:p>
            <a:pPr eaLnBrk="1" hangingPunct="1"/>
            <a:r>
              <a:rPr lang="en-US" sz="1200" b="1">
                <a:latin typeface="Times New Roman" charset="0"/>
              </a:rPr>
              <a:t>Noun:.1</a:t>
            </a:r>
            <a:endParaRPr lang="en-US" sz="1400" b="1">
              <a:latin typeface="Times New Roman" charset="0"/>
            </a:endParaRPr>
          </a:p>
        </p:txBody>
      </p:sp>
      <p:sp>
        <p:nvSpPr>
          <p:cNvPr id="29716" name="TextBox 38"/>
          <p:cNvSpPr txBox="1">
            <a:spLocks noChangeArrowheads="1"/>
          </p:cNvSpPr>
          <p:nvPr/>
        </p:nvSpPr>
        <p:spPr bwMode="auto">
          <a:xfrm>
            <a:off x="2763838" y="3594100"/>
            <a:ext cx="5826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Det:.6</a:t>
            </a:r>
          </a:p>
        </p:txBody>
      </p:sp>
      <p:sp>
        <p:nvSpPr>
          <p:cNvPr id="29717" name="TextBox 39"/>
          <p:cNvSpPr txBox="1">
            <a:spLocks noChangeArrowheads="1"/>
          </p:cNvSpPr>
          <p:nvPr/>
        </p:nvSpPr>
        <p:spPr bwMode="auto">
          <a:xfrm>
            <a:off x="3697288" y="3975100"/>
            <a:ext cx="9921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Nominal:.15</a:t>
            </a:r>
          </a:p>
          <a:p>
            <a:pPr eaLnBrk="1" hangingPunct="1"/>
            <a:r>
              <a:rPr lang="en-US" sz="1200" b="1">
                <a:latin typeface="Times New Roman" charset="0"/>
              </a:rPr>
              <a:t>Noun:.5</a:t>
            </a:r>
            <a:endParaRPr lang="en-US" sz="1400" b="1">
              <a:latin typeface="Times New Roman" charset="0"/>
            </a:endParaRPr>
          </a:p>
        </p:txBody>
      </p:sp>
      <p:sp>
        <p:nvSpPr>
          <p:cNvPr id="29718" name="TextBox 28"/>
          <p:cNvSpPr txBox="1">
            <a:spLocks noChangeArrowheads="1"/>
          </p:cNvSpPr>
          <p:nvPr/>
        </p:nvSpPr>
        <p:spPr bwMode="auto">
          <a:xfrm>
            <a:off x="2806700" y="2735263"/>
            <a:ext cx="527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None</a:t>
            </a:r>
          </a:p>
        </p:txBody>
      </p:sp>
      <p:sp>
        <p:nvSpPr>
          <p:cNvPr id="29719" name="TextBox 29"/>
          <p:cNvSpPr txBox="1">
            <a:spLocks noChangeArrowheads="1"/>
          </p:cNvSpPr>
          <p:nvPr/>
        </p:nvSpPr>
        <p:spPr bwMode="auto">
          <a:xfrm>
            <a:off x="3657600" y="3200400"/>
            <a:ext cx="10175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NP:.6*.6*.15</a:t>
            </a:r>
          </a:p>
          <a:p>
            <a:pPr eaLnBrk="1" hangingPunct="1"/>
            <a:r>
              <a:rPr lang="en-US" sz="1200" b="1">
                <a:latin typeface="Times New Roman" charset="0"/>
              </a:rPr>
              <a:t>     =.054</a:t>
            </a:r>
          </a:p>
        </p:txBody>
      </p:sp>
      <p:sp>
        <p:nvSpPr>
          <p:cNvPr id="29720" name="TextBox 25"/>
          <p:cNvSpPr txBox="1">
            <a:spLocks noChangeArrowheads="1"/>
          </p:cNvSpPr>
          <p:nvPr/>
        </p:nvSpPr>
        <p:spPr bwMode="auto">
          <a:xfrm>
            <a:off x="3617913" y="26670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VP:.5*.5*.054</a:t>
            </a:r>
          </a:p>
          <a:p>
            <a:pPr eaLnBrk="1" hangingPunct="1"/>
            <a:r>
              <a:rPr lang="en-US" sz="1200" b="1">
                <a:latin typeface="Times New Roman" charset="0"/>
              </a:rPr>
              <a:t>     =.0135</a:t>
            </a:r>
          </a:p>
        </p:txBody>
      </p:sp>
      <p:sp>
        <p:nvSpPr>
          <p:cNvPr id="29721" name="TextBox 26"/>
          <p:cNvSpPr txBox="1">
            <a:spLocks noChangeArrowheads="1"/>
          </p:cNvSpPr>
          <p:nvPr/>
        </p:nvSpPr>
        <p:spPr bwMode="auto">
          <a:xfrm>
            <a:off x="3657600" y="22098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S:.05*.5*.054</a:t>
            </a:r>
          </a:p>
          <a:p>
            <a:pPr eaLnBrk="1" hangingPunct="1"/>
            <a:r>
              <a:rPr lang="en-US" sz="1200" b="1">
                <a:latin typeface="Times New Roman" charset="0"/>
              </a:rPr>
              <a:t>     =.00135</a:t>
            </a:r>
          </a:p>
        </p:txBody>
      </p:sp>
      <p:cxnSp>
        <p:nvCxnSpPr>
          <p:cNvPr id="29722" name="Straight Arrow Connector 32"/>
          <p:cNvCxnSpPr>
            <a:cxnSpLocks noChangeShapeType="1"/>
          </p:cNvCxnSpPr>
          <p:nvPr/>
        </p:nvCxnSpPr>
        <p:spPr bwMode="auto">
          <a:xfrm rot="10800000" flipV="1">
            <a:off x="2362200" y="2286000"/>
            <a:ext cx="1371600" cy="2286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9723" name="Straight Arrow Connector 34"/>
          <p:cNvCxnSpPr>
            <a:cxnSpLocks noChangeShapeType="1"/>
          </p:cNvCxnSpPr>
          <p:nvPr/>
        </p:nvCxnSpPr>
        <p:spPr bwMode="auto">
          <a:xfrm rot="5400000">
            <a:off x="3276600" y="2895600"/>
            <a:ext cx="1066800" cy="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424689686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r>
              <a:rPr lang="en-US">
                <a:latin typeface="Times New Roman" charset="0"/>
              </a:rPr>
              <a:t>Probabilistic CKY Parser</a:t>
            </a:r>
          </a:p>
        </p:txBody>
      </p:sp>
      <p:sp>
        <p:nvSpPr>
          <p:cNvPr id="4" name="Slide Number Placeholder 3"/>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163EEF35-B593-6C49-9349-335112227B80}" type="slidenum">
              <a:rPr lang="en-US" sz="1200">
                <a:latin typeface="Helvetica" charset="0"/>
              </a:rPr>
              <a:pPr algn="r" eaLnBrk="1" hangingPunct="1"/>
              <a:t>149</a:t>
            </a:fld>
            <a:endParaRPr lang="en-US" sz="1200">
              <a:latin typeface="Times New Roman" charset="0"/>
            </a:endParaRPr>
          </a:p>
        </p:txBody>
      </p:sp>
      <p:sp>
        <p:nvSpPr>
          <p:cNvPr id="30724" name="TextBox 5"/>
          <p:cNvSpPr txBox="1">
            <a:spLocks noChangeArrowheads="1"/>
          </p:cNvSpPr>
          <p:nvPr/>
        </p:nvSpPr>
        <p:spPr bwMode="auto">
          <a:xfrm>
            <a:off x="1804988" y="1660525"/>
            <a:ext cx="508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latin typeface="Times New Roman" charset="0"/>
              </a:rPr>
              <a:t>  Book       the        flight    through  Houston</a:t>
            </a:r>
          </a:p>
        </p:txBody>
      </p:sp>
      <p:sp>
        <p:nvSpPr>
          <p:cNvPr id="30725" name="Rectangle 11"/>
          <p:cNvSpPr>
            <a:spLocks noChangeArrowheads="1"/>
          </p:cNvSpPr>
          <p:nvPr/>
        </p:nvSpPr>
        <p:spPr bwMode="auto">
          <a:xfrm>
            <a:off x="1781175"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26" name="Rectangle 12"/>
          <p:cNvSpPr>
            <a:spLocks noChangeArrowheads="1"/>
          </p:cNvSpPr>
          <p:nvPr/>
        </p:nvSpPr>
        <p:spPr bwMode="auto">
          <a:xfrm>
            <a:off x="273843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27" name="Rectangle 13"/>
          <p:cNvSpPr>
            <a:spLocks noChangeArrowheads="1"/>
          </p:cNvSpPr>
          <p:nvPr/>
        </p:nvSpPr>
        <p:spPr bwMode="auto">
          <a:xfrm>
            <a:off x="369728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28" name="Rectangle 14"/>
          <p:cNvSpPr>
            <a:spLocks noChangeArrowheads="1"/>
          </p:cNvSpPr>
          <p:nvPr/>
        </p:nvSpPr>
        <p:spPr bwMode="auto">
          <a:xfrm>
            <a:off x="465613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29" name="Rectangle 15"/>
          <p:cNvSpPr>
            <a:spLocks noChangeArrowheads="1"/>
          </p:cNvSpPr>
          <p:nvPr/>
        </p:nvSpPr>
        <p:spPr bwMode="auto">
          <a:xfrm>
            <a:off x="561498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30" name="Rectangle 18"/>
          <p:cNvSpPr>
            <a:spLocks noChangeArrowheads="1"/>
          </p:cNvSpPr>
          <p:nvPr/>
        </p:nvSpPr>
        <p:spPr bwMode="auto">
          <a:xfrm>
            <a:off x="2747963"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31" name="Rectangle 20"/>
          <p:cNvSpPr>
            <a:spLocks noChangeArrowheads="1"/>
          </p:cNvSpPr>
          <p:nvPr/>
        </p:nvSpPr>
        <p:spPr bwMode="auto">
          <a:xfrm>
            <a:off x="466407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32" name="Rectangle 21"/>
          <p:cNvSpPr>
            <a:spLocks noChangeArrowheads="1"/>
          </p:cNvSpPr>
          <p:nvPr/>
        </p:nvSpPr>
        <p:spPr bwMode="auto">
          <a:xfrm>
            <a:off x="562292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33" name="Rectangle 24"/>
          <p:cNvSpPr>
            <a:spLocks noChangeArrowheads="1"/>
          </p:cNvSpPr>
          <p:nvPr/>
        </p:nvSpPr>
        <p:spPr bwMode="auto">
          <a:xfrm>
            <a:off x="3713163" y="3933825"/>
            <a:ext cx="963612"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34" name="Rectangle 25"/>
          <p:cNvSpPr>
            <a:spLocks noChangeArrowheads="1"/>
          </p:cNvSpPr>
          <p:nvPr/>
        </p:nvSpPr>
        <p:spPr bwMode="auto">
          <a:xfrm>
            <a:off x="467201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35" name="Rectangle 26"/>
          <p:cNvSpPr>
            <a:spLocks noChangeArrowheads="1"/>
          </p:cNvSpPr>
          <p:nvPr/>
        </p:nvSpPr>
        <p:spPr bwMode="auto">
          <a:xfrm>
            <a:off x="563086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36" name="Rectangle 30"/>
          <p:cNvSpPr>
            <a:spLocks noChangeArrowheads="1"/>
          </p:cNvSpPr>
          <p:nvPr/>
        </p:nvSpPr>
        <p:spPr bwMode="auto">
          <a:xfrm>
            <a:off x="4679950" y="4784725"/>
            <a:ext cx="963613"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37" name="Rectangle 31"/>
          <p:cNvSpPr>
            <a:spLocks noChangeArrowheads="1"/>
          </p:cNvSpPr>
          <p:nvPr/>
        </p:nvSpPr>
        <p:spPr bwMode="auto">
          <a:xfrm>
            <a:off x="5638800" y="4784725"/>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38" name="Rectangle 36"/>
          <p:cNvSpPr>
            <a:spLocks noChangeArrowheads="1"/>
          </p:cNvSpPr>
          <p:nvPr/>
        </p:nvSpPr>
        <p:spPr bwMode="auto">
          <a:xfrm>
            <a:off x="5646738" y="5634038"/>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0739" name="TextBox 37"/>
          <p:cNvSpPr txBox="1">
            <a:spLocks noChangeArrowheads="1"/>
          </p:cNvSpPr>
          <p:nvPr/>
        </p:nvSpPr>
        <p:spPr bwMode="auto">
          <a:xfrm>
            <a:off x="1752600" y="2209800"/>
            <a:ext cx="10747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 :.01, VP:.1, </a:t>
            </a:r>
          </a:p>
          <a:p>
            <a:pPr eaLnBrk="1" hangingPunct="1"/>
            <a:r>
              <a:rPr lang="en-US" sz="1200" b="1">
                <a:latin typeface="Times New Roman" charset="0"/>
              </a:rPr>
              <a:t>Verb:.5 </a:t>
            </a:r>
          </a:p>
          <a:p>
            <a:pPr eaLnBrk="1" hangingPunct="1"/>
            <a:r>
              <a:rPr lang="en-US" sz="1200" b="1">
                <a:latin typeface="Times New Roman" charset="0"/>
              </a:rPr>
              <a:t>Nominal:.03</a:t>
            </a:r>
          </a:p>
          <a:p>
            <a:pPr eaLnBrk="1" hangingPunct="1"/>
            <a:r>
              <a:rPr lang="en-US" sz="1200" b="1">
                <a:latin typeface="Times New Roman" charset="0"/>
              </a:rPr>
              <a:t>Noun:.1</a:t>
            </a:r>
            <a:endParaRPr lang="en-US" sz="1400" b="1">
              <a:latin typeface="Times New Roman" charset="0"/>
            </a:endParaRPr>
          </a:p>
        </p:txBody>
      </p:sp>
      <p:sp>
        <p:nvSpPr>
          <p:cNvPr id="30740" name="TextBox 38"/>
          <p:cNvSpPr txBox="1">
            <a:spLocks noChangeArrowheads="1"/>
          </p:cNvSpPr>
          <p:nvPr/>
        </p:nvSpPr>
        <p:spPr bwMode="auto">
          <a:xfrm>
            <a:off x="2763838" y="3594100"/>
            <a:ext cx="5826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Det:.6</a:t>
            </a:r>
          </a:p>
        </p:txBody>
      </p:sp>
      <p:sp>
        <p:nvSpPr>
          <p:cNvPr id="30741" name="TextBox 39"/>
          <p:cNvSpPr txBox="1">
            <a:spLocks noChangeArrowheads="1"/>
          </p:cNvSpPr>
          <p:nvPr/>
        </p:nvSpPr>
        <p:spPr bwMode="auto">
          <a:xfrm>
            <a:off x="3697288" y="3975100"/>
            <a:ext cx="9921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Nominal:.15</a:t>
            </a:r>
          </a:p>
          <a:p>
            <a:pPr eaLnBrk="1" hangingPunct="1"/>
            <a:r>
              <a:rPr lang="en-US" sz="1200" b="1">
                <a:latin typeface="Times New Roman" charset="0"/>
              </a:rPr>
              <a:t>Noun:.5</a:t>
            </a:r>
            <a:endParaRPr lang="en-US" sz="1400" b="1">
              <a:latin typeface="Times New Roman" charset="0"/>
            </a:endParaRPr>
          </a:p>
        </p:txBody>
      </p:sp>
      <p:sp>
        <p:nvSpPr>
          <p:cNvPr id="30742" name="TextBox 28"/>
          <p:cNvSpPr txBox="1">
            <a:spLocks noChangeArrowheads="1"/>
          </p:cNvSpPr>
          <p:nvPr/>
        </p:nvSpPr>
        <p:spPr bwMode="auto">
          <a:xfrm>
            <a:off x="2806700" y="2735263"/>
            <a:ext cx="527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None</a:t>
            </a:r>
          </a:p>
        </p:txBody>
      </p:sp>
      <p:sp>
        <p:nvSpPr>
          <p:cNvPr id="30743" name="TextBox 29"/>
          <p:cNvSpPr txBox="1">
            <a:spLocks noChangeArrowheads="1"/>
          </p:cNvSpPr>
          <p:nvPr/>
        </p:nvSpPr>
        <p:spPr bwMode="auto">
          <a:xfrm>
            <a:off x="3657600" y="3200400"/>
            <a:ext cx="10175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NP:.6*.6*.15</a:t>
            </a:r>
          </a:p>
          <a:p>
            <a:pPr eaLnBrk="1" hangingPunct="1"/>
            <a:r>
              <a:rPr lang="en-US" sz="1200" b="1">
                <a:latin typeface="Times New Roman" charset="0"/>
              </a:rPr>
              <a:t>     =.054</a:t>
            </a:r>
          </a:p>
        </p:txBody>
      </p:sp>
      <p:sp>
        <p:nvSpPr>
          <p:cNvPr id="30744" name="TextBox 25"/>
          <p:cNvSpPr txBox="1">
            <a:spLocks noChangeArrowheads="1"/>
          </p:cNvSpPr>
          <p:nvPr/>
        </p:nvSpPr>
        <p:spPr bwMode="auto">
          <a:xfrm>
            <a:off x="3617913" y="26670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VP:.5*.5*.054</a:t>
            </a:r>
          </a:p>
          <a:p>
            <a:pPr eaLnBrk="1" hangingPunct="1"/>
            <a:r>
              <a:rPr lang="en-US" sz="1200" b="1">
                <a:latin typeface="Times New Roman" charset="0"/>
              </a:rPr>
              <a:t>     =.0135</a:t>
            </a:r>
          </a:p>
        </p:txBody>
      </p:sp>
      <p:sp>
        <p:nvSpPr>
          <p:cNvPr id="30745" name="TextBox 26"/>
          <p:cNvSpPr txBox="1">
            <a:spLocks noChangeArrowheads="1"/>
          </p:cNvSpPr>
          <p:nvPr/>
        </p:nvSpPr>
        <p:spPr bwMode="auto">
          <a:xfrm>
            <a:off x="3657600" y="22098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S:.05*.5*.054</a:t>
            </a:r>
          </a:p>
          <a:p>
            <a:pPr eaLnBrk="1" hangingPunct="1"/>
            <a:r>
              <a:rPr lang="en-US" sz="1200" b="1">
                <a:latin typeface="Times New Roman" charset="0"/>
              </a:rPr>
              <a:t>     =.00135</a:t>
            </a:r>
          </a:p>
        </p:txBody>
      </p:sp>
      <p:sp>
        <p:nvSpPr>
          <p:cNvPr id="28" name="TextBox 27"/>
          <p:cNvSpPr txBox="1">
            <a:spLocks noChangeArrowheads="1"/>
          </p:cNvSpPr>
          <p:nvPr/>
        </p:nvSpPr>
        <p:spPr bwMode="auto">
          <a:xfrm>
            <a:off x="4716463" y="4367213"/>
            <a:ext cx="525462"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1" name="TextBox 30"/>
          <p:cNvSpPr txBox="1">
            <a:spLocks noChangeArrowheads="1"/>
          </p:cNvSpPr>
          <p:nvPr/>
        </p:nvSpPr>
        <p:spPr bwMode="auto">
          <a:xfrm>
            <a:off x="4687888" y="3521075"/>
            <a:ext cx="527050" cy="277813"/>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2" name="TextBox 31"/>
          <p:cNvSpPr txBox="1">
            <a:spLocks noChangeArrowheads="1"/>
          </p:cNvSpPr>
          <p:nvPr/>
        </p:nvSpPr>
        <p:spPr bwMode="auto">
          <a:xfrm>
            <a:off x="4660900" y="2674938"/>
            <a:ext cx="525463"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4" name="TextBox 33"/>
          <p:cNvSpPr txBox="1">
            <a:spLocks noChangeArrowheads="1"/>
          </p:cNvSpPr>
          <p:nvPr/>
        </p:nvSpPr>
        <p:spPr bwMode="auto">
          <a:xfrm>
            <a:off x="4611688" y="5029200"/>
            <a:ext cx="666750" cy="276225"/>
          </a:xfrm>
          <a:prstGeom prst="rect">
            <a:avLst/>
          </a:prstGeom>
          <a:noFill/>
          <a:ln w="9525">
            <a:noFill/>
            <a:miter lim="800000"/>
            <a:headEnd/>
            <a:tailEnd/>
          </a:ln>
        </p:spPr>
        <p:txBody>
          <a:bodyPr wrap="none">
            <a:spAutoFit/>
          </a:bodyPr>
          <a:lstStyle/>
          <a:p>
            <a:pPr>
              <a:defRPr/>
            </a:pPr>
            <a:r>
              <a:rPr lang="en-US" sz="1200" b="1" dirty="0">
                <a:latin typeface="+mj-lt"/>
                <a:ea typeface="+mn-ea"/>
              </a:rPr>
              <a:t>Prep:.2</a:t>
            </a:r>
          </a:p>
        </p:txBody>
      </p:sp>
    </p:spTree>
    <p:extLst>
      <p:ext uri="{BB962C8B-B14F-4D97-AF65-F5344CB8AC3E}">
        <p14:creationId xmlns:p14="http://schemas.microsoft.com/office/powerpoint/2010/main" val="1694713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2815578-222C-9C48-9545-26DBD04ED530}" type="datetime1">
              <a:rPr lang="en-US" sz="1400">
                <a:solidFill>
                  <a:srgbClr val="590A0E"/>
                </a:solidFill>
              </a:rPr>
              <a:pPr/>
              <a:t>4/1/21</a:t>
            </a:fld>
            <a:endParaRPr lang="en-US" sz="1400">
              <a:solidFill>
                <a:srgbClr val="590A0E"/>
              </a:solidFill>
            </a:endParaRPr>
          </a:p>
        </p:txBody>
      </p:sp>
      <p:sp>
        <p:nvSpPr>
          <p:cNvPr id="4403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D58F304-CE86-F247-B7FC-EDE821C932C0}" type="slidenum">
              <a:rPr lang="en-US" sz="1400">
                <a:solidFill>
                  <a:srgbClr val="590A0E"/>
                </a:solidFill>
              </a:rPr>
              <a:pPr/>
              <a:t>15</a:t>
            </a:fld>
            <a:endParaRPr lang="en-US" sz="1400">
              <a:solidFill>
                <a:srgbClr val="590A0E"/>
              </a:solidFill>
            </a:endParaRPr>
          </a:p>
        </p:txBody>
      </p:sp>
      <p:sp>
        <p:nvSpPr>
          <p:cNvPr id="44036"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Treebank Grammars</a:t>
            </a:r>
          </a:p>
        </p:txBody>
      </p:sp>
      <p:sp>
        <p:nvSpPr>
          <p:cNvPr id="44037" name="Rectangle 3"/>
          <p:cNvSpPr>
            <a:spLocks noGrp="1" noChangeArrowheads="1"/>
          </p:cNvSpPr>
          <p:nvPr>
            <p:ph type="body" idx="1"/>
          </p:nvPr>
        </p:nvSpPr>
        <p:spPr>
          <a:xfrm>
            <a:off x="381000" y="1295400"/>
            <a:ext cx="8229600" cy="5257800"/>
          </a:xfrm>
        </p:spPr>
        <p:txBody>
          <a:bodyPr/>
          <a:lstStyle/>
          <a:p>
            <a:r>
              <a:rPr lang="en-US">
                <a:latin typeface="Tahoma" charset="0"/>
                <a:ea typeface="ＭＳ Ｐゴシック" charset="0"/>
                <a:cs typeface="ＭＳ Ｐゴシック" charset="0"/>
              </a:rPr>
              <a:t>Such grammars tend to be very flat due to the fact that they tend to avoid recursion.</a:t>
            </a:r>
          </a:p>
          <a:p>
            <a:pPr lvl="1"/>
            <a:r>
              <a:rPr lang="en-US">
                <a:latin typeface="Tahoma" charset="0"/>
              </a:rPr>
              <a:t>To ease annotator’s burden, among things</a:t>
            </a:r>
          </a:p>
          <a:p>
            <a:r>
              <a:rPr lang="en-US">
                <a:latin typeface="Tahoma" charset="0"/>
                <a:ea typeface="ＭＳ Ｐゴシック" charset="0"/>
                <a:cs typeface="ＭＳ Ｐゴシック" charset="0"/>
              </a:rPr>
              <a:t>For example, the Penn Treebank has ~4500 different rules for VPs. Among them...</a:t>
            </a:r>
          </a:p>
          <a:p>
            <a:pPr>
              <a:buFont typeface="Wingdings" charset="0"/>
              <a:buNone/>
            </a:pPr>
            <a:endParaRPr lang="en-US">
              <a:latin typeface="Tahoma" charset="0"/>
              <a:ea typeface="ＭＳ Ｐゴシック" charset="0"/>
              <a:cs typeface="ＭＳ Ｐゴシック" charset="0"/>
            </a:endParaRPr>
          </a:p>
        </p:txBody>
      </p:sp>
      <p:grpSp>
        <p:nvGrpSpPr>
          <p:cNvPr id="44038" name="Group 6"/>
          <p:cNvGrpSpPr>
            <a:grpSpLocks/>
          </p:cNvGrpSpPr>
          <p:nvPr/>
        </p:nvGrpSpPr>
        <p:grpSpPr bwMode="auto">
          <a:xfrm>
            <a:off x="3810000" y="4572000"/>
            <a:ext cx="4038600" cy="1447800"/>
            <a:chOff x="1056" y="2640"/>
            <a:chExt cx="3696" cy="1158"/>
          </a:xfrm>
        </p:grpSpPr>
        <p:pic>
          <p:nvPicPr>
            <p:cNvPr id="44039" name="Picture 4" descr="v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3216"/>
              <a:ext cx="3696"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0" name="Picture 5" descr="v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2640"/>
              <a:ext cx="2592" cy="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44938335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r>
              <a:rPr lang="en-US">
                <a:latin typeface="Times New Roman" charset="0"/>
              </a:rPr>
              <a:t>Probabilistic CKY Parser</a:t>
            </a:r>
          </a:p>
        </p:txBody>
      </p:sp>
      <p:sp>
        <p:nvSpPr>
          <p:cNvPr id="4" name="Slide Number Placeholder 3"/>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8948FE71-9A8A-C44C-90F7-C8133196F954}" type="slidenum">
              <a:rPr lang="en-US" sz="1200">
                <a:latin typeface="Helvetica" charset="0"/>
              </a:rPr>
              <a:pPr algn="r" eaLnBrk="1" hangingPunct="1"/>
              <a:t>150</a:t>
            </a:fld>
            <a:endParaRPr lang="en-US" sz="1200">
              <a:latin typeface="Times New Roman" charset="0"/>
            </a:endParaRPr>
          </a:p>
        </p:txBody>
      </p:sp>
      <p:sp>
        <p:nvSpPr>
          <p:cNvPr id="31748" name="TextBox 5"/>
          <p:cNvSpPr txBox="1">
            <a:spLocks noChangeArrowheads="1"/>
          </p:cNvSpPr>
          <p:nvPr/>
        </p:nvSpPr>
        <p:spPr bwMode="auto">
          <a:xfrm>
            <a:off x="1804988" y="1660525"/>
            <a:ext cx="508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latin typeface="Times New Roman" charset="0"/>
              </a:rPr>
              <a:t>  Book       the        flight    through  Houston</a:t>
            </a:r>
          </a:p>
        </p:txBody>
      </p:sp>
      <p:sp>
        <p:nvSpPr>
          <p:cNvPr id="31749" name="Rectangle 11"/>
          <p:cNvSpPr>
            <a:spLocks noChangeArrowheads="1"/>
          </p:cNvSpPr>
          <p:nvPr/>
        </p:nvSpPr>
        <p:spPr bwMode="auto">
          <a:xfrm>
            <a:off x="1781175"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50" name="Rectangle 12"/>
          <p:cNvSpPr>
            <a:spLocks noChangeArrowheads="1"/>
          </p:cNvSpPr>
          <p:nvPr/>
        </p:nvSpPr>
        <p:spPr bwMode="auto">
          <a:xfrm>
            <a:off x="273843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51" name="Rectangle 13"/>
          <p:cNvSpPr>
            <a:spLocks noChangeArrowheads="1"/>
          </p:cNvSpPr>
          <p:nvPr/>
        </p:nvSpPr>
        <p:spPr bwMode="auto">
          <a:xfrm>
            <a:off x="369728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52" name="Rectangle 14"/>
          <p:cNvSpPr>
            <a:spLocks noChangeArrowheads="1"/>
          </p:cNvSpPr>
          <p:nvPr/>
        </p:nvSpPr>
        <p:spPr bwMode="auto">
          <a:xfrm>
            <a:off x="465613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53" name="Rectangle 15"/>
          <p:cNvSpPr>
            <a:spLocks noChangeArrowheads="1"/>
          </p:cNvSpPr>
          <p:nvPr/>
        </p:nvSpPr>
        <p:spPr bwMode="auto">
          <a:xfrm>
            <a:off x="561498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54" name="Rectangle 18"/>
          <p:cNvSpPr>
            <a:spLocks noChangeArrowheads="1"/>
          </p:cNvSpPr>
          <p:nvPr/>
        </p:nvSpPr>
        <p:spPr bwMode="auto">
          <a:xfrm>
            <a:off x="2747963"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55" name="Rectangle 20"/>
          <p:cNvSpPr>
            <a:spLocks noChangeArrowheads="1"/>
          </p:cNvSpPr>
          <p:nvPr/>
        </p:nvSpPr>
        <p:spPr bwMode="auto">
          <a:xfrm>
            <a:off x="466407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56" name="Rectangle 21"/>
          <p:cNvSpPr>
            <a:spLocks noChangeArrowheads="1"/>
          </p:cNvSpPr>
          <p:nvPr/>
        </p:nvSpPr>
        <p:spPr bwMode="auto">
          <a:xfrm>
            <a:off x="562292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57" name="Rectangle 24"/>
          <p:cNvSpPr>
            <a:spLocks noChangeArrowheads="1"/>
          </p:cNvSpPr>
          <p:nvPr/>
        </p:nvSpPr>
        <p:spPr bwMode="auto">
          <a:xfrm>
            <a:off x="3713163" y="3933825"/>
            <a:ext cx="963612"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58" name="Rectangle 25"/>
          <p:cNvSpPr>
            <a:spLocks noChangeArrowheads="1"/>
          </p:cNvSpPr>
          <p:nvPr/>
        </p:nvSpPr>
        <p:spPr bwMode="auto">
          <a:xfrm>
            <a:off x="467201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59" name="Rectangle 26"/>
          <p:cNvSpPr>
            <a:spLocks noChangeArrowheads="1"/>
          </p:cNvSpPr>
          <p:nvPr/>
        </p:nvSpPr>
        <p:spPr bwMode="auto">
          <a:xfrm>
            <a:off x="563086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60" name="Rectangle 30"/>
          <p:cNvSpPr>
            <a:spLocks noChangeArrowheads="1"/>
          </p:cNvSpPr>
          <p:nvPr/>
        </p:nvSpPr>
        <p:spPr bwMode="auto">
          <a:xfrm>
            <a:off x="4679950" y="4784725"/>
            <a:ext cx="963613"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61" name="Rectangle 31"/>
          <p:cNvSpPr>
            <a:spLocks noChangeArrowheads="1"/>
          </p:cNvSpPr>
          <p:nvPr/>
        </p:nvSpPr>
        <p:spPr bwMode="auto">
          <a:xfrm>
            <a:off x="5638800" y="4784725"/>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62" name="Rectangle 36"/>
          <p:cNvSpPr>
            <a:spLocks noChangeArrowheads="1"/>
          </p:cNvSpPr>
          <p:nvPr/>
        </p:nvSpPr>
        <p:spPr bwMode="auto">
          <a:xfrm>
            <a:off x="5646738" y="5634038"/>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1763" name="TextBox 37"/>
          <p:cNvSpPr txBox="1">
            <a:spLocks noChangeArrowheads="1"/>
          </p:cNvSpPr>
          <p:nvPr/>
        </p:nvSpPr>
        <p:spPr bwMode="auto">
          <a:xfrm>
            <a:off x="1752600" y="2209800"/>
            <a:ext cx="10747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 :.01, VP:.1, </a:t>
            </a:r>
          </a:p>
          <a:p>
            <a:pPr eaLnBrk="1" hangingPunct="1"/>
            <a:r>
              <a:rPr lang="en-US" sz="1200" b="1">
                <a:latin typeface="Times New Roman" charset="0"/>
              </a:rPr>
              <a:t>Verb:.5 </a:t>
            </a:r>
          </a:p>
          <a:p>
            <a:pPr eaLnBrk="1" hangingPunct="1"/>
            <a:r>
              <a:rPr lang="en-US" sz="1200" b="1">
                <a:latin typeface="Times New Roman" charset="0"/>
              </a:rPr>
              <a:t>Nominal:.03</a:t>
            </a:r>
          </a:p>
          <a:p>
            <a:pPr eaLnBrk="1" hangingPunct="1"/>
            <a:r>
              <a:rPr lang="en-US" sz="1200" b="1">
                <a:latin typeface="Times New Roman" charset="0"/>
              </a:rPr>
              <a:t>Noun:.1</a:t>
            </a:r>
            <a:endParaRPr lang="en-US" sz="1400" b="1">
              <a:latin typeface="Times New Roman" charset="0"/>
            </a:endParaRPr>
          </a:p>
        </p:txBody>
      </p:sp>
      <p:sp>
        <p:nvSpPr>
          <p:cNvPr id="31764" name="TextBox 38"/>
          <p:cNvSpPr txBox="1">
            <a:spLocks noChangeArrowheads="1"/>
          </p:cNvSpPr>
          <p:nvPr/>
        </p:nvSpPr>
        <p:spPr bwMode="auto">
          <a:xfrm>
            <a:off x="2763838" y="3594100"/>
            <a:ext cx="5826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Det:.6</a:t>
            </a:r>
          </a:p>
        </p:txBody>
      </p:sp>
      <p:sp>
        <p:nvSpPr>
          <p:cNvPr id="31765" name="TextBox 39"/>
          <p:cNvSpPr txBox="1">
            <a:spLocks noChangeArrowheads="1"/>
          </p:cNvSpPr>
          <p:nvPr/>
        </p:nvSpPr>
        <p:spPr bwMode="auto">
          <a:xfrm>
            <a:off x="3697288" y="3975100"/>
            <a:ext cx="9921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Nominal:.15</a:t>
            </a:r>
          </a:p>
          <a:p>
            <a:pPr eaLnBrk="1" hangingPunct="1"/>
            <a:r>
              <a:rPr lang="en-US" sz="1200" b="1">
                <a:latin typeface="Times New Roman" charset="0"/>
              </a:rPr>
              <a:t>Noun:.5</a:t>
            </a:r>
            <a:endParaRPr lang="en-US" sz="1400" b="1">
              <a:latin typeface="Times New Roman" charset="0"/>
            </a:endParaRPr>
          </a:p>
        </p:txBody>
      </p:sp>
      <p:sp>
        <p:nvSpPr>
          <p:cNvPr id="31766" name="TextBox 28"/>
          <p:cNvSpPr txBox="1">
            <a:spLocks noChangeArrowheads="1"/>
          </p:cNvSpPr>
          <p:nvPr/>
        </p:nvSpPr>
        <p:spPr bwMode="auto">
          <a:xfrm>
            <a:off x="2806700" y="2735263"/>
            <a:ext cx="527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None</a:t>
            </a:r>
          </a:p>
        </p:txBody>
      </p:sp>
      <p:sp>
        <p:nvSpPr>
          <p:cNvPr id="31767" name="TextBox 29"/>
          <p:cNvSpPr txBox="1">
            <a:spLocks noChangeArrowheads="1"/>
          </p:cNvSpPr>
          <p:nvPr/>
        </p:nvSpPr>
        <p:spPr bwMode="auto">
          <a:xfrm>
            <a:off x="3657600" y="3200400"/>
            <a:ext cx="10175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NP:.6*.6*.15</a:t>
            </a:r>
          </a:p>
          <a:p>
            <a:pPr eaLnBrk="1" hangingPunct="1"/>
            <a:r>
              <a:rPr lang="en-US" sz="1200" b="1">
                <a:latin typeface="Times New Roman" charset="0"/>
              </a:rPr>
              <a:t>     =.054</a:t>
            </a:r>
          </a:p>
        </p:txBody>
      </p:sp>
      <p:sp>
        <p:nvSpPr>
          <p:cNvPr id="31768" name="TextBox 25"/>
          <p:cNvSpPr txBox="1">
            <a:spLocks noChangeArrowheads="1"/>
          </p:cNvSpPr>
          <p:nvPr/>
        </p:nvSpPr>
        <p:spPr bwMode="auto">
          <a:xfrm>
            <a:off x="3617913" y="26670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VP:.5*.5*.054</a:t>
            </a:r>
          </a:p>
          <a:p>
            <a:pPr eaLnBrk="1" hangingPunct="1"/>
            <a:r>
              <a:rPr lang="en-US" sz="1200" b="1">
                <a:latin typeface="Times New Roman" charset="0"/>
              </a:rPr>
              <a:t>     =.0135</a:t>
            </a:r>
          </a:p>
        </p:txBody>
      </p:sp>
      <p:sp>
        <p:nvSpPr>
          <p:cNvPr id="31769" name="TextBox 26"/>
          <p:cNvSpPr txBox="1">
            <a:spLocks noChangeArrowheads="1"/>
          </p:cNvSpPr>
          <p:nvPr/>
        </p:nvSpPr>
        <p:spPr bwMode="auto">
          <a:xfrm>
            <a:off x="3657600" y="22098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S:.05*.5*.054</a:t>
            </a:r>
          </a:p>
          <a:p>
            <a:pPr eaLnBrk="1" hangingPunct="1"/>
            <a:r>
              <a:rPr lang="en-US" sz="1200" b="1">
                <a:latin typeface="Times New Roman" charset="0"/>
              </a:rPr>
              <a:t>     =.00135</a:t>
            </a:r>
          </a:p>
        </p:txBody>
      </p:sp>
      <p:sp>
        <p:nvSpPr>
          <p:cNvPr id="28" name="TextBox 27"/>
          <p:cNvSpPr txBox="1">
            <a:spLocks noChangeArrowheads="1"/>
          </p:cNvSpPr>
          <p:nvPr/>
        </p:nvSpPr>
        <p:spPr bwMode="auto">
          <a:xfrm>
            <a:off x="4716463" y="4367213"/>
            <a:ext cx="525462"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1" name="TextBox 30"/>
          <p:cNvSpPr txBox="1">
            <a:spLocks noChangeArrowheads="1"/>
          </p:cNvSpPr>
          <p:nvPr/>
        </p:nvSpPr>
        <p:spPr bwMode="auto">
          <a:xfrm>
            <a:off x="4687888" y="3521075"/>
            <a:ext cx="527050" cy="277813"/>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2" name="TextBox 31"/>
          <p:cNvSpPr txBox="1">
            <a:spLocks noChangeArrowheads="1"/>
          </p:cNvSpPr>
          <p:nvPr/>
        </p:nvSpPr>
        <p:spPr bwMode="auto">
          <a:xfrm>
            <a:off x="4660900" y="2674938"/>
            <a:ext cx="525463"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4" name="TextBox 33"/>
          <p:cNvSpPr txBox="1">
            <a:spLocks noChangeArrowheads="1"/>
          </p:cNvSpPr>
          <p:nvPr/>
        </p:nvSpPr>
        <p:spPr bwMode="auto">
          <a:xfrm>
            <a:off x="4611688" y="5029200"/>
            <a:ext cx="666750" cy="276225"/>
          </a:xfrm>
          <a:prstGeom prst="rect">
            <a:avLst/>
          </a:prstGeom>
          <a:noFill/>
          <a:ln w="9525">
            <a:noFill/>
            <a:miter lim="800000"/>
            <a:headEnd/>
            <a:tailEnd/>
          </a:ln>
        </p:spPr>
        <p:txBody>
          <a:bodyPr wrap="none">
            <a:spAutoFit/>
          </a:bodyPr>
          <a:lstStyle/>
          <a:p>
            <a:pPr>
              <a:defRPr/>
            </a:pPr>
            <a:r>
              <a:rPr lang="en-US" sz="1200" b="1" dirty="0">
                <a:latin typeface="+mj-lt"/>
                <a:ea typeface="+mn-ea"/>
              </a:rPr>
              <a:t>Prep:.2</a:t>
            </a:r>
          </a:p>
        </p:txBody>
      </p:sp>
      <p:sp>
        <p:nvSpPr>
          <p:cNvPr id="33" name="TextBox 41"/>
          <p:cNvSpPr txBox="1">
            <a:spLocks noChangeArrowheads="1"/>
          </p:cNvSpPr>
          <p:nvPr/>
        </p:nvSpPr>
        <p:spPr bwMode="auto">
          <a:xfrm>
            <a:off x="5562600" y="5791200"/>
            <a:ext cx="1066800" cy="461963"/>
          </a:xfrm>
          <a:prstGeom prst="rect">
            <a:avLst/>
          </a:prstGeom>
          <a:noFill/>
          <a:ln w="9525">
            <a:noFill/>
            <a:miter lim="800000"/>
            <a:headEnd/>
            <a:tailEnd/>
          </a:ln>
        </p:spPr>
        <p:txBody>
          <a:bodyPr>
            <a:spAutoFit/>
          </a:bodyPr>
          <a:lstStyle/>
          <a:p>
            <a:pPr>
              <a:defRPr/>
            </a:pPr>
            <a:r>
              <a:rPr lang="en-US" sz="1200" b="1" dirty="0">
                <a:latin typeface="+mj-lt"/>
                <a:ea typeface="+mn-ea"/>
              </a:rPr>
              <a:t>NP:.16</a:t>
            </a:r>
          </a:p>
          <a:p>
            <a:pPr>
              <a:defRPr/>
            </a:pPr>
            <a:r>
              <a:rPr lang="en-US" sz="1200" b="1" dirty="0">
                <a:latin typeface="+mj-lt"/>
                <a:ea typeface="+mn-ea"/>
              </a:rPr>
              <a:t>PropNoun:.8</a:t>
            </a:r>
          </a:p>
        </p:txBody>
      </p:sp>
      <p:sp>
        <p:nvSpPr>
          <p:cNvPr id="35" name="TextBox 34"/>
          <p:cNvSpPr txBox="1">
            <a:spLocks noChangeArrowheads="1"/>
          </p:cNvSpPr>
          <p:nvPr/>
        </p:nvSpPr>
        <p:spPr bwMode="auto">
          <a:xfrm>
            <a:off x="5562600" y="4953000"/>
            <a:ext cx="1079500" cy="461963"/>
          </a:xfrm>
          <a:prstGeom prst="rect">
            <a:avLst/>
          </a:prstGeom>
          <a:noFill/>
          <a:ln w="9525">
            <a:noFill/>
            <a:miter lim="800000"/>
            <a:headEnd/>
            <a:tailEnd/>
          </a:ln>
        </p:spPr>
        <p:txBody>
          <a:bodyPr wrap="none">
            <a:spAutoFit/>
          </a:bodyPr>
          <a:lstStyle/>
          <a:p>
            <a:pPr>
              <a:defRPr/>
            </a:pPr>
            <a:r>
              <a:rPr lang="en-US" sz="1200" b="1" dirty="0">
                <a:latin typeface="+mj-lt"/>
                <a:ea typeface="+mn-ea"/>
              </a:rPr>
              <a:t>PP:1.0*.2*.16</a:t>
            </a:r>
          </a:p>
          <a:p>
            <a:pPr>
              <a:defRPr/>
            </a:pPr>
            <a:r>
              <a:rPr lang="en-US" sz="1200" b="1" dirty="0">
                <a:latin typeface="+mj-lt"/>
                <a:ea typeface="+mn-ea"/>
              </a:rPr>
              <a:t>       =.032</a:t>
            </a:r>
          </a:p>
        </p:txBody>
      </p:sp>
      <p:cxnSp>
        <p:nvCxnSpPr>
          <p:cNvPr id="37" name="Straight Arrow Connector 36"/>
          <p:cNvCxnSpPr>
            <a:cxnSpLocks noChangeShapeType="1"/>
          </p:cNvCxnSpPr>
          <p:nvPr/>
        </p:nvCxnSpPr>
        <p:spPr bwMode="auto">
          <a:xfrm rot="5400000">
            <a:off x="5334001" y="5486400"/>
            <a:ext cx="762000" cy="31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42" name="Straight Arrow Connector 41"/>
          <p:cNvCxnSpPr>
            <a:cxnSpLocks noChangeShapeType="1"/>
            <a:endCxn id="34" idx="3"/>
          </p:cNvCxnSpPr>
          <p:nvPr/>
        </p:nvCxnSpPr>
        <p:spPr bwMode="auto">
          <a:xfrm rot="10800000" flipV="1">
            <a:off x="5278438" y="5105400"/>
            <a:ext cx="436562" cy="61913"/>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26742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r>
              <a:rPr lang="en-US">
                <a:latin typeface="Times New Roman" charset="0"/>
              </a:rPr>
              <a:t>Probabilistic CKY Parser</a:t>
            </a:r>
          </a:p>
        </p:txBody>
      </p:sp>
      <p:sp>
        <p:nvSpPr>
          <p:cNvPr id="4" name="Slide Number Placeholder 3"/>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F01525C2-BC1C-0545-98B5-E4BD8CAED5F9}" type="slidenum">
              <a:rPr lang="en-US" sz="1200">
                <a:latin typeface="Helvetica" charset="0"/>
              </a:rPr>
              <a:pPr algn="r" eaLnBrk="1" hangingPunct="1"/>
              <a:t>151</a:t>
            </a:fld>
            <a:endParaRPr lang="en-US" sz="1200">
              <a:latin typeface="Times New Roman" charset="0"/>
            </a:endParaRPr>
          </a:p>
        </p:txBody>
      </p:sp>
      <p:sp>
        <p:nvSpPr>
          <p:cNvPr id="32772" name="TextBox 5"/>
          <p:cNvSpPr txBox="1">
            <a:spLocks noChangeArrowheads="1"/>
          </p:cNvSpPr>
          <p:nvPr/>
        </p:nvSpPr>
        <p:spPr bwMode="auto">
          <a:xfrm>
            <a:off x="1804988" y="1660525"/>
            <a:ext cx="508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latin typeface="Times New Roman" charset="0"/>
              </a:rPr>
              <a:t>  Book       the        flight    through  Houston</a:t>
            </a:r>
          </a:p>
        </p:txBody>
      </p:sp>
      <p:sp>
        <p:nvSpPr>
          <p:cNvPr id="32773" name="Rectangle 11"/>
          <p:cNvSpPr>
            <a:spLocks noChangeArrowheads="1"/>
          </p:cNvSpPr>
          <p:nvPr/>
        </p:nvSpPr>
        <p:spPr bwMode="auto">
          <a:xfrm>
            <a:off x="1781175"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74" name="Rectangle 12"/>
          <p:cNvSpPr>
            <a:spLocks noChangeArrowheads="1"/>
          </p:cNvSpPr>
          <p:nvPr/>
        </p:nvSpPr>
        <p:spPr bwMode="auto">
          <a:xfrm>
            <a:off x="273843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75" name="Rectangle 13"/>
          <p:cNvSpPr>
            <a:spLocks noChangeArrowheads="1"/>
          </p:cNvSpPr>
          <p:nvPr/>
        </p:nvSpPr>
        <p:spPr bwMode="auto">
          <a:xfrm>
            <a:off x="369728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76" name="Rectangle 14"/>
          <p:cNvSpPr>
            <a:spLocks noChangeArrowheads="1"/>
          </p:cNvSpPr>
          <p:nvPr/>
        </p:nvSpPr>
        <p:spPr bwMode="auto">
          <a:xfrm>
            <a:off x="465613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77" name="Rectangle 15"/>
          <p:cNvSpPr>
            <a:spLocks noChangeArrowheads="1"/>
          </p:cNvSpPr>
          <p:nvPr/>
        </p:nvSpPr>
        <p:spPr bwMode="auto">
          <a:xfrm>
            <a:off x="561498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78" name="Rectangle 18"/>
          <p:cNvSpPr>
            <a:spLocks noChangeArrowheads="1"/>
          </p:cNvSpPr>
          <p:nvPr/>
        </p:nvSpPr>
        <p:spPr bwMode="auto">
          <a:xfrm>
            <a:off x="2747963"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79" name="Rectangle 20"/>
          <p:cNvSpPr>
            <a:spLocks noChangeArrowheads="1"/>
          </p:cNvSpPr>
          <p:nvPr/>
        </p:nvSpPr>
        <p:spPr bwMode="auto">
          <a:xfrm>
            <a:off x="466407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80" name="Rectangle 21"/>
          <p:cNvSpPr>
            <a:spLocks noChangeArrowheads="1"/>
          </p:cNvSpPr>
          <p:nvPr/>
        </p:nvSpPr>
        <p:spPr bwMode="auto">
          <a:xfrm>
            <a:off x="562292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81" name="Rectangle 24"/>
          <p:cNvSpPr>
            <a:spLocks noChangeArrowheads="1"/>
          </p:cNvSpPr>
          <p:nvPr/>
        </p:nvSpPr>
        <p:spPr bwMode="auto">
          <a:xfrm>
            <a:off x="3713163" y="3933825"/>
            <a:ext cx="963612"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82" name="Rectangle 25"/>
          <p:cNvSpPr>
            <a:spLocks noChangeArrowheads="1"/>
          </p:cNvSpPr>
          <p:nvPr/>
        </p:nvSpPr>
        <p:spPr bwMode="auto">
          <a:xfrm>
            <a:off x="467201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83" name="Rectangle 26"/>
          <p:cNvSpPr>
            <a:spLocks noChangeArrowheads="1"/>
          </p:cNvSpPr>
          <p:nvPr/>
        </p:nvSpPr>
        <p:spPr bwMode="auto">
          <a:xfrm>
            <a:off x="563086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84" name="Rectangle 30"/>
          <p:cNvSpPr>
            <a:spLocks noChangeArrowheads="1"/>
          </p:cNvSpPr>
          <p:nvPr/>
        </p:nvSpPr>
        <p:spPr bwMode="auto">
          <a:xfrm>
            <a:off x="4679950" y="4784725"/>
            <a:ext cx="963613"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85" name="Rectangle 31"/>
          <p:cNvSpPr>
            <a:spLocks noChangeArrowheads="1"/>
          </p:cNvSpPr>
          <p:nvPr/>
        </p:nvSpPr>
        <p:spPr bwMode="auto">
          <a:xfrm>
            <a:off x="5638800" y="4784725"/>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86" name="Rectangle 36"/>
          <p:cNvSpPr>
            <a:spLocks noChangeArrowheads="1"/>
          </p:cNvSpPr>
          <p:nvPr/>
        </p:nvSpPr>
        <p:spPr bwMode="auto">
          <a:xfrm>
            <a:off x="5646738" y="5634038"/>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2787" name="TextBox 37"/>
          <p:cNvSpPr txBox="1">
            <a:spLocks noChangeArrowheads="1"/>
          </p:cNvSpPr>
          <p:nvPr/>
        </p:nvSpPr>
        <p:spPr bwMode="auto">
          <a:xfrm>
            <a:off x="1752600" y="2209800"/>
            <a:ext cx="10747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 :.01, VP:.1, </a:t>
            </a:r>
          </a:p>
          <a:p>
            <a:pPr eaLnBrk="1" hangingPunct="1"/>
            <a:r>
              <a:rPr lang="en-US" sz="1200" b="1">
                <a:latin typeface="Times New Roman" charset="0"/>
              </a:rPr>
              <a:t>Verb:.5 </a:t>
            </a:r>
          </a:p>
          <a:p>
            <a:pPr eaLnBrk="1" hangingPunct="1"/>
            <a:r>
              <a:rPr lang="en-US" sz="1200" b="1">
                <a:latin typeface="Times New Roman" charset="0"/>
              </a:rPr>
              <a:t>Nominal:.03</a:t>
            </a:r>
          </a:p>
          <a:p>
            <a:pPr eaLnBrk="1" hangingPunct="1"/>
            <a:r>
              <a:rPr lang="en-US" sz="1200" b="1">
                <a:latin typeface="Times New Roman" charset="0"/>
              </a:rPr>
              <a:t>Noun:.1</a:t>
            </a:r>
            <a:endParaRPr lang="en-US" sz="1400" b="1">
              <a:latin typeface="Times New Roman" charset="0"/>
            </a:endParaRPr>
          </a:p>
        </p:txBody>
      </p:sp>
      <p:sp>
        <p:nvSpPr>
          <p:cNvPr id="32788" name="TextBox 38"/>
          <p:cNvSpPr txBox="1">
            <a:spLocks noChangeArrowheads="1"/>
          </p:cNvSpPr>
          <p:nvPr/>
        </p:nvSpPr>
        <p:spPr bwMode="auto">
          <a:xfrm>
            <a:off x="2763838" y="3594100"/>
            <a:ext cx="5826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Det:.6</a:t>
            </a:r>
          </a:p>
        </p:txBody>
      </p:sp>
      <p:sp>
        <p:nvSpPr>
          <p:cNvPr id="32789" name="TextBox 39"/>
          <p:cNvSpPr txBox="1">
            <a:spLocks noChangeArrowheads="1"/>
          </p:cNvSpPr>
          <p:nvPr/>
        </p:nvSpPr>
        <p:spPr bwMode="auto">
          <a:xfrm>
            <a:off x="3697288" y="3975100"/>
            <a:ext cx="9921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Nominal:.15</a:t>
            </a:r>
          </a:p>
          <a:p>
            <a:pPr eaLnBrk="1" hangingPunct="1"/>
            <a:r>
              <a:rPr lang="en-US" sz="1200" b="1">
                <a:latin typeface="Times New Roman" charset="0"/>
              </a:rPr>
              <a:t>Noun:.5</a:t>
            </a:r>
            <a:endParaRPr lang="en-US" sz="1400" b="1">
              <a:latin typeface="Times New Roman" charset="0"/>
            </a:endParaRPr>
          </a:p>
        </p:txBody>
      </p:sp>
      <p:sp>
        <p:nvSpPr>
          <p:cNvPr id="32790" name="TextBox 28"/>
          <p:cNvSpPr txBox="1">
            <a:spLocks noChangeArrowheads="1"/>
          </p:cNvSpPr>
          <p:nvPr/>
        </p:nvSpPr>
        <p:spPr bwMode="auto">
          <a:xfrm>
            <a:off x="2806700" y="2735263"/>
            <a:ext cx="527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None</a:t>
            </a:r>
          </a:p>
        </p:txBody>
      </p:sp>
      <p:sp>
        <p:nvSpPr>
          <p:cNvPr id="32791" name="TextBox 29"/>
          <p:cNvSpPr txBox="1">
            <a:spLocks noChangeArrowheads="1"/>
          </p:cNvSpPr>
          <p:nvPr/>
        </p:nvSpPr>
        <p:spPr bwMode="auto">
          <a:xfrm>
            <a:off x="3657600" y="3200400"/>
            <a:ext cx="10175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NP:.6*.6*.15</a:t>
            </a:r>
          </a:p>
          <a:p>
            <a:pPr eaLnBrk="1" hangingPunct="1"/>
            <a:r>
              <a:rPr lang="en-US" sz="1200" b="1">
                <a:latin typeface="Times New Roman" charset="0"/>
              </a:rPr>
              <a:t>     =.054</a:t>
            </a:r>
          </a:p>
        </p:txBody>
      </p:sp>
      <p:sp>
        <p:nvSpPr>
          <p:cNvPr id="32792" name="TextBox 25"/>
          <p:cNvSpPr txBox="1">
            <a:spLocks noChangeArrowheads="1"/>
          </p:cNvSpPr>
          <p:nvPr/>
        </p:nvSpPr>
        <p:spPr bwMode="auto">
          <a:xfrm>
            <a:off x="3617913" y="26670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VP:.5*.5*.054</a:t>
            </a:r>
          </a:p>
          <a:p>
            <a:pPr eaLnBrk="1" hangingPunct="1"/>
            <a:r>
              <a:rPr lang="en-US" sz="1200" b="1">
                <a:latin typeface="Times New Roman" charset="0"/>
              </a:rPr>
              <a:t>     =.0135</a:t>
            </a:r>
          </a:p>
        </p:txBody>
      </p:sp>
      <p:sp>
        <p:nvSpPr>
          <p:cNvPr id="32793" name="TextBox 26"/>
          <p:cNvSpPr txBox="1">
            <a:spLocks noChangeArrowheads="1"/>
          </p:cNvSpPr>
          <p:nvPr/>
        </p:nvSpPr>
        <p:spPr bwMode="auto">
          <a:xfrm>
            <a:off x="3657600" y="22098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S:.05*.5*.054</a:t>
            </a:r>
          </a:p>
          <a:p>
            <a:pPr eaLnBrk="1" hangingPunct="1"/>
            <a:r>
              <a:rPr lang="en-US" sz="1200" b="1">
                <a:latin typeface="Times New Roman" charset="0"/>
              </a:rPr>
              <a:t>     =.00135</a:t>
            </a:r>
          </a:p>
        </p:txBody>
      </p:sp>
      <p:sp>
        <p:nvSpPr>
          <p:cNvPr id="28" name="TextBox 27"/>
          <p:cNvSpPr txBox="1">
            <a:spLocks noChangeArrowheads="1"/>
          </p:cNvSpPr>
          <p:nvPr/>
        </p:nvSpPr>
        <p:spPr bwMode="auto">
          <a:xfrm>
            <a:off x="4716463" y="4367213"/>
            <a:ext cx="525462"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1" name="TextBox 30"/>
          <p:cNvSpPr txBox="1">
            <a:spLocks noChangeArrowheads="1"/>
          </p:cNvSpPr>
          <p:nvPr/>
        </p:nvSpPr>
        <p:spPr bwMode="auto">
          <a:xfrm>
            <a:off x="4687888" y="3521075"/>
            <a:ext cx="527050" cy="277813"/>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2" name="TextBox 31"/>
          <p:cNvSpPr txBox="1">
            <a:spLocks noChangeArrowheads="1"/>
          </p:cNvSpPr>
          <p:nvPr/>
        </p:nvSpPr>
        <p:spPr bwMode="auto">
          <a:xfrm>
            <a:off x="4660900" y="2674938"/>
            <a:ext cx="525463"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4" name="TextBox 33"/>
          <p:cNvSpPr txBox="1">
            <a:spLocks noChangeArrowheads="1"/>
          </p:cNvSpPr>
          <p:nvPr/>
        </p:nvSpPr>
        <p:spPr bwMode="auto">
          <a:xfrm>
            <a:off x="4611688" y="5029200"/>
            <a:ext cx="666750" cy="276225"/>
          </a:xfrm>
          <a:prstGeom prst="rect">
            <a:avLst/>
          </a:prstGeom>
          <a:noFill/>
          <a:ln w="9525">
            <a:noFill/>
            <a:miter lim="800000"/>
            <a:headEnd/>
            <a:tailEnd/>
          </a:ln>
        </p:spPr>
        <p:txBody>
          <a:bodyPr wrap="none">
            <a:spAutoFit/>
          </a:bodyPr>
          <a:lstStyle/>
          <a:p>
            <a:pPr>
              <a:defRPr/>
            </a:pPr>
            <a:r>
              <a:rPr lang="en-US" sz="1200" b="1" dirty="0">
                <a:latin typeface="+mj-lt"/>
                <a:ea typeface="+mn-ea"/>
              </a:rPr>
              <a:t>Prep:.2</a:t>
            </a:r>
          </a:p>
        </p:txBody>
      </p:sp>
      <p:sp>
        <p:nvSpPr>
          <p:cNvPr id="33" name="TextBox 41"/>
          <p:cNvSpPr txBox="1">
            <a:spLocks noChangeArrowheads="1"/>
          </p:cNvSpPr>
          <p:nvPr/>
        </p:nvSpPr>
        <p:spPr bwMode="auto">
          <a:xfrm>
            <a:off x="5562600" y="5791200"/>
            <a:ext cx="1066800" cy="461963"/>
          </a:xfrm>
          <a:prstGeom prst="rect">
            <a:avLst/>
          </a:prstGeom>
          <a:noFill/>
          <a:ln w="9525">
            <a:noFill/>
            <a:miter lim="800000"/>
            <a:headEnd/>
            <a:tailEnd/>
          </a:ln>
        </p:spPr>
        <p:txBody>
          <a:bodyPr>
            <a:spAutoFit/>
          </a:bodyPr>
          <a:lstStyle/>
          <a:p>
            <a:pPr>
              <a:defRPr/>
            </a:pPr>
            <a:r>
              <a:rPr lang="en-US" sz="1200" b="1" dirty="0">
                <a:latin typeface="+mj-lt"/>
                <a:ea typeface="+mn-ea"/>
              </a:rPr>
              <a:t>NP:.16</a:t>
            </a:r>
          </a:p>
          <a:p>
            <a:pPr>
              <a:defRPr/>
            </a:pPr>
            <a:r>
              <a:rPr lang="en-US" sz="1200" b="1" dirty="0">
                <a:latin typeface="+mj-lt"/>
                <a:ea typeface="+mn-ea"/>
              </a:rPr>
              <a:t>PropNoun:.8</a:t>
            </a:r>
          </a:p>
        </p:txBody>
      </p:sp>
      <p:sp>
        <p:nvSpPr>
          <p:cNvPr id="35" name="TextBox 34"/>
          <p:cNvSpPr txBox="1">
            <a:spLocks noChangeArrowheads="1"/>
          </p:cNvSpPr>
          <p:nvPr/>
        </p:nvSpPr>
        <p:spPr bwMode="auto">
          <a:xfrm>
            <a:off x="5562600" y="4953000"/>
            <a:ext cx="1079500" cy="461963"/>
          </a:xfrm>
          <a:prstGeom prst="rect">
            <a:avLst/>
          </a:prstGeom>
          <a:noFill/>
          <a:ln w="9525">
            <a:noFill/>
            <a:miter lim="800000"/>
            <a:headEnd/>
            <a:tailEnd/>
          </a:ln>
        </p:spPr>
        <p:txBody>
          <a:bodyPr wrap="none">
            <a:spAutoFit/>
          </a:bodyPr>
          <a:lstStyle/>
          <a:p>
            <a:pPr>
              <a:defRPr/>
            </a:pPr>
            <a:r>
              <a:rPr lang="en-US" sz="1200" b="1" dirty="0">
                <a:latin typeface="+mj-lt"/>
                <a:ea typeface="+mn-ea"/>
              </a:rPr>
              <a:t>PP:1.0*.2*.16</a:t>
            </a:r>
          </a:p>
          <a:p>
            <a:pPr>
              <a:defRPr/>
            </a:pPr>
            <a:r>
              <a:rPr lang="en-US" sz="1200" b="1" dirty="0">
                <a:latin typeface="+mj-lt"/>
                <a:ea typeface="+mn-ea"/>
              </a:rPr>
              <a:t>       =.032</a:t>
            </a:r>
          </a:p>
        </p:txBody>
      </p:sp>
      <p:sp>
        <p:nvSpPr>
          <p:cNvPr id="36" name="TextBox 35"/>
          <p:cNvSpPr txBox="1">
            <a:spLocks noChangeArrowheads="1"/>
          </p:cNvSpPr>
          <p:nvPr/>
        </p:nvSpPr>
        <p:spPr bwMode="auto">
          <a:xfrm>
            <a:off x="5638800" y="4038600"/>
            <a:ext cx="915988" cy="646113"/>
          </a:xfrm>
          <a:prstGeom prst="rect">
            <a:avLst/>
          </a:prstGeom>
          <a:noFill/>
          <a:ln w="9525">
            <a:noFill/>
            <a:miter lim="800000"/>
            <a:headEnd/>
            <a:tailEnd/>
          </a:ln>
        </p:spPr>
        <p:txBody>
          <a:bodyPr wrap="none">
            <a:spAutoFit/>
          </a:bodyPr>
          <a:lstStyle/>
          <a:p>
            <a:pPr>
              <a:defRPr/>
            </a:pPr>
            <a:r>
              <a:rPr lang="en-US" sz="1200" b="1" dirty="0">
                <a:latin typeface="+mj-lt"/>
                <a:ea typeface="+mn-ea"/>
              </a:rPr>
              <a:t>Nominal:</a:t>
            </a:r>
          </a:p>
          <a:p>
            <a:pPr>
              <a:defRPr/>
            </a:pPr>
            <a:r>
              <a:rPr lang="en-US" sz="1200" b="1" dirty="0">
                <a:latin typeface="+mj-lt"/>
                <a:ea typeface="+mn-ea"/>
              </a:rPr>
              <a:t>.5*.15*.032</a:t>
            </a:r>
          </a:p>
          <a:p>
            <a:pPr>
              <a:defRPr/>
            </a:pPr>
            <a:r>
              <a:rPr lang="en-US" sz="1200" b="1" dirty="0">
                <a:latin typeface="+mj-lt"/>
                <a:ea typeface="+mn-ea"/>
              </a:rPr>
              <a:t>=.0024</a:t>
            </a:r>
          </a:p>
        </p:txBody>
      </p:sp>
      <p:cxnSp>
        <p:nvCxnSpPr>
          <p:cNvPr id="32801" name="Straight Arrow Connector 42"/>
          <p:cNvCxnSpPr>
            <a:cxnSpLocks noChangeShapeType="1"/>
            <a:endCxn id="32789" idx="3"/>
          </p:cNvCxnSpPr>
          <p:nvPr/>
        </p:nvCxnSpPr>
        <p:spPr bwMode="auto">
          <a:xfrm rot="10800000" flipV="1">
            <a:off x="4689475" y="4191000"/>
            <a:ext cx="1101725" cy="10795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2802" name="Straight Arrow Connector 44"/>
          <p:cNvCxnSpPr>
            <a:cxnSpLocks noChangeShapeType="1"/>
          </p:cNvCxnSpPr>
          <p:nvPr/>
        </p:nvCxnSpPr>
        <p:spPr bwMode="auto">
          <a:xfrm rot="5400000">
            <a:off x="5295901" y="4610100"/>
            <a:ext cx="838200" cy="31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93299046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r>
              <a:rPr lang="en-US">
                <a:latin typeface="Times New Roman" charset="0"/>
              </a:rPr>
              <a:t>Probabilistic CKY Parser</a:t>
            </a:r>
          </a:p>
        </p:txBody>
      </p:sp>
      <p:sp>
        <p:nvSpPr>
          <p:cNvPr id="4" name="Slide Number Placeholder 3"/>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BBAB95A0-F319-6C4B-A773-23B9439FD048}" type="slidenum">
              <a:rPr lang="en-US" sz="1200">
                <a:latin typeface="Helvetica" charset="0"/>
              </a:rPr>
              <a:pPr algn="r" eaLnBrk="1" hangingPunct="1"/>
              <a:t>152</a:t>
            </a:fld>
            <a:endParaRPr lang="en-US" sz="1200">
              <a:latin typeface="Times New Roman" charset="0"/>
            </a:endParaRPr>
          </a:p>
        </p:txBody>
      </p:sp>
      <p:sp>
        <p:nvSpPr>
          <p:cNvPr id="33796" name="TextBox 5"/>
          <p:cNvSpPr txBox="1">
            <a:spLocks noChangeArrowheads="1"/>
          </p:cNvSpPr>
          <p:nvPr/>
        </p:nvSpPr>
        <p:spPr bwMode="auto">
          <a:xfrm>
            <a:off x="1804988" y="1660525"/>
            <a:ext cx="508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latin typeface="Times New Roman" charset="0"/>
              </a:rPr>
              <a:t>  Book       the        flight    through  Houston</a:t>
            </a:r>
          </a:p>
        </p:txBody>
      </p:sp>
      <p:sp>
        <p:nvSpPr>
          <p:cNvPr id="33797" name="Rectangle 11"/>
          <p:cNvSpPr>
            <a:spLocks noChangeArrowheads="1"/>
          </p:cNvSpPr>
          <p:nvPr/>
        </p:nvSpPr>
        <p:spPr bwMode="auto">
          <a:xfrm>
            <a:off x="1781175"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798" name="Rectangle 12"/>
          <p:cNvSpPr>
            <a:spLocks noChangeArrowheads="1"/>
          </p:cNvSpPr>
          <p:nvPr/>
        </p:nvSpPr>
        <p:spPr bwMode="auto">
          <a:xfrm>
            <a:off x="273843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799" name="Rectangle 13"/>
          <p:cNvSpPr>
            <a:spLocks noChangeArrowheads="1"/>
          </p:cNvSpPr>
          <p:nvPr/>
        </p:nvSpPr>
        <p:spPr bwMode="auto">
          <a:xfrm>
            <a:off x="369728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800" name="Rectangle 14"/>
          <p:cNvSpPr>
            <a:spLocks noChangeArrowheads="1"/>
          </p:cNvSpPr>
          <p:nvPr/>
        </p:nvSpPr>
        <p:spPr bwMode="auto">
          <a:xfrm>
            <a:off x="465613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801" name="Rectangle 15"/>
          <p:cNvSpPr>
            <a:spLocks noChangeArrowheads="1"/>
          </p:cNvSpPr>
          <p:nvPr/>
        </p:nvSpPr>
        <p:spPr bwMode="auto">
          <a:xfrm>
            <a:off x="561498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802" name="Rectangle 18"/>
          <p:cNvSpPr>
            <a:spLocks noChangeArrowheads="1"/>
          </p:cNvSpPr>
          <p:nvPr/>
        </p:nvSpPr>
        <p:spPr bwMode="auto">
          <a:xfrm>
            <a:off x="2747963"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803" name="Rectangle 20"/>
          <p:cNvSpPr>
            <a:spLocks noChangeArrowheads="1"/>
          </p:cNvSpPr>
          <p:nvPr/>
        </p:nvSpPr>
        <p:spPr bwMode="auto">
          <a:xfrm>
            <a:off x="466407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804" name="Rectangle 21"/>
          <p:cNvSpPr>
            <a:spLocks noChangeArrowheads="1"/>
          </p:cNvSpPr>
          <p:nvPr/>
        </p:nvSpPr>
        <p:spPr bwMode="auto">
          <a:xfrm>
            <a:off x="562292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805" name="Rectangle 24"/>
          <p:cNvSpPr>
            <a:spLocks noChangeArrowheads="1"/>
          </p:cNvSpPr>
          <p:nvPr/>
        </p:nvSpPr>
        <p:spPr bwMode="auto">
          <a:xfrm>
            <a:off x="3713163" y="3933825"/>
            <a:ext cx="963612"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806" name="Rectangle 25"/>
          <p:cNvSpPr>
            <a:spLocks noChangeArrowheads="1"/>
          </p:cNvSpPr>
          <p:nvPr/>
        </p:nvSpPr>
        <p:spPr bwMode="auto">
          <a:xfrm>
            <a:off x="467201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807" name="Rectangle 26"/>
          <p:cNvSpPr>
            <a:spLocks noChangeArrowheads="1"/>
          </p:cNvSpPr>
          <p:nvPr/>
        </p:nvSpPr>
        <p:spPr bwMode="auto">
          <a:xfrm>
            <a:off x="563086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808" name="Rectangle 30"/>
          <p:cNvSpPr>
            <a:spLocks noChangeArrowheads="1"/>
          </p:cNvSpPr>
          <p:nvPr/>
        </p:nvSpPr>
        <p:spPr bwMode="auto">
          <a:xfrm>
            <a:off x="4679950" y="4784725"/>
            <a:ext cx="963613"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809" name="Rectangle 31"/>
          <p:cNvSpPr>
            <a:spLocks noChangeArrowheads="1"/>
          </p:cNvSpPr>
          <p:nvPr/>
        </p:nvSpPr>
        <p:spPr bwMode="auto">
          <a:xfrm>
            <a:off x="5638800" y="4784725"/>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810" name="Rectangle 36"/>
          <p:cNvSpPr>
            <a:spLocks noChangeArrowheads="1"/>
          </p:cNvSpPr>
          <p:nvPr/>
        </p:nvSpPr>
        <p:spPr bwMode="auto">
          <a:xfrm>
            <a:off x="5646738" y="5634038"/>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3811" name="TextBox 37"/>
          <p:cNvSpPr txBox="1">
            <a:spLocks noChangeArrowheads="1"/>
          </p:cNvSpPr>
          <p:nvPr/>
        </p:nvSpPr>
        <p:spPr bwMode="auto">
          <a:xfrm>
            <a:off x="1752600" y="2209800"/>
            <a:ext cx="10747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 :.01, VP:.1, </a:t>
            </a:r>
          </a:p>
          <a:p>
            <a:pPr eaLnBrk="1" hangingPunct="1"/>
            <a:r>
              <a:rPr lang="en-US" sz="1200" b="1">
                <a:latin typeface="Times New Roman" charset="0"/>
              </a:rPr>
              <a:t>Verb:.5 </a:t>
            </a:r>
          </a:p>
          <a:p>
            <a:pPr eaLnBrk="1" hangingPunct="1"/>
            <a:r>
              <a:rPr lang="en-US" sz="1200" b="1">
                <a:latin typeface="Times New Roman" charset="0"/>
              </a:rPr>
              <a:t>Nominal:.03</a:t>
            </a:r>
          </a:p>
          <a:p>
            <a:pPr eaLnBrk="1" hangingPunct="1"/>
            <a:r>
              <a:rPr lang="en-US" sz="1200" b="1">
                <a:latin typeface="Times New Roman" charset="0"/>
              </a:rPr>
              <a:t>Noun:.1</a:t>
            </a:r>
            <a:endParaRPr lang="en-US" sz="1400" b="1">
              <a:latin typeface="Times New Roman" charset="0"/>
            </a:endParaRPr>
          </a:p>
        </p:txBody>
      </p:sp>
      <p:sp>
        <p:nvSpPr>
          <p:cNvPr id="33812" name="TextBox 38"/>
          <p:cNvSpPr txBox="1">
            <a:spLocks noChangeArrowheads="1"/>
          </p:cNvSpPr>
          <p:nvPr/>
        </p:nvSpPr>
        <p:spPr bwMode="auto">
          <a:xfrm>
            <a:off x="2763838" y="3594100"/>
            <a:ext cx="5826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Det:.6</a:t>
            </a:r>
          </a:p>
        </p:txBody>
      </p:sp>
      <p:sp>
        <p:nvSpPr>
          <p:cNvPr id="33813" name="TextBox 39"/>
          <p:cNvSpPr txBox="1">
            <a:spLocks noChangeArrowheads="1"/>
          </p:cNvSpPr>
          <p:nvPr/>
        </p:nvSpPr>
        <p:spPr bwMode="auto">
          <a:xfrm>
            <a:off x="3697288" y="3975100"/>
            <a:ext cx="9921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Nominal:.15</a:t>
            </a:r>
          </a:p>
          <a:p>
            <a:pPr eaLnBrk="1" hangingPunct="1"/>
            <a:r>
              <a:rPr lang="en-US" sz="1200" b="1">
                <a:latin typeface="Times New Roman" charset="0"/>
              </a:rPr>
              <a:t>Noun:.5</a:t>
            </a:r>
            <a:endParaRPr lang="en-US" sz="1400" b="1">
              <a:latin typeface="Times New Roman" charset="0"/>
            </a:endParaRPr>
          </a:p>
        </p:txBody>
      </p:sp>
      <p:sp>
        <p:nvSpPr>
          <p:cNvPr id="33814" name="TextBox 28"/>
          <p:cNvSpPr txBox="1">
            <a:spLocks noChangeArrowheads="1"/>
          </p:cNvSpPr>
          <p:nvPr/>
        </p:nvSpPr>
        <p:spPr bwMode="auto">
          <a:xfrm>
            <a:off x="2806700" y="2735263"/>
            <a:ext cx="527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None</a:t>
            </a:r>
          </a:p>
        </p:txBody>
      </p:sp>
      <p:sp>
        <p:nvSpPr>
          <p:cNvPr id="33815" name="TextBox 29"/>
          <p:cNvSpPr txBox="1">
            <a:spLocks noChangeArrowheads="1"/>
          </p:cNvSpPr>
          <p:nvPr/>
        </p:nvSpPr>
        <p:spPr bwMode="auto">
          <a:xfrm>
            <a:off x="3657600" y="3200400"/>
            <a:ext cx="10175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NP:.6*.6*.15</a:t>
            </a:r>
          </a:p>
          <a:p>
            <a:pPr eaLnBrk="1" hangingPunct="1"/>
            <a:r>
              <a:rPr lang="en-US" sz="1200" b="1">
                <a:latin typeface="Times New Roman" charset="0"/>
              </a:rPr>
              <a:t>     =.054</a:t>
            </a:r>
          </a:p>
        </p:txBody>
      </p:sp>
      <p:sp>
        <p:nvSpPr>
          <p:cNvPr id="33816" name="TextBox 25"/>
          <p:cNvSpPr txBox="1">
            <a:spLocks noChangeArrowheads="1"/>
          </p:cNvSpPr>
          <p:nvPr/>
        </p:nvSpPr>
        <p:spPr bwMode="auto">
          <a:xfrm>
            <a:off x="3617913" y="26670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VP:.5*.5*.054</a:t>
            </a:r>
          </a:p>
          <a:p>
            <a:pPr eaLnBrk="1" hangingPunct="1"/>
            <a:r>
              <a:rPr lang="en-US" sz="1200" b="1">
                <a:latin typeface="Times New Roman" charset="0"/>
              </a:rPr>
              <a:t>     =.0135</a:t>
            </a:r>
          </a:p>
        </p:txBody>
      </p:sp>
      <p:sp>
        <p:nvSpPr>
          <p:cNvPr id="33817" name="TextBox 26"/>
          <p:cNvSpPr txBox="1">
            <a:spLocks noChangeArrowheads="1"/>
          </p:cNvSpPr>
          <p:nvPr/>
        </p:nvSpPr>
        <p:spPr bwMode="auto">
          <a:xfrm>
            <a:off x="3657600" y="22098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S:.05*.5*.054</a:t>
            </a:r>
          </a:p>
          <a:p>
            <a:pPr eaLnBrk="1" hangingPunct="1"/>
            <a:r>
              <a:rPr lang="en-US" sz="1200" b="1">
                <a:latin typeface="Times New Roman" charset="0"/>
              </a:rPr>
              <a:t>     =.00135</a:t>
            </a:r>
          </a:p>
        </p:txBody>
      </p:sp>
      <p:sp>
        <p:nvSpPr>
          <p:cNvPr id="28" name="TextBox 27"/>
          <p:cNvSpPr txBox="1">
            <a:spLocks noChangeArrowheads="1"/>
          </p:cNvSpPr>
          <p:nvPr/>
        </p:nvSpPr>
        <p:spPr bwMode="auto">
          <a:xfrm>
            <a:off x="4716463" y="4367213"/>
            <a:ext cx="525462"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1" name="TextBox 30"/>
          <p:cNvSpPr txBox="1">
            <a:spLocks noChangeArrowheads="1"/>
          </p:cNvSpPr>
          <p:nvPr/>
        </p:nvSpPr>
        <p:spPr bwMode="auto">
          <a:xfrm>
            <a:off x="4687888" y="3521075"/>
            <a:ext cx="527050" cy="277813"/>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2" name="TextBox 31"/>
          <p:cNvSpPr txBox="1">
            <a:spLocks noChangeArrowheads="1"/>
          </p:cNvSpPr>
          <p:nvPr/>
        </p:nvSpPr>
        <p:spPr bwMode="auto">
          <a:xfrm>
            <a:off x="4660900" y="2674938"/>
            <a:ext cx="525463"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4" name="TextBox 33"/>
          <p:cNvSpPr txBox="1">
            <a:spLocks noChangeArrowheads="1"/>
          </p:cNvSpPr>
          <p:nvPr/>
        </p:nvSpPr>
        <p:spPr bwMode="auto">
          <a:xfrm>
            <a:off x="4611688" y="5029200"/>
            <a:ext cx="666750" cy="276225"/>
          </a:xfrm>
          <a:prstGeom prst="rect">
            <a:avLst/>
          </a:prstGeom>
          <a:noFill/>
          <a:ln w="9525">
            <a:noFill/>
            <a:miter lim="800000"/>
            <a:headEnd/>
            <a:tailEnd/>
          </a:ln>
        </p:spPr>
        <p:txBody>
          <a:bodyPr wrap="none">
            <a:spAutoFit/>
          </a:bodyPr>
          <a:lstStyle/>
          <a:p>
            <a:pPr>
              <a:defRPr/>
            </a:pPr>
            <a:r>
              <a:rPr lang="en-US" sz="1200" b="1" dirty="0">
                <a:latin typeface="+mj-lt"/>
                <a:ea typeface="+mn-ea"/>
              </a:rPr>
              <a:t>Prep:.2</a:t>
            </a:r>
          </a:p>
        </p:txBody>
      </p:sp>
      <p:sp>
        <p:nvSpPr>
          <p:cNvPr id="33" name="TextBox 41"/>
          <p:cNvSpPr txBox="1">
            <a:spLocks noChangeArrowheads="1"/>
          </p:cNvSpPr>
          <p:nvPr/>
        </p:nvSpPr>
        <p:spPr bwMode="auto">
          <a:xfrm>
            <a:off x="5562600" y="5791200"/>
            <a:ext cx="1066800" cy="461963"/>
          </a:xfrm>
          <a:prstGeom prst="rect">
            <a:avLst/>
          </a:prstGeom>
          <a:noFill/>
          <a:ln w="9525">
            <a:noFill/>
            <a:miter lim="800000"/>
            <a:headEnd/>
            <a:tailEnd/>
          </a:ln>
        </p:spPr>
        <p:txBody>
          <a:bodyPr>
            <a:spAutoFit/>
          </a:bodyPr>
          <a:lstStyle/>
          <a:p>
            <a:pPr>
              <a:defRPr/>
            </a:pPr>
            <a:r>
              <a:rPr lang="en-US" sz="1200" b="1" dirty="0">
                <a:latin typeface="+mj-lt"/>
                <a:ea typeface="+mn-ea"/>
              </a:rPr>
              <a:t>NP:.16</a:t>
            </a:r>
          </a:p>
          <a:p>
            <a:pPr>
              <a:defRPr/>
            </a:pPr>
            <a:r>
              <a:rPr lang="en-US" sz="1200" b="1" dirty="0">
                <a:latin typeface="+mj-lt"/>
                <a:ea typeface="+mn-ea"/>
              </a:rPr>
              <a:t>PropNoun:.8</a:t>
            </a:r>
          </a:p>
        </p:txBody>
      </p:sp>
      <p:sp>
        <p:nvSpPr>
          <p:cNvPr id="35" name="TextBox 34"/>
          <p:cNvSpPr txBox="1">
            <a:spLocks noChangeArrowheads="1"/>
          </p:cNvSpPr>
          <p:nvPr/>
        </p:nvSpPr>
        <p:spPr bwMode="auto">
          <a:xfrm>
            <a:off x="5562600" y="4953000"/>
            <a:ext cx="1079500" cy="461963"/>
          </a:xfrm>
          <a:prstGeom prst="rect">
            <a:avLst/>
          </a:prstGeom>
          <a:noFill/>
          <a:ln w="9525">
            <a:noFill/>
            <a:miter lim="800000"/>
            <a:headEnd/>
            <a:tailEnd/>
          </a:ln>
        </p:spPr>
        <p:txBody>
          <a:bodyPr wrap="none">
            <a:spAutoFit/>
          </a:bodyPr>
          <a:lstStyle/>
          <a:p>
            <a:pPr>
              <a:defRPr/>
            </a:pPr>
            <a:r>
              <a:rPr lang="en-US" sz="1200" b="1" dirty="0">
                <a:latin typeface="+mj-lt"/>
                <a:ea typeface="+mn-ea"/>
              </a:rPr>
              <a:t>PP:1.0*.2*.16</a:t>
            </a:r>
          </a:p>
          <a:p>
            <a:pPr>
              <a:defRPr/>
            </a:pPr>
            <a:r>
              <a:rPr lang="en-US" sz="1200" b="1" dirty="0">
                <a:latin typeface="+mj-lt"/>
                <a:ea typeface="+mn-ea"/>
              </a:rPr>
              <a:t>       =.032</a:t>
            </a:r>
          </a:p>
        </p:txBody>
      </p:sp>
      <p:sp>
        <p:nvSpPr>
          <p:cNvPr id="36" name="TextBox 35"/>
          <p:cNvSpPr txBox="1">
            <a:spLocks noChangeArrowheads="1"/>
          </p:cNvSpPr>
          <p:nvPr/>
        </p:nvSpPr>
        <p:spPr bwMode="auto">
          <a:xfrm>
            <a:off x="5638800" y="4038600"/>
            <a:ext cx="915988" cy="646113"/>
          </a:xfrm>
          <a:prstGeom prst="rect">
            <a:avLst/>
          </a:prstGeom>
          <a:noFill/>
          <a:ln w="9525">
            <a:noFill/>
            <a:miter lim="800000"/>
            <a:headEnd/>
            <a:tailEnd/>
          </a:ln>
        </p:spPr>
        <p:txBody>
          <a:bodyPr wrap="none">
            <a:spAutoFit/>
          </a:bodyPr>
          <a:lstStyle/>
          <a:p>
            <a:pPr>
              <a:defRPr/>
            </a:pPr>
            <a:r>
              <a:rPr lang="en-US" sz="1200" b="1" dirty="0">
                <a:latin typeface="+mj-lt"/>
                <a:ea typeface="+mn-ea"/>
              </a:rPr>
              <a:t>Nominal:</a:t>
            </a:r>
          </a:p>
          <a:p>
            <a:pPr>
              <a:defRPr/>
            </a:pPr>
            <a:r>
              <a:rPr lang="en-US" sz="1200" b="1" dirty="0">
                <a:latin typeface="+mj-lt"/>
                <a:ea typeface="+mn-ea"/>
              </a:rPr>
              <a:t>.5*.15*.032</a:t>
            </a:r>
          </a:p>
          <a:p>
            <a:pPr>
              <a:defRPr/>
            </a:pPr>
            <a:r>
              <a:rPr lang="en-US" sz="1200" b="1" dirty="0">
                <a:latin typeface="+mj-lt"/>
                <a:ea typeface="+mn-ea"/>
              </a:rPr>
              <a:t>=.0024</a:t>
            </a:r>
          </a:p>
        </p:txBody>
      </p:sp>
      <p:sp>
        <p:nvSpPr>
          <p:cNvPr id="33825" name="TextBox 36"/>
          <p:cNvSpPr txBox="1">
            <a:spLocks noChangeArrowheads="1"/>
          </p:cNvSpPr>
          <p:nvPr/>
        </p:nvSpPr>
        <p:spPr bwMode="auto">
          <a:xfrm>
            <a:off x="5562600" y="2971800"/>
            <a:ext cx="965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a:t>
            </a:r>
          </a:p>
          <a:p>
            <a:pPr eaLnBrk="1" hangingPunct="1"/>
            <a:r>
              <a:rPr lang="en-US" sz="1200" b="1">
                <a:latin typeface="Times New Roman" charset="0"/>
              </a:rPr>
              <a:t>       .0024</a:t>
            </a:r>
          </a:p>
          <a:p>
            <a:pPr eaLnBrk="1" hangingPunct="1"/>
            <a:r>
              <a:rPr lang="en-US" sz="1200" b="1">
                <a:latin typeface="Times New Roman" charset="0"/>
              </a:rPr>
              <a:t>     =.000864</a:t>
            </a:r>
          </a:p>
        </p:txBody>
      </p:sp>
      <p:cxnSp>
        <p:nvCxnSpPr>
          <p:cNvPr id="33826" name="Straight Arrow Connector 41"/>
          <p:cNvCxnSpPr>
            <a:cxnSpLocks noChangeShapeType="1"/>
            <a:endCxn id="33812" idx="3"/>
          </p:cNvCxnSpPr>
          <p:nvPr/>
        </p:nvCxnSpPr>
        <p:spPr bwMode="auto">
          <a:xfrm rot="10800000" flipV="1">
            <a:off x="3346450" y="3352800"/>
            <a:ext cx="2368550" cy="379413"/>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3827" name="Straight Arrow Connector 45"/>
          <p:cNvCxnSpPr>
            <a:cxnSpLocks noChangeShapeType="1"/>
          </p:cNvCxnSpPr>
          <p:nvPr/>
        </p:nvCxnSpPr>
        <p:spPr bwMode="auto">
          <a:xfrm rot="5400000">
            <a:off x="5334001" y="3733800"/>
            <a:ext cx="762000" cy="31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6822789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r>
              <a:rPr lang="en-US">
                <a:latin typeface="Times New Roman" charset="0"/>
              </a:rPr>
              <a:t>Probabilistic CKY Parser</a:t>
            </a:r>
          </a:p>
        </p:txBody>
      </p:sp>
      <p:sp>
        <p:nvSpPr>
          <p:cNvPr id="4" name="Slide Number Placeholder 3"/>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A284FF9C-EC8F-8240-AF94-80655E061A05}" type="slidenum">
              <a:rPr lang="en-US" sz="1200">
                <a:latin typeface="Helvetica" charset="0"/>
              </a:rPr>
              <a:pPr algn="r" eaLnBrk="1" hangingPunct="1"/>
              <a:t>153</a:t>
            </a:fld>
            <a:endParaRPr lang="en-US" sz="1200">
              <a:latin typeface="Times New Roman" charset="0"/>
            </a:endParaRPr>
          </a:p>
        </p:txBody>
      </p:sp>
      <p:sp>
        <p:nvSpPr>
          <p:cNvPr id="34820" name="TextBox 5"/>
          <p:cNvSpPr txBox="1">
            <a:spLocks noChangeArrowheads="1"/>
          </p:cNvSpPr>
          <p:nvPr/>
        </p:nvSpPr>
        <p:spPr bwMode="auto">
          <a:xfrm>
            <a:off x="1804988" y="1660525"/>
            <a:ext cx="508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latin typeface="Times New Roman" charset="0"/>
              </a:rPr>
              <a:t>  Book       the        flight    through  Houston</a:t>
            </a:r>
          </a:p>
        </p:txBody>
      </p:sp>
      <p:sp>
        <p:nvSpPr>
          <p:cNvPr id="34821" name="Rectangle 11"/>
          <p:cNvSpPr>
            <a:spLocks noChangeArrowheads="1"/>
          </p:cNvSpPr>
          <p:nvPr/>
        </p:nvSpPr>
        <p:spPr bwMode="auto">
          <a:xfrm>
            <a:off x="1781175"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22" name="Rectangle 12"/>
          <p:cNvSpPr>
            <a:spLocks noChangeArrowheads="1"/>
          </p:cNvSpPr>
          <p:nvPr/>
        </p:nvSpPr>
        <p:spPr bwMode="auto">
          <a:xfrm>
            <a:off x="273843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23" name="Rectangle 13"/>
          <p:cNvSpPr>
            <a:spLocks noChangeArrowheads="1"/>
          </p:cNvSpPr>
          <p:nvPr/>
        </p:nvSpPr>
        <p:spPr bwMode="auto">
          <a:xfrm>
            <a:off x="369728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24" name="Rectangle 14"/>
          <p:cNvSpPr>
            <a:spLocks noChangeArrowheads="1"/>
          </p:cNvSpPr>
          <p:nvPr/>
        </p:nvSpPr>
        <p:spPr bwMode="auto">
          <a:xfrm>
            <a:off x="465613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25" name="Rectangle 15"/>
          <p:cNvSpPr>
            <a:spLocks noChangeArrowheads="1"/>
          </p:cNvSpPr>
          <p:nvPr/>
        </p:nvSpPr>
        <p:spPr bwMode="auto">
          <a:xfrm>
            <a:off x="561498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26" name="Rectangle 18"/>
          <p:cNvSpPr>
            <a:spLocks noChangeArrowheads="1"/>
          </p:cNvSpPr>
          <p:nvPr/>
        </p:nvSpPr>
        <p:spPr bwMode="auto">
          <a:xfrm>
            <a:off x="2747963"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27" name="Rectangle 20"/>
          <p:cNvSpPr>
            <a:spLocks noChangeArrowheads="1"/>
          </p:cNvSpPr>
          <p:nvPr/>
        </p:nvSpPr>
        <p:spPr bwMode="auto">
          <a:xfrm>
            <a:off x="466407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28" name="Rectangle 21"/>
          <p:cNvSpPr>
            <a:spLocks noChangeArrowheads="1"/>
          </p:cNvSpPr>
          <p:nvPr/>
        </p:nvSpPr>
        <p:spPr bwMode="auto">
          <a:xfrm>
            <a:off x="562292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29" name="Rectangle 24"/>
          <p:cNvSpPr>
            <a:spLocks noChangeArrowheads="1"/>
          </p:cNvSpPr>
          <p:nvPr/>
        </p:nvSpPr>
        <p:spPr bwMode="auto">
          <a:xfrm>
            <a:off x="3713163" y="3933825"/>
            <a:ext cx="963612"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30" name="Rectangle 25"/>
          <p:cNvSpPr>
            <a:spLocks noChangeArrowheads="1"/>
          </p:cNvSpPr>
          <p:nvPr/>
        </p:nvSpPr>
        <p:spPr bwMode="auto">
          <a:xfrm>
            <a:off x="467201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31" name="Rectangle 26"/>
          <p:cNvSpPr>
            <a:spLocks noChangeArrowheads="1"/>
          </p:cNvSpPr>
          <p:nvPr/>
        </p:nvSpPr>
        <p:spPr bwMode="auto">
          <a:xfrm>
            <a:off x="563086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32" name="Rectangle 30"/>
          <p:cNvSpPr>
            <a:spLocks noChangeArrowheads="1"/>
          </p:cNvSpPr>
          <p:nvPr/>
        </p:nvSpPr>
        <p:spPr bwMode="auto">
          <a:xfrm>
            <a:off x="4679950" y="4784725"/>
            <a:ext cx="963613"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33" name="Rectangle 31"/>
          <p:cNvSpPr>
            <a:spLocks noChangeArrowheads="1"/>
          </p:cNvSpPr>
          <p:nvPr/>
        </p:nvSpPr>
        <p:spPr bwMode="auto">
          <a:xfrm>
            <a:off x="5638800" y="4784725"/>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34" name="Rectangle 36"/>
          <p:cNvSpPr>
            <a:spLocks noChangeArrowheads="1"/>
          </p:cNvSpPr>
          <p:nvPr/>
        </p:nvSpPr>
        <p:spPr bwMode="auto">
          <a:xfrm>
            <a:off x="5646738" y="5634038"/>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4835" name="TextBox 37"/>
          <p:cNvSpPr txBox="1">
            <a:spLocks noChangeArrowheads="1"/>
          </p:cNvSpPr>
          <p:nvPr/>
        </p:nvSpPr>
        <p:spPr bwMode="auto">
          <a:xfrm>
            <a:off x="1752600" y="2209800"/>
            <a:ext cx="10747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 :.01, VP:.1, </a:t>
            </a:r>
          </a:p>
          <a:p>
            <a:pPr eaLnBrk="1" hangingPunct="1"/>
            <a:r>
              <a:rPr lang="en-US" sz="1200" b="1">
                <a:latin typeface="Times New Roman" charset="0"/>
              </a:rPr>
              <a:t>Verb:.5 </a:t>
            </a:r>
          </a:p>
          <a:p>
            <a:pPr eaLnBrk="1" hangingPunct="1"/>
            <a:r>
              <a:rPr lang="en-US" sz="1200" b="1">
                <a:latin typeface="Times New Roman" charset="0"/>
              </a:rPr>
              <a:t>Nominal:.03</a:t>
            </a:r>
          </a:p>
          <a:p>
            <a:pPr eaLnBrk="1" hangingPunct="1"/>
            <a:r>
              <a:rPr lang="en-US" sz="1200" b="1">
                <a:latin typeface="Times New Roman" charset="0"/>
              </a:rPr>
              <a:t>Noun:.1</a:t>
            </a:r>
            <a:endParaRPr lang="en-US" sz="1400" b="1">
              <a:latin typeface="Times New Roman" charset="0"/>
            </a:endParaRPr>
          </a:p>
        </p:txBody>
      </p:sp>
      <p:sp>
        <p:nvSpPr>
          <p:cNvPr id="34836" name="TextBox 38"/>
          <p:cNvSpPr txBox="1">
            <a:spLocks noChangeArrowheads="1"/>
          </p:cNvSpPr>
          <p:nvPr/>
        </p:nvSpPr>
        <p:spPr bwMode="auto">
          <a:xfrm>
            <a:off x="2763838" y="3594100"/>
            <a:ext cx="5826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Det:.6</a:t>
            </a:r>
          </a:p>
        </p:txBody>
      </p:sp>
      <p:sp>
        <p:nvSpPr>
          <p:cNvPr id="34837" name="TextBox 39"/>
          <p:cNvSpPr txBox="1">
            <a:spLocks noChangeArrowheads="1"/>
          </p:cNvSpPr>
          <p:nvPr/>
        </p:nvSpPr>
        <p:spPr bwMode="auto">
          <a:xfrm>
            <a:off x="3697288" y="3975100"/>
            <a:ext cx="9921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Nominal:.15</a:t>
            </a:r>
          </a:p>
          <a:p>
            <a:pPr eaLnBrk="1" hangingPunct="1"/>
            <a:r>
              <a:rPr lang="en-US" sz="1200" b="1">
                <a:latin typeface="Times New Roman" charset="0"/>
              </a:rPr>
              <a:t>Noun:.5</a:t>
            </a:r>
            <a:endParaRPr lang="en-US" sz="1400" b="1">
              <a:latin typeface="Times New Roman" charset="0"/>
            </a:endParaRPr>
          </a:p>
        </p:txBody>
      </p:sp>
      <p:sp>
        <p:nvSpPr>
          <p:cNvPr id="34838" name="TextBox 28"/>
          <p:cNvSpPr txBox="1">
            <a:spLocks noChangeArrowheads="1"/>
          </p:cNvSpPr>
          <p:nvPr/>
        </p:nvSpPr>
        <p:spPr bwMode="auto">
          <a:xfrm>
            <a:off x="2806700" y="2735263"/>
            <a:ext cx="527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None</a:t>
            </a:r>
          </a:p>
        </p:txBody>
      </p:sp>
      <p:sp>
        <p:nvSpPr>
          <p:cNvPr id="34839" name="TextBox 29"/>
          <p:cNvSpPr txBox="1">
            <a:spLocks noChangeArrowheads="1"/>
          </p:cNvSpPr>
          <p:nvPr/>
        </p:nvSpPr>
        <p:spPr bwMode="auto">
          <a:xfrm>
            <a:off x="3657600" y="3200400"/>
            <a:ext cx="10175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NP:.6*.6*.15</a:t>
            </a:r>
          </a:p>
          <a:p>
            <a:pPr eaLnBrk="1" hangingPunct="1"/>
            <a:r>
              <a:rPr lang="en-US" sz="1200" b="1">
                <a:latin typeface="Times New Roman" charset="0"/>
              </a:rPr>
              <a:t>     =.054</a:t>
            </a:r>
          </a:p>
        </p:txBody>
      </p:sp>
      <p:sp>
        <p:nvSpPr>
          <p:cNvPr id="34840" name="TextBox 25"/>
          <p:cNvSpPr txBox="1">
            <a:spLocks noChangeArrowheads="1"/>
          </p:cNvSpPr>
          <p:nvPr/>
        </p:nvSpPr>
        <p:spPr bwMode="auto">
          <a:xfrm>
            <a:off x="3617913" y="26670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VP:.5*.5*.054</a:t>
            </a:r>
          </a:p>
          <a:p>
            <a:pPr eaLnBrk="1" hangingPunct="1"/>
            <a:r>
              <a:rPr lang="en-US" sz="1200" b="1">
                <a:latin typeface="Times New Roman" charset="0"/>
              </a:rPr>
              <a:t>     =.0135</a:t>
            </a:r>
          </a:p>
        </p:txBody>
      </p:sp>
      <p:sp>
        <p:nvSpPr>
          <p:cNvPr id="34841" name="TextBox 26"/>
          <p:cNvSpPr txBox="1">
            <a:spLocks noChangeArrowheads="1"/>
          </p:cNvSpPr>
          <p:nvPr/>
        </p:nvSpPr>
        <p:spPr bwMode="auto">
          <a:xfrm>
            <a:off x="3657600" y="22098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S:.05*.5*.054</a:t>
            </a:r>
          </a:p>
          <a:p>
            <a:pPr eaLnBrk="1" hangingPunct="1"/>
            <a:r>
              <a:rPr lang="en-US" sz="1200" b="1">
                <a:latin typeface="Times New Roman" charset="0"/>
              </a:rPr>
              <a:t>     =.00135</a:t>
            </a:r>
          </a:p>
        </p:txBody>
      </p:sp>
      <p:sp>
        <p:nvSpPr>
          <p:cNvPr id="28" name="TextBox 27"/>
          <p:cNvSpPr txBox="1">
            <a:spLocks noChangeArrowheads="1"/>
          </p:cNvSpPr>
          <p:nvPr/>
        </p:nvSpPr>
        <p:spPr bwMode="auto">
          <a:xfrm>
            <a:off x="4716463" y="4367213"/>
            <a:ext cx="525462"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1" name="TextBox 30"/>
          <p:cNvSpPr txBox="1">
            <a:spLocks noChangeArrowheads="1"/>
          </p:cNvSpPr>
          <p:nvPr/>
        </p:nvSpPr>
        <p:spPr bwMode="auto">
          <a:xfrm>
            <a:off x="4687888" y="3521075"/>
            <a:ext cx="527050" cy="277813"/>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2" name="TextBox 31"/>
          <p:cNvSpPr txBox="1">
            <a:spLocks noChangeArrowheads="1"/>
          </p:cNvSpPr>
          <p:nvPr/>
        </p:nvSpPr>
        <p:spPr bwMode="auto">
          <a:xfrm>
            <a:off x="4660900" y="2674938"/>
            <a:ext cx="525463"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4" name="TextBox 33"/>
          <p:cNvSpPr txBox="1">
            <a:spLocks noChangeArrowheads="1"/>
          </p:cNvSpPr>
          <p:nvPr/>
        </p:nvSpPr>
        <p:spPr bwMode="auto">
          <a:xfrm>
            <a:off x="4611688" y="5029200"/>
            <a:ext cx="666750" cy="276225"/>
          </a:xfrm>
          <a:prstGeom prst="rect">
            <a:avLst/>
          </a:prstGeom>
          <a:noFill/>
          <a:ln w="9525">
            <a:noFill/>
            <a:miter lim="800000"/>
            <a:headEnd/>
            <a:tailEnd/>
          </a:ln>
        </p:spPr>
        <p:txBody>
          <a:bodyPr wrap="none">
            <a:spAutoFit/>
          </a:bodyPr>
          <a:lstStyle/>
          <a:p>
            <a:pPr>
              <a:defRPr/>
            </a:pPr>
            <a:r>
              <a:rPr lang="en-US" sz="1200" b="1" dirty="0">
                <a:latin typeface="+mj-lt"/>
                <a:ea typeface="+mn-ea"/>
              </a:rPr>
              <a:t>Prep:.2</a:t>
            </a:r>
          </a:p>
        </p:txBody>
      </p:sp>
      <p:sp>
        <p:nvSpPr>
          <p:cNvPr id="33" name="TextBox 41"/>
          <p:cNvSpPr txBox="1">
            <a:spLocks noChangeArrowheads="1"/>
          </p:cNvSpPr>
          <p:nvPr/>
        </p:nvSpPr>
        <p:spPr bwMode="auto">
          <a:xfrm>
            <a:off x="5562600" y="5791200"/>
            <a:ext cx="1066800" cy="461963"/>
          </a:xfrm>
          <a:prstGeom prst="rect">
            <a:avLst/>
          </a:prstGeom>
          <a:noFill/>
          <a:ln w="9525">
            <a:noFill/>
            <a:miter lim="800000"/>
            <a:headEnd/>
            <a:tailEnd/>
          </a:ln>
        </p:spPr>
        <p:txBody>
          <a:bodyPr>
            <a:spAutoFit/>
          </a:bodyPr>
          <a:lstStyle/>
          <a:p>
            <a:pPr>
              <a:defRPr/>
            </a:pPr>
            <a:r>
              <a:rPr lang="en-US" sz="1200" b="1" dirty="0">
                <a:latin typeface="+mj-lt"/>
                <a:ea typeface="+mn-ea"/>
              </a:rPr>
              <a:t>NP:.16</a:t>
            </a:r>
          </a:p>
          <a:p>
            <a:pPr>
              <a:defRPr/>
            </a:pPr>
            <a:r>
              <a:rPr lang="en-US" sz="1200" b="1" dirty="0">
                <a:latin typeface="+mj-lt"/>
                <a:ea typeface="+mn-ea"/>
              </a:rPr>
              <a:t>PropNoun:.8</a:t>
            </a:r>
          </a:p>
        </p:txBody>
      </p:sp>
      <p:sp>
        <p:nvSpPr>
          <p:cNvPr id="35" name="TextBox 34"/>
          <p:cNvSpPr txBox="1">
            <a:spLocks noChangeArrowheads="1"/>
          </p:cNvSpPr>
          <p:nvPr/>
        </p:nvSpPr>
        <p:spPr bwMode="auto">
          <a:xfrm>
            <a:off x="5562600" y="4953000"/>
            <a:ext cx="1079500" cy="461963"/>
          </a:xfrm>
          <a:prstGeom prst="rect">
            <a:avLst/>
          </a:prstGeom>
          <a:noFill/>
          <a:ln w="9525">
            <a:noFill/>
            <a:miter lim="800000"/>
            <a:headEnd/>
            <a:tailEnd/>
          </a:ln>
        </p:spPr>
        <p:txBody>
          <a:bodyPr wrap="none">
            <a:spAutoFit/>
          </a:bodyPr>
          <a:lstStyle/>
          <a:p>
            <a:pPr>
              <a:defRPr/>
            </a:pPr>
            <a:r>
              <a:rPr lang="en-US" sz="1200" b="1" dirty="0">
                <a:latin typeface="+mj-lt"/>
                <a:ea typeface="+mn-ea"/>
              </a:rPr>
              <a:t>PP:1.0*.2*.16</a:t>
            </a:r>
          </a:p>
          <a:p>
            <a:pPr>
              <a:defRPr/>
            </a:pPr>
            <a:r>
              <a:rPr lang="en-US" sz="1200" b="1" dirty="0">
                <a:latin typeface="+mj-lt"/>
                <a:ea typeface="+mn-ea"/>
              </a:rPr>
              <a:t>       =.032</a:t>
            </a:r>
          </a:p>
        </p:txBody>
      </p:sp>
      <p:sp>
        <p:nvSpPr>
          <p:cNvPr id="36" name="TextBox 35"/>
          <p:cNvSpPr txBox="1">
            <a:spLocks noChangeArrowheads="1"/>
          </p:cNvSpPr>
          <p:nvPr/>
        </p:nvSpPr>
        <p:spPr bwMode="auto">
          <a:xfrm>
            <a:off x="5638800" y="4038600"/>
            <a:ext cx="915988" cy="646113"/>
          </a:xfrm>
          <a:prstGeom prst="rect">
            <a:avLst/>
          </a:prstGeom>
          <a:noFill/>
          <a:ln w="9525">
            <a:noFill/>
            <a:miter lim="800000"/>
            <a:headEnd/>
            <a:tailEnd/>
          </a:ln>
        </p:spPr>
        <p:txBody>
          <a:bodyPr wrap="none">
            <a:spAutoFit/>
          </a:bodyPr>
          <a:lstStyle/>
          <a:p>
            <a:pPr>
              <a:defRPr/>
            </a:pPr>
            <a:r>
              <a:rPr lang="en-US" sz="1200" b="1" dirty="0">
                <a:latin typeface="+mj-lt"/>
                <a:ea typeface="+mn-ea"/>
              </a:rPr>
              <a:t>Nominal:</a:t>
            </a:r>
          </a:p>
          <a:p>
            <a:pPr>
              <a:defRPr/>
            </a:pPr>
            <a:r>
              <a:rPr lang="en-US" sz="1200" b="1" dirty="0">
                <a:latin typeface="+mj-lt"/>
                <a:ea typeface="+mn-ea"/>
              </a:rPr>
              <a:t>.5*.15*.032</a:t>
            </a:r>
          </a:p>
          <a:p>
            <a:pPr>
              <a:defRPr/>
            </a:pPr>
            <a:r>
              <a:rPr lang="en-US" sz="1200" b="1" dirty="0">
                <a:latin typeface="+mj-lt"/>
                <a:ea typeface="+mn-ea"/>
              </a:rPr>
              <a:t>=.0024</a:t>
            </a:r>
          </a:p>
        </p:txBody>
      </p:sp>
      <p:sp>
        <p:nvSpPr>
          <p:cNvPr id="34849" name="TextBox 36"/>
          <p:cNvSpPr txBox="1">
            <a:spLocks noChangeArrowheads="1"/>
          </p:cNvSpPr>
          <p:nvPr/>
        </p:nvSpPr>
        <p:spPr bwMode="auto">
          <a:xfrm>
            <a:off x="5562600" y="2971800"/>
            <a:ext cx="965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a:t>
            </a:r>
          </a:p>
          <a:p>
            <a:pPr eaLnBrk="1" hangingPunct="1"/>
            <a:r>
              <a:rPr lang="en-US" sz="1200" b="1">
                <a:latin typeface="Times New Roman" charset="0"/>
              </a:rPr>
              <a:t>       .0024</a:t>
            </a:r>
          </a:p>
          <a:p>
            <a:pPr eaLnBrk="1" hangingPunct="1"/>
            <a:r>
              <a:rPr lang="en-US" sz="1200" b="1">
                <a:latin typeface="Times New Roman" charset="0"/>
              </a:rPr>
              <a:t>     =.000864</a:t>
            </a:r>
          </a:p>
        </p:txBody>
      </p:sp>
      <p:sp>
        <p:nvSpPr>
          <p:cNvPr id="34850" name="TextBox 40"/>
          <p:cNvSpPr txBox="1">
            <a:spLocks noChangeArrowheads="1"/>
          </p:cNvSpPr>
          <p:nvPr/>
        </p:nvSpPr>
        <p:spPr bwMode="auto">
          <a:xfrm>
            <a:off x="5562600" y="2438400"/>
            <a:ext cx="10953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S:.05*.5*</a:t>
            </a:r>
          </a:p>
          <a:p>
            <a:pPr eaLnBrk="1" hangingPunct="1"/>
            <a:r>
              <a:rPr lang="en-US" sz="1200" b="1">
                <a:latin typeface="Times New Roman" charset="0"/>
              </a:rPr>
              <a:t>     .000864</a:t>
            </a:r>
          </a:p>
          <a:p>
            <a:pPr eaLnBrk="1" hangingPunct="1"/>
            <a:r>
              <a:rPr lang="en-US" sz="1200" b="1">
                <a:latin typeface="Times New Roman" charset="0"/>
              </a:rPr>
              <a:t>   =.0000216</a:t>
            </a:r>
          </a:p>
        </p:txBody>
      </p:sp>
      <p:cxnSp>
        <p:nvCxnSpPr>
          <p:cNvPr id="34851" name="Straight Arrow Connector 46"/>
          <p:cNvCxnSpPr>
            <a:cxnSpLocks noChangeShapeType="1"/>
          </p:cNvCxnSpPr>
          <p:nvPr/>
        </p:nvCxnSpPr>
        <p:spPr bwMode="auto">
          <a:xfrm rot="10800000">
            <a:off x="2286000" y="2514600"/>
            <a:ext cx="3352800" cy="762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4852" name="Straight Arrow Connector 48"/>
          <p:cNvCxnSpPr>
            <a:cxnSpLocks noChangeShapeType="1"/>
          </p:cNvCxnSpPr>
          <p:nvPr/>
        </p:nvCxnSpPr>
        <p:spPr bwMode="auto">
          <a:xfrm rot="16200000" flipH="1">
            <a:off x="5372100" y="2857500"/>
            <a:ext cx="609600" cy="762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6352529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r>
              <a:rPr lang="en-US">
                <a:latin typeface="Times New Roman" charset="0"/>
              </a:rPr>
              <a:t>Probabilistic CKY Parser</a:t>
            </a:r>
          </a:p>
        </p:txBody>
      </p:sp>
      <p:sp>
        <p:nvSpPr>
          <p:cNvPr id="4" name="Slide Number Placeholder 3"/>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B523A4AC-23BE-614B-B7BA-0D97F52EB403}" type="slidenum">
              <a:rPr lang="en-US" sz="1200">
                <a:latin typeface="Helvetica" charset="0"/>
              </a:rPr>
              <a:pPr algn="r" eaLnBrk="1" hangingPunct="1"/>
              <a:t>154</a:t>
            </a:fld>
            <a:endParaRPr lang="en-US" sz="1200">
              <a:latin typeface="Times New Roman" charset="0"/>
            </a:endParaRPr>
          </a:p>
        </p:txBody>
      </p:sp>
      <p:sp>
        <p:nvSpPr>
          <p:cNvPr id="35844" name="TextBox 5"/>
          <p:cNvSpPr txBox="1">
            <a:spLocks noChangeArrowheads="1"/>
          </p:cNvSpPr>
          <p:nvPr/>
        </p:nvSpPr>
        <p:spPr bwMode="auto">
          <a:xfrm>
            <a:off x="1804988" y="1660525"/>
            <a:ext cx="508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latin typeface="Times New Roman" charset="0"/>
              </a:rPr>
              <a:t>  Book       the        flight    through  Houston</a:t>
            </a:r>
          </a:p>
        </p:txBody>
      </p:sp>
      <p:sp>
        <p:nvSpPr>
          <p:cNvPr id="35845" name="Rectangle 11"/>
          <p:cNvSpPr>
            <a:spLocks noChangeArrowheads="1"/>
          </p:cNvSpPr>
          <p:nvPr/>
        </p:nvSpPr>
        <p:spPr bwMode="auto">
          <a:xfrm>
            <a:off x="1781175"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46" name="Rectangle 12"/>
          <p:cNvSpPr>
            <a:spLocks noChangeArrowheads="1"/>
          </p:cNvSpPr>
          <p:nvPr/>
        </p:nvSpPr>
        <p:spPr bwMode="auto">
          <a:xfrm>
            <a:off x="273843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47" name="Rectangle 13"/>
          <p:cNvSpPr>
            <a:spLocks noChangeArrowheads="1"/>
          </p:cNvSpPr>
          <p:nvPr/>
        </p:nvSpPr>
        <p:spPr bwMode="auto">
          <a:xfrm>
            <a:off x="369728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48" name="Rectangle 14"/>
          <p:cNvSpPr>
            <a:spLocks noChangeArrowheads="1"/>
          </p:cNvSpPr>
          <p:nvPr/>
        </p:nvSpPr>
        <p:spPr bwMode="auto">
          <a:xfrm>
            <a:off x="465613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49" name="Rectangle 15"/>
          <p:cNvSpPr>
            <a:spLocks noChangeArrowheads="1"/>
          </p:cNvSpPr>
          <p:nvPr/>
        </p:nvSpPr>
        <p:spPr bwMode="auto">
          <a:xfrm>
            <a:off x="561498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50" name="Rectangle 18"/>
          <p:cNvSpPr>
            <a:spLocks noChangeArrowheads="1"/>
          </p:cNvSpPr>
          <p:nvPr/>
        </p:nvSpPr>
        <p:spPr bwMode="auto">
          <a:xfrm>
            <a:off x="2747963"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51" name="Rectangle 20"/>
          <p:cNvSpPr>
            <a:spLocks noChangeArrowheads="1"/>
          </p:cNvSpPr>
          <p:nvPr/>
        </p:nvSpPr>
        <p:spPr bwMode="auto">
          <a:xfrm>
            <a:off x="466407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52" name="Rectangle 21"/>
          <p:cNvSpPr>
            <a:spLocks noChangeArrowheads="1"/>
          </p:cNvSpPr>
          <p:nvPr/>
        </p:nvSpPr>
        <p:spPr bwMode="auto">
          <a:xfrm>
            <a:off x="562292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53" name="Rectangle 24"/>
          <p:cNvSpPr>
            <a:spLocks noChangeArrowheads="1"/>
          </p:cNvSpPr>
          <p:nvPr/>
        </p:nvSpPr>
        <p:spPr bwMode="auto">
          <a:xfrm>
            <a:off x="3713163" y="3933825"/>
            <a:ext cx="963612"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54" name="Rectangle 25"/>
          <p:cNvSpPr>
            <a:spLocks noChangeArrowheads="1"/>
          </p:cNvSpPr>
          <p:nvPr/>
        </p:nvSpPr>
        <p:spPr bwMode="auto">
          <a:xfrm>
            <a:off x="467201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55" name="Rectangle 26"/>
          <p:cNvSpPr>
            <a:spLocks noChangeArrowheads="1"/>
          </p:cNvSpPr>
          <p:nvPr/>
        </p:nvSpPr>
        <p:spPr bwMode="auto">
          <a:xfrm>
            <a:off x="563086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56" name="Rectangle 30"/>
          <p:cNvSpPr>
            <a:spLocks noChangeArrowheads="1"/>
          </p:cNvSpPr>
          <p:nvPr/>
        </p:nvSpPr>
        <p:spPr bwMode="auto">
          <a:xfrm>
            <a:off x="4679950" y="4784725"/>
            <a:ext cx="963613"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57" name="Rectangle 31"/>
          <p:cNvSpPr>
            <a:spLocks noChangeArrowheads="1"/>
          </p:cNvSpPr>
          <p:nvPr/>
        </p:nvSpPr>
        <p:spPr bwMode="auto">
          <a:xfrm>
            <a:off x="5638800" y="4784725"/>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58" name="Rectangle 36"/>
          <p:cNvSpPr>
            <a:spLocks noChangeArrowheads="1"/>
          </p:cNvSpPr>
          <p:nvPr/>
        </p:nvSpPr>
        <p:spPr bwMode="auto">
          <a:xfrm>
            <a:off x="5646738" y="5634038"/>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5859" name="TextBox 37"/>
          <p:cNvSpPr txBox="1">
            <a:spLocks noChangeArrowheads="1"/>
          </p:cNvSpPr>
          <p:nvPr/>
        </p:nvSpPr>
        <p:spPr bwMode="auto">
          <a:xfrm>
            <a:off x="1752600" y="2209800"/>
            <a:ext cx="10747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 :.01, VP:.1, </a:t>
            </a:r>
          </a:p>
          <a:p>
            <a:pPr eaLnBrk="1" hangingPunct="1"/>
            <a:r>
              <a:rPr lang="en-US" sz="1200" b="1">
                <a:latin typeface="Times New Roman" charset="0"/>
              </a:rPr>
              <a:t>Verb:.5 </a:t>
            </a:r>
          </a:p>
          <a:p>
            <a:pPr eaLnBrk="1" hangingPunct="1"/>
            <a:r>
              <a:rPr lang="en-US" sz="1200" b="1">
                <a:latin typeface="Times New Roman" charset="0"/>
              </a:rPr>
              <a:t>Nominal:.03</a:t>
            </a:r>
          </a:p>
          <a:p>
            <a:pPr eaLnBrk="1" hangingPunct="1"/>
            <a:r>
              <a:rPr lang="en-US" sz="1200" b="1">
                <a:latin typeface="Times New Roman" charset="0"/>
              </a:rPr>
              <a:t>Noun:.1</a:t>
            </a:r>
            <a:endParaRPr lang="en-US" sz="1400" b="1">
              <a:latin typeface="Times New Roman" charset="0"/>
            </a:endParaRPr>
          </a:p>
        </p:txBody>
      </p:sp>
      <p:sp>
        <p:nvSpPr>
          <p:cNvPr id="35860" name="TextBox 38"/>
          <p:cNvSpPr txBox="1">
            <a:spLocks noChangeArrowheads="1"/>
          </p:cNvSpPr>
          <p:nvPr/>
        </p:nvSpPr>
        <p:spPr bwMode="auto">
          <a:xfrm>
            <a:off x="2763838" y="3594100"/>
            <a:ext cx="5826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Det:.6</a:t>
            </a:r>
          </a:p>
        </p:txBody>
      </p:sp>
      <p:sp>
        <p:nvSpPr>
          <p:cNvPr id="35861" name="TextBox 39"/>
          <p:cNvSpPr txBox="1">
            <a:spLocks noChangeArrowheads="1"/>
          </p:cNvSpPr>
          <p:nvPr/>
        </p:nvSpPr>
        <p:spPr bwMode="auto">
          <a:xfrm>
            <a:off x="3697288" y="3975100"/>
            <a:ext cx="9921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Nominal:.15</a:t>
            </a:r>
          </a:p>
          <a:p>
            <a:pPr eaLnBrk="1" hangingPunct="1"/>
            <a:r>
              <a:rPr lang="en-US" sz="1200" b="1">
                <a:latin typeface="Times New Roman" charset="0"/>
              </a:rPr>
              <a:t>Noun:.5</a:t>
            </a:r>
            <a:endParaRPr lang="en-US" sz="1400" b="1">
              <a:latin typeface="Times New Roman" charset="0"/>
            </a:endParaRPr>
          </a:p>
        </p:txBody>
      </p:sp>
      <p:sp>
        <p:nvSpPr>
          <p:cNvPr id="35862" name="TextBox 28"/>
          <p:cNvSpPr txBox="1">
            <a:spLocks noChangeArrowheads="1"/>
          </p:cNvSpPr>
          <p:nvPr/>
        </p:nvSpPr>
        <p:spPr bwMode="auto">
          <a:xfrm>
            <a:off x="2806700" y="2735263"/>
            <a:ext cx="527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None</a:t>
            </a:r>
          </a:p>
        </p:txBody>
      </p:sp>
      <p:sp>
        <p:nvSpPr>
          <p:cNvPr id="35863" name="TextBox 29"/>
          <p:cNvSpPr txBox="1">
            <a:spLocks noChangeArrowheads="1"/>
          </p:cNvSpPr>
          <p:nvPr/>
        </p:nvSpPr>
        <p:spPr bwMode="auto">
          <a:xfrm>
            <a:off x="3657600" y="3200400"/>
            <a:ext cx="10175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NP:.6*.6*.15</a:t>
            </a:r>
          </a:p>
          <a:p>
            <a:pPr eaLnBrk="1" hangingPunct="1"/>
            <a:r>
              <a:rPr lang="en-US" sz="1200" b="1">
                <a:latin typeface="Times New Roman" charset="0"/>
              </a:rPr>
              <a:t>     =.054</a:t>
            </a:r>
          </a:p>
        </p:txBody>
      </p:sp>
      <p:sp>
        <p:nvSpPr>
          <p:cNvPr id="35864" name="TextBox 25"/>
          <p:cNvSpPr txBox="1">
            <a:spLocks noChangeArrowheads="1"/>
          </p:cNvSpPr>
          <p:nvPr/>
        </p:nvSpPr>
        <p:spPr bwMode="auto">
          <a:xfrm>
            <a:off x="3617913" y="26670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VP:.5*.5*.054</a:t>
            </a:r>
          </a:p>
          <a:p>
            <a:pPr eaLnBrk="1" hangingPunct="1"/>
            <a:r>
              <a:rPr lang="en-US" sz="1200" b="1">
                <a:latin typeface="Times New Roman" charset="0"/>
              </a:rPr>
              <a:t>     =.0135</a:t>
            </a:r>
          </a:p>
        </p:txBody>
      </p:sp>
      <p:sp>
        <p:nvSpPr>
          <p:cNvPr id="35865" name="TextBox 26"/>
          <p:cNvSpPr txBox="1">
            <a:spLocks noChangeArrowheads="1"/>
          </p:cNvSpPr>
          <p:nvPr/>
        </p:nvSpPr>
        <p:spPr bwMode="auto">
          <a:xfrm>
            <a:off x="3657600" y="22098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S:.05*.5*.054</a:t>
            </a:r>
          </a:p>
          <a:p>
            <a:pPr eaLnBrk="1" hangingPunct="1"/>
            <a:r>
              <a:rPr lang="en-US" sz="1200" b="1">
                <a:latin typeface="Times New Roman" charset="0"/>
              </a:rPr>
              <a:t>     =.00135</a:t>
            </a:r>
          </a:p>
        </p:txBody>
      </p:sp>
      <p:sp>
        <p:nvSpPr>
          <p:cNvPr id="28" name="TextBox 27"/>
          <p:cNvSpPr txBox="1">
            <a:spLocks noChangeArrowheads="1"/>
          </p:cNvSpPr>
          <p:nvPr/>
        </p:nvSpPr>
        <p:spPr bwMode="auto">
          <a:xfrm>
            <a:off x="4716463" y="4367213"/>
            <a:ext cx="525462"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1" name="TextBox 30"/>
          <p:cNvSpPr txBox="1">
            <a:spLocks noChangeArrowheads="1"/>
          </p:cNvSpPr>
          <p:nvPr/>
        </p:nvSpPr>
        <p:spPr bwMode="auto">
          <a:xfrm>
            <a:off x="4687888" y="3521075"/>
            <a:ext cx="527050" cy="277813"/>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2" name="TextBox 31"/>
          <p:cNvSpPr txBox="1">
            <a:spLocks noChangeArrowheads="1"/>
          </p:cNvSpPr>
          <p:nvPr/>
        </p:nvSpPr>
        <p:spPr bwMode="auto">
          <a:xfrm>
            <a:off x="4660900" y="2674938"/>
            <a:ext cx="525463"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4" name="TextBox 33"/>
          <p:cNvSpPr txBox="1">
            <a:spLocks noChangeArrowheads="1"/>
          </p:cNvSpPr>
          <p:nvPr/>
        </p:nvSpPr>
        <p:spPr bwMode="auto">
          <a:xfrm>
            <a:off x="4611688" y="5029200"/>
            <a:ext cx="666750" cy="276225"/>
          </a:xfrm>
          <a:prstGeom prst="rect">
            <a:avLst/>
          </a:prstGeom>
          <a:noFill/>
          <a:ln w="9525">
            <a:noFill/>
            <a:miter lim="800000"/>
            <a:headEnd/>
            <a:tailEnd/>
          </a:ln>
        </p:spPr>
        <p:txBody>
          <a:bodyPr wrap="none">
            <a:spAutoFit/>
          </a:bodyPr>
          <a:lstStyle/>
          <a:p>
            <a:pPr>
              <a:defRPr/>
            </a:pPr>
            <a:r>
              <a:rPr lang="en-US" sz="1200" b="1" dirty="0">
                <a:latin typeface="+mj-lt"/>
                <a:ea typeface="+mn-ea"/>
              </a:rPr>
              <a:t>Prep:.2</a:t>
            </a:r>
          </a:p>
        </p:txBody>
      </p:sp>
      <p:sp>
        <p:nvSpPr>
          <p:cNvPr id="33" name="TextBox 41"/>
          <p:cNvSpPr txBox="1">
            <a:spLocks noChangeArrowheads="1"/>
          </p:cNvSpPr>
          <p:nvPr/>
        </p:nvSpPr>
        <p:spPr bwMode="auto">
          <a:xfrm>
            <a:off x="5562600" y="5791200"/>
            <a:ext cx="1066800" cy="461963"/>
          </a:xfrm>
          <a:prstGeom prst="rect">
            <a:avLst/>
          </a:prstGeom>
          <a:noFill/>
          <a:ln w="9525">
            <a:noFill/>
            <a:miter lim="800000"/>
            <a:headEnd/>
            <a:tailEnd/>
          </a:ln>
        </p:spPr>
        <p:txBody>
          <a:bodyPr>
            <a:spAutoFit/>
          </a:bodyPr>
          <a:lstStyle/>
          <a:p>
            <a:pPr>
              <a:defRPr/>
            </a:pPr>
            <a:r>
              <a:rPr lang="en-US" sz="1200" b="1" dirty="0">
                <a:latin typeface="+mj-lt"/>
                <a:ea typeface="+mn-ea"/>
              </a:rPr>
              <a:t>NP:.16</a:t>
            </a:r>
          </a:p>
          <a:p>
            <a:pPr>
              <a:defRPr/>
            </a:pPr>
            <a:r>
              <a:rPr lang="en-US" sz="1200" b="1" dirty="0">
                <a:latin typeface="+mj-lt"/>
                <a:ea typeface="+mn-ea"/>
              </a:rPr>
              <a:t>PropNoun:.8</a:t>
            </a:r>
          </a:p>
        </p:txBody>
      </p:sp>
      <p:sp>
        <p:nvSpPr>
          <p:cNvPr id="35" name="TextBox 34"/>
          <p:cNvSpPr txBox="1">
            <a:spLocks noChangeArrowheads="1"/>
          </p:cNvSpPr>
          <p:nvPr/>
        </p:nvSpPr>
        <p:spPr bwMode="auto">
          <a:xfrm>
            <a:off x="5562600" y="4953000"/>
            <a:ext cx="1079500" cy="461963"/>
          </a:xfrm>
          <a:prstGeom prst="rect">
            <a:avLst/>
          </a:prstGeom>
          <a:noFill/>
          <a:ln w="9525">
            <a:noFill/>
            <a:miter lim="800000"/>
            <a:headEnd/>
            <a:tailEnd/>
          </a:ln>
        </p:spPr>
        <p:txBody>
          <a:bodyPr wrap="none">
            <a:spAutoFit/>
          </a:bodyPr>
          <a:lstStyle/>
          <a:p>
            <a:pPr>
              <a:defRPr/>
            </a:pPr>
            <a:r>
              <a:rPr lang="en-US" sz="1200" b="1" dirty="0">
                <a:latin typeface="+mj-lt"/>
                <a:ea typeface="+mn-ea"/>
              </a:rPr>
              <a:t>PP:1.0*.2*.16</a:t>
            </a:r>
          </a:p>
          <a:p>
            <a:pPr>
              <a:defRPr/>
            </a:pPr>
            <a:r>
              <a:rPr lang="en-US" sz="1200" b="1" dirty="0">
                <a:latin typeface="+mj-lt"/>
                <a:ea typeface="+mn-ea"/>
              </a:rPr>
              <a:t>       =.032</a:t>
            </a:r>
          </a:p>
        </p:txBody>
      </p:sp>
      <p:sp>
        <p:nvSpPr>
          <p:cNvPr id="36" name="TextBox 35"/>
          <p:cNvSpPr txBox="1">
            <a:spLocks noChangeArrowheads="1"/>
          </p:cNvSpPr>
          <p:nvPr/>
        </p:nvSpPr>
        <p:spPr bwMode="auto">
          <a:xfrm>
            <a:off x="5638800" y="4038600"/>
            <a:ext cx="915988" cy="646113"/>
          </a:xfrm>
          <a:prstGeom prst="rect">
            <a:avLst/>
          </a:prstGeom>
          <a:noFill/>
          <a:ln w="9525">
            <a:noFill/>
            <a:miter lim="800000"/>
            <a:headEnd/>
            <a:tailEnd/>
          </a:ln>
        </p:spPr>
        <p:txBody>
          <a:bodyPr wrap="none">
            <a:spAutoFit/>
          </a:bodyPr>
          <a:lstStyle/>
          <a:p>
            <a:pPr>
              <a:defRPr/>
            </a:pPr>
            <a:r>
              <a:rPr lang="en-US" sz="1200" b="1" dirty="0">
                <a:latin typeface="+mj-lt"/>
                <a:ea typeface="+mn-ea"/>
              </a:rPr>
              <a:t>Nominal:</a:t>
            </a:r>
          </a:p>
          <a:p>
            <a:pPr>
              <a:defRPr/>
            </a:pPr>
            <a:r>
              <a:rPr lang="en-US" sz="1200" b="1" dirty="0">
                <a:latin typeface="+mj-lt"/>
                <a:ea typeface="+mn-ea"/>
              </a:rPr>
              <a:t>.5*.15*.032</a:t>
            </a:r>
          </a:p>
          <a:p>
            <a:pPr>
              <a:defRPr/>
            </a:pPr>
            <a:r>
              <a:rPr lang="en-US" sz="1200" b="1" dirty="0">
                <a:latin typeface="+mj-lt"/>
                <a:ea typeface="+mn-ea"/>
              </a:rPr>
              <a:t>=.0024</a:t>
            </a:r>
          </a:p>
        </p:txBody>
      </p:sp>
      <p:sp>
        <p:nvSpPr>
          <p:cNvPr id="35873" name="TextBox 36"/>
          <p:cNvSpPr txBox="1">
            <a:spLocks noChangeArrowheads="1"/>
          </p:cNvSpPr>
          <p:nvPr/>
        </p:nvSpPr>
        <p:spPr bwMode="auto">
          <a:xfrm>
            <a:off x="5562600" y="2971800"/>
            <a:ext cx="965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a:t>
            </a:r>
          </a:p>
          <a:p>
            <a:pPr eaLnBrk="1" hangingPunct="1"/>
            <a:r>
              <a:rPr lang="en-US" sz="1200" b="1">
                <a:latin typeface="Times New Roman" charset="0"/>
              </a:rPr>
              <a:t>       .0024</a:t>
            </a:r>
          </a:p>
          <a:p>
            <a:pPr eaLnBrk="1" hangingPunct="1"/>
            <a:r>
              <a:rPr lang="en-US" sz="1200" b="1">
                <a:latin typeface="Times New Roman" charset="0"/>
              </a:rPr>
              <a:t>     =.000864</a:t>
            </a:r>
          </a:p>
        </p:txBody>
      </p:sp>
      <p:sp>
        <p:nvSpPr>
          <p:cNvPr id="35874" name="TextBox 40"/>
          <p:cNvSpPr txBox="1">
            <a:spLocks noChangeArrowheads="1"/>
          </p:cNvSpPr>
          <p:nvPr/>
        </p:nvSpPr>
        <p:spPr bwMode="auto">
          <a:xfrm>
            <a:off x="5562600" y="2743200"/>
            <a:ext cx="10953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S:.0000216</a:t>
            </a:r>
          </a:p>
        </p:txBody>
      </p:sp>
      <p:sp>
        <p:nvSpPr>
          <p:cNvPr id="35875" name="TextBox 41"/>
          <p:cNvSpPr txBox="1">
            <a:spLocks noChangeArrowheads="1"/>
          </p:cNvSpPr>
          <p:nvPr/>
        </p:nvSpPr>
        <p:spPr bwMode="auto">
          <a:xfrm>
            <a:off x="5638800" y="2209800"/>
            <a:ext cx="10953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S:.03*.0135*</a:t>
            </a:r>
          </a:p>
          <a:p>
            <a:pPr eaLnBrk="1" hangingPunct="1"/>
            <a:r>
              <a:rPr lang="en-US" sz="1200" b="1">
                <a:latin typeface="Times New Roman" charset="0"/>
              </a:rPr>
              <a:t>    .032</a:t>
            </a:r>
          </a:p>
          <a:p>
            <a:pPr eaLnBrk="1" hangingPunct="1"/>
            <a:r>
              <a:rPr lang="en-US" sz="1200" b="1">
                <a:latin typeface="Times New Roman" charset="0"/>
              </a:rPr>
              <a:t>  =.00001296</a:t>
            </a:r>
          </a:p>
        </p:txBody>
      </p:sp>
      <p:cxnSp>
        <p:nvCxnSpPr>
          <p:cNvPr id="35876" name="Straight Arrow Connector 43"/>
          <p:cNvCxnSpPr>
            <a:cxnSpLocks noChangeShapeType="1"/>
          </p:cNvCxnSpPr>
          <p:nvPr/>
        </p:nvCxnSpPr>
        <p:spPr bwMode="auto">
          <a:xfrm rot="10800000" flipV="1">
            <a:off x="3886200" y="2322513"/>
            <a:ext cx="1828800" cy="42068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5877" name="Straight Arrow Connector 54"/>
          <p:cNvCxnSpPr>
            <a:cxnSpLocks noChangeShapeType="1"/>
          </p:cNvCxnSpPr>
          <p:nvPr/>
        </p:nvCxnSpPr>
        <p:spPr bwMode="auto">
          <a:xfrm rot="5400000">
            <a:off x="4457701" y="3695700"/>
            <a:ext cx="2667000" cy="31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96195028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p:txBody>
          <a:bodyPr/>
          <a:lstStyle/>
          <a:p>
            <a:r>
              <a:rPr lang="en-US" dirty="0">
                <a:latin typeface="Times New Roman" charset="0"/>
              </a:rPr>
              <a:t>Probabilistic CKY Parser</a:t>
            </a:r>
          </a:p>
        </p:txBody>
      </p:sp>
      <p:sp>
        <p:nvSpPr>
          <p:cNvPr id="4" name="Slide Number Placeholder 3"/>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C1B3338E-A103-D642-A967-7499FD32FE81}" type="slidenum">
              <a:rPr lang="en-US" sz="1200">
                <a:latin typeface="Helvetica" charset="0"/>
              </a:rPr>
              <a:pPr algn="r" eaLnBrk="1" hangingPunct="1"/>
              <a:t>155</a:t>
            </a:fld>
            <a:endParaRPr lang="en-US" sz="1200">
              <a:latin typeface="Times New Roman" charset="0"/>
            </a:endParaRPr>
          </a:p>
        </p:txBody>
      </p:sp>
      <p:sp>
        <p:nvSpPr>
          <p:cNvPr id="36868" name="TextBox 5"/>
          <p:cNvSpPr txBox="1">
            <a:spLocks noChangeArrowheads="1"/>
          </p:cNvSpPr>
          <p:nvPr/>
        </p:nvSpPr>
        <p:spPr bwMode="auto">
          <a:xfrm>
            <a:off x="1804988" y="1660525"/>
            <a:ext cx="508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latin typeface="Times New Roman" charset="0"/>
              </a:rPr>
              <a:t>  Book       the        flight    through  Houston</a:t>
            </a:r>
          </a:p>
        </p:txBody>
      </p:sp>
      <p:sp>
        <p:nvSpPr>
          <p:cNvPr id="36869" name="Rectangle 11"/>
          <p:cNvSpPr>
            <a:spLocks noChangeArrowheads="1"/>
          </p:cNvSpPr>
          <p:nvPr/>
        </p:nvSpPr>
        <p:spPr bwMode="auto">
          <a:xfrm>
            <a:off x="1781175"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70" name="Rectangle 12"/>
          <p:cNvSpPr>
            <a:spLocks noChangeArrowheads="1"/>
          </p:cNvSpPr>
          <p:nvPr/>
        </p:nvSpPr>
        <p:spPr bwMode="auto">
          <a:xfrm>
            <a:off x="273843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71" name="Rectangle 13"/>
          <p:cNvSpPr>
            <a:spLocks noChangeArrowheads="1"/>
          </p:cNvSpPr>
          <p:nvPr/>
        </p:nvSpPr>
        <p:spPr bwMode="auto">
          <a:xfrm>
            <a:off x="369728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72" name="Rectangle 14"/>
          <p:cNvSpPr>
            <a:spLocks noChangeArrowheads="1"/>
          </p:cNvSpPr>
          <p:nvPr/>
        </p:nvSpPr>
        <p:spPr bwMode="auto">
          <a:xfrm>
            <a:off x="465613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73" name="Rectangle 15"/>
          <p:cNvSpPr>
            <a:spLocks noChangeArrowheads="1"/>
          </p:cNvSpPr>
          <p:nvPr/>
        </p:nvSpPr>
        <p:spPr bwMode="auto">
          <a:xfrm>
            <a:off x="561498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74" name="Rectangle 18"/>
          <p:cNvSpPr>
            <a:spLocks noChangeArrowheads="1"/>
          </p:cNvSpPr>
          <p:nvPr/>
        </p:nvSpPr>
        <p:spPr bwMode="auto">
          <a:xfrm>
            <a:off x="2747963"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75" name="Rectangle 20"/>
          <p:cNvSpPr>
            <a:spLocks noChangeArrowheads="1"/>
          </p:cNvSpPr>
          <p:nvPr/>
        </p:nvSpPr>
        <p:spPr bwMode="auto">
          <a:xfrm>
            <a:off x="466407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76" name="Rectangle 21"/>
          <p:cNvSpPr>
            <a:spLocks noChangeArrowheads="1"/>
          </p:cNvSpPr>
          <p:nvPr/>
        </p:nvSpPr>
        <p:spPr bwMode="auto">
          <a:xfrm>
            <a:off x="562292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77" name="Rectangle 24"/>
          <p:cNvSpPr>
            <a:spLocks noChangeArrowheads="1"/>
          </p:cNvSpPr>
          <p:nvPr/>
        </p:nvSpPr>
        <p:spPr bwMode="auto">
          <a:xfrm>
            <a:off x="3713163" y="3933825"/>
            <a:ext cx="963612"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78" name="Rectangle 25"/>
          <p:cNvSpPr>
            <a:spLocks noChangeArrowheads="1"/>
          </p:cNvSpPr>
          <p:nvPr/>
        </p:nvSpPr>
        <p:spPr bwMode="auto">
          <a:xfrm>
            <a:off x="467201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79" name="Rectangle 26"/>
          <p:cNvSpPr>
            <a:spLocks noChangeArrowheads="1"/>
          </p:cNvSpPr>
          <p:nvPr/>
        </p:nvSpPr>
        <p:spPr bwMode="auto">
          <a:xfrm>
            <a:off x="563086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80" name="Rectangle 30"/>
          <p:cNvSpPr>
            <a:spLocks noChangeArrowheads="1"/>
          </p:cNvSpPr>
          <p:nvPr/>
        </p:nvSpPr>
        <p:spPr bwMode="auto">
          <a:xfrm>
            <a:off x="4679950" y="4784725"/>
            <a:ext cx="963613"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81" name="Rectangle 31"/>
          <p:cNvSpPr>
            <a:spLocks noChangeArrowheads="1"/>
          </p:cNvSpPr>
          <p:nvPr/>
        </p:nvSpPr>
        <p:spPr bwMode="auto">
          <a:xfrm>
            <a:off x="5638800" y="4784725"/>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82" name="Rectangle 36"/>
          <p:cNvSpPr>
            <a:spLocks noChangeArrowheads="1"/>
          </p:cNvSpPr>
          <p:nvPr/>
        </p:nvSpPr>
        <p:spPr bwMode="auto">
          <a:xfrm>
            <a:off x="5646738" y="5634038"/>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6883" name="TextBox 37"/>
          <p:cNvSpPr txBox="1">
            <a:spLocks noChangeArrowheads="1"/>
          </p:cNvSpPr>
          <p:nvPr/>
        </p:nvSpPr>
        <p:spPr bwMode="auto">
          <a:xfrm>
            <a:off x="1752600" y="2209800"/>
            <a:ext cx="10747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 :.01, VP:.1, </a:t>
            </a:r>
          </a:p>
          <a:p>
            <a:pPr eaLnBrk="1" hangingPunct="1"/>
            <a:r>
              <a:rPr lang="en-US" sz="1200" b="1">
                <a:latin typeface="Times New Roman" charset="0"/>
              </a:rPr>
              <a:t>Verb:.5 </a:t>
            </a:r>
          </a:p>
          <a:p>
            <a:pPr eaLnBrk="1" hangingPunct="1"/>
            <a:r>
              <a:rPr lang="en-US" sz="1200" b="1">
                <a:latin typeface="Times New Roman" charset="0"/>
              </a:rPr>
              <a:t>Nominal:.03</a:t>
            </a:r>
          </a:p>
          <a:p>
            <a:pPr eaLnBrk="1" hangingPunct="1"/>
            <a:r>
              <a:rPr lang="en-US" sz="1200" b="1">
                <a:latin typeface="Times New Roman" charset="0"/>
              </a:rPr>
              <a:t>Noun:.1</a:t>
            </a:r>
            <a:endParaRPr lang="en-US" sz="1400" b="1">
              <a:latin typeface="Times New Roman" charset="0"/>
            </a:endParaRPr>
          </a:p>
        </p:txBody>
      </p:sp>
      <p:sp>
        <p:nvSpPr>
          <p:cNvPr id="36884" name="TextBox 38"/>
          <p:cNvSpPr txBox="1">
            <a:spLocks noChangeArrowheads="1"/>
          </p:cNvSpPr>
          <p:nvPr/>
        </p:nvSpPr>
        <p:spPr bwMode="auto">
          <a:xfrm>
            <a:off x="2763838" y="3594100"/>
            <a:ext cx="5826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Det:.6</a:t>
            </a:r>
          </a:p>
        </p:txBody>
      </p:sp>
      <p:sp>
        <p:nvSpPr>
          <p:cNvPr id="36885" name="TextBox 39"/>
          <p:cNvSpPr txBox="1">
            <a:spLocks noChangeArrowheads="1"/>
          </p:cNvSpPr>
          <p:nvPr/>
        </p:nvSpPr>
        <p:spPr bwMode="auto">
          <a:xfrm>
            <a:off x="3697288" y="3975100"/>
            <a:ext cx="9921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Nominal:.15</a:t>
            </a:r>
          </a:p>
          <a:p>
            <a:pPr eaLnBrk="1" hangingPunct="1"/>
            <a:r>
              <a:rPr lang="en-US" sz="1200" b="1">
                <a:latin typeface="Times New Roman" charset="0"/>
              </a:rPr>
              <a:t>Noun:.5</a:t>
            </a:r>
            <a:endParaRPr lang="en-US" sz="1400" b="1">
              <a:latin typeface="Times New Roman" charset="0"/>
            </a:endParaRPr>
          </a:p>
        </p:txBody>
      </p:sp>
      <p:sp>
        <p:nvSpPr>
          <p:cNvPr id="36886" name="TextBox 28"/>
          <p:cNvSpPr txBox="1">
            <a:spLocks noChangeArrowheads="1"/>
          </p:cNvSpPr>
          <p:nvPr/>
        </p:nvSpPr>
        <p:spPr bwMode="auto">
          <a:xfrm>
            <a:off x="2806700" y="2735263"/>
            <a:ext cx="527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None</a:t>
            </a:r>
          </a:p>
        </p:txBody>
      </p:sp>
      <p:sp>
        <p:nvSpPr>
          <p:cNvPr id="36887" name="TextBox 29"/>
          <p:cNvSpPr txBox="1">
            <a:spLocks noChangeArrowheads="1"/>
          </p:cNvSpPr>
          <p:nvPr/>
        </p:nvSpPr>
        <p:spPr bwMode="auto">
          <a:xfrm>
            <a:off x="3657600" y="3200400"/>
            <a:ext cx="10175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NP:.6*.6*.15</a:t>
            </a:r>
          </a:p>
          <a:p>
            <a:pPr eaLnBrk="1" hangingPunct="1"/>
            <a:r>
              <a:rPr lang="en-US" sz="1200" b="1">
                <a:latin typeface="Times New Roman" charset="0"/>
              </a:rPr>
              <a:t>     =.054</a:t>
            </a:r>
          </a:p>
        </p:txBody>
      </p:sp>
      <p:sp>
        <p:nvSpPr>
          <p:cNvPr id="36888" name="TextBox 25"/>
          <p:cNvSpPr txBox="1">
            <a:spLocks noChangeArrowheads="1"/>
          </p:cNvSpPr>
          <p:nvPr/>
        </p:nvSpPr>
        <p:spPr bwMode="auto">
          <a:xfrm>
            <a:off x="3617913" y="26670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VP:.5*.5*.054</a:t>
            </a:r>
          </a:p>
          <a:p>
            <a:pPr eaLnBrk="1" hangingPunct="1"/>
            <a:r>
              <a:rPr lang="en-US" sz="1200" b="1">
                <a:latin typeface="Times New Roman" charset="0"/>
              </a:rPr>
              <a:t>     =.0135</a:t>
            </a:r>
          </a:p>
        </p:txBody>
      </p:sp>
      <p:sp>
        <p:nvSpPr>
          <p:cNvPr id="36889" name="TextBox 26"/>
          <p:cNvSpPr txBox="1">
            <a:spLocks noChangeArrowheads="1"/>
          </p:cNvSpPr>
          <p:nvPr/>
        </p:nvSpPr>
        <p:spPr bwMode="auto">
          <a:xfrm>
            <a:off x="3657600" y="22098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S:.05*.5*.054</a:t>
            </a:r>
          </a:p>
          <a:p>
            <a:pPr eaLnBrk="1" hangingPunct="1"/>
            <a:r>
              <a:rPr lang="en-US" sz="1200" b="1">
                <a:latin typeface="Times New Roman" charset="0"/>
              </a:rPr>
              <a:t>     =.00135</a:t>
            </a:r>
          </a:p>
        </p:txBody>
      </p:sp>
      <p:sp>
        <p:nvSpPr>
          <p:cNvPr id="28" name="TextBox 27"/>
          <p:cNvSpPr txBox="1">
            <a:spLocks noChangeArrowheads="1"/>
          </p:cNvSpPr>
          <p:nvPr/>
        </p:nvSpPr>
        <p:spPr bwMode="auto">
          <a:xfrm>
            <a:off x="4716463" y="4367213"/>
            <a:ext cx="525462"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1" name="TextBox 30"/>
          <p:cNvSpPr txBox="1">
            <a:spLocks noChangeArrowheads="1"/>
          </p:cNvSpPr>
          <p:nvPr/>
        </p:nvSpPr>
        <p:spPr bwMode="auto">
          <a:xfrm>
            <a:off x="4687888" y="3521075"/>
            <a:ext cx="527050" cy="277813"/>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2" name="TextBox 31"/>
          <p:cNvSpPr txBox="1">
            <a:spLocks noChangeArrowheads="1"/>
          </p:cNvSpPr>
          <p:nvPr/>
        </p:nvSpPr>
        <p:spPr bwMode="auto">
          <a:xfrm>
            <a:off x="4660900" y="2674938"/>
            <a:ext cx="525463"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4" name="TextBox 33"/>
          <p:cNvSpPr txBox="1">
            <a:spLocks noChangeArrowheads="1"/>
          </p:cNvSpPr>
          <p:nvPr/>
        </p:nvSpPr>
        <p:spPr bwMode="auto">
          <a:xfrm>
            <a:off x="4611688" y="5029200"/>
            <a:ext cx="666750" cy="276225"/>
          </a:xfrm>
          <a:prstGeom prst="rect">
            <a:avLst/>
          </a:prstGeom>
          <a:noFill/>
          <a:ln w="9525">
            <a:noFill/>
            <a:miter lim="800000"/>
            <a:headEnd/>
            <a:tailEnd/>
          </a:ln>
        </p:spPr>
        <p:txBody>
          <a:bodyPr wrap="none">
            <a:spAutoFit/>
          </a:bodyPr>
          <a:lstStyle/>
          <a:p>
            <a:pPr>
              <a:defRPr/>
            </a:pPr>
            <a:r>
              <a:rPr lang="en-US" sz="1200" b="1" dirty="0">
                <a:latin typeface="+mj-lt"/>
                <a:ea typeface="+mn-ea"/>
              </a:rPr>
              <a:t>Prep:.2</a:t>
            </a:r>
          </a:p>
        </p:txBody>
      </p:sp>
      <p:sp>
        <p:nvSpPr>
          <p:cNvPr id="33" name="TextBox 41"/>
          <p:cNvSpPr txBox="1">
            <a:spLocks noChangeArrowheads="1"/>
          </p:cNvSpPr>
          <p:nvPr/>
        </p:nvSpPr>
        <p:spPr bwMode="auto">
          <a:xfrm>
            <a:off x="5562600" y="5791200"/>
            <a:ext cx="1066800" cy="461963"/>
          </a:xfrm>
          <a:prstGeom prst="rect">
            <a:avLst/>
          </a:prstGeom>
          <a:noFill/>
          <a:ln w="9525">
            <a:noFill/>
            <a:miter lim="800000"/>
            <a:headEnd/>
            <a:tailEnd/>
          </a:ln>
        </p:spPr>
        <p:txBody>
          <a:bodyPr>
            <a:spAutoFit/>
          </a:bodyPr>
          <a:lstStyle/>
          <a:p>
            <a:pPr>
              <a:defRPr/>
            </a:pPr>
            <a:r>
              <a:rPr lang="en-US" sz="1200" b="1" dirty="0">
                <a:latin typeface="+mj-lt"/>
                <a:ea typeface="+mn-ea"/>
              </a:rPr>
              <a:t>NP:.16</a:t>
            </a:r>
          </a:p>
          <a:p>
            <a:pPr>
              <a:defRPr/>
            </a:pPr>
            <a:r>
              <a:rPr lang="en-US" sz="1200" b="1" dirty="0">
                <a:latin typeface="+mj-lt"/>
                <a:ea typeface="+mn-ea"/>
              </a:rPr>
              <a:t>PropNoun:.8</a:t>
            </a:r>
          </a:p>
        </p:txBody>
      </p:sp>
      <p:sp>
        <p:nvSpPr>
          <p:cNvPr id="35" name="TextBox 34"/>
          <p:cNvSpPr txBox="1">
            <a:spLocks noChangeArrowheads="1"/>
          </p:cNvSpPr>
          <p:nvPr/>
        </p:nvSpPr>
        <p:spPr bwMode="auto">
          <a:xfrm>
            <a:off x="5562600" y="4953000"/>
            <a:ext cx="1079500" cy="461963"/>
          </a:xfrm>
          <a:prstGeom prst="rect">
            <a:avLst/>
          </a:prstGeom>
          <a:noFill/>
          <a:ln w="9525">
            <a:noFill/>
            <a:miter lim="800000"/>
            <a:headEnd/>
            <a:tailEnd/>
          </a:ln>
        </p:spPr>
        <p:txBody>
          <a:bodyPr wrap="none">
            <a:spAutoFit/>
          </a:bodyPr>
          <a:lstStyle/>
          <a:p>
            <a:pPr>
              <a:defRPr/>
            </a:pPr>
            <a:r>
              <a:rPr lang="en-US" sz="1200" b="1" dirty="0">
                <a:latin typeface="+mj-lt"/>
                <a:ea typeface="+mn-ea"/>
              </a:rPr>
              <a:t>PP:1.0*.2*.16</a:t>
            </a:r>
          </a:p>
          <a:p>
            <a:pPr>
              <a:defRPr/>
            </a:pPr>
            <a:r>
              <a:rPr lang="en-US" sz="1200" b="1" dirty="0">
                <a:latin typeface="+mj-lt"/>
                <a:ea typeface="+mn-ea"/>
              </a:rPr>
              <a:t>       =.032</a:t>
            </a:r>
          </a:p>
        </p:txBody>
      </p:sp>
      <p:sp>
        <p:nvSpPr>
          <p:cNvPr id="36" name="TextBox 35"/>
          <p:cNvSpPr txBox="1">
            <a:spLocks noChangeArrowheads="1"/>
          </p:cNvSpPr>
          <p:nvPr/>
        </p:nvSpPr>
        <p:spPr bwMode="auto">
          <a:xfrm>
            <a:off x="5638800" y="4038600"/>
            <a:ext cx="915988" cy="646113"/>
          </a:xfrm>
          <a:prstGeom prst="rect">
            <a:avLst/>
          </a:prstGeom>
          <a:noFill/>
          <a:ln w="9525">
            <a:noFill/>
            <a:miter lim="800000"/>
            <a:headEnd/>
            <a:tailEnd/>
          </a:ln>
        </p:spPr>
        <p:txBody>
          <a:bodyPr wrap="none">
            <a:spAutoFit/>
          </a:bodyPr>
          <a:lstStyle/>
          <a:p>
            <a:pPr>
              <a:defRPr/>
            </a:pPr>
            <a:r>
              <a:rPr lang="en-US" sz="1200" b="1" dirty="0">
                <a:latin typeface="+mj-lt"/>
                <a:ea typeface="+mn-ea"/>
              </a:rPr>
              <a:t>Nominal:</a:t>
            </a:r>
          </a:p>
          <a:p>
            <a:pPr>
              <a:defRPr/>
            </a:pPr>
            <a:r>
              <a:rPr lang="en-US" sz="1200" b="1" dirty="0">
                <a:latin typeface="+mj-lt"/>
                <a:ea typeface="+mn-ea"/>
              </a:rPr>
              <a:t>.5*.15*.032</a:t>
            </a:r>
          </a:p>
          <a:p>
            <a:pPr>
              <a:defRPr/>
            </a:pPr>
            <a:r>
              <a:rPr lang="en-US" sz="1200" b="1" dirty="0">
                <a:latin typeface="+mj-lt"/>
                <a:ea typeface="+mn-ea"/>
              </a:rPr>
              <a:t>=.0024</a:t>
            </a:r>
          </a:p>
        </p:txBody>
      </p:sp>
      <p:sp>
        <p:nvSpPr>
          <p:cNvPr id="36897" name="TextBox 36"/>
          <p:cNvSpPr txBox="1">
            <a:spLocks noChangeArrowheads="1"/>
          </p:cNvSpPr>
          <p:nvPr/>
        </p:nvSpPr>
        <p:spPr bwMode="auto">
          <a:xfrm>
            <a:off x="5562600" y="2971800"/>
            <a:ext cx="965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a:t>
            </a:r>
          </a:p>
          <a:p>
            <a:pPr eaLnBrk="1" hangingPunct="1"/>
            <a:r>
              <a:rPr lang="en-US" sz="1200" b="1">
                <a:latin typeface="Times New Roman" charset="0"/>
              </a:rPr>
              <a:t>       .0024</a:t>
            </a:r>
          </a:p>
          <a:p>
            <a:pPr eaLnBrk="1" hangingPunct="1"/>
            <a:r>
              <a:rPr lang="en-US" sz="1200" b="1">
                <a:latin typeface="Times New Roman" charset="0"/>
              </a:rPr>
              <a:t>     =.000864</a:t>
            </a:r>
          </a:p>
        </p:txBody>
      </p:sp>
      <p:sp>
        <p:nvSpPr>
          <p:cNvPr id="36898" name="TextBox 40"/>
          <p:cNvSpPr txBox="1">
            <a:spLocks noChangeArrowheads="1"/>
          </p:cNvSpPr>
          <p:nvPr/>
        </p:nvSpPr>
        <p:spPr bwMode="auto">
          <a:xfrm>
            <a:off x="5638800" y="2438400"/>
            <a:ext cx="10953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S:.0000216</a:t>
            </a:r>
          </a:p>
        </p:txBody>
      </p:sp>
      <p:cxnSp>
        <p:nvCxnSpPr>
          <p:cNvPr id="36899" name="Straight Arrow Connector 44"/>
          <p:cNvCxnSpPr>
            <a:cxnSpLocks noChangeShapeType="1"/>
          </p:cNvCxnSpPr>
          <p:nvPr/>
        </p:nvCxnSpPr>
        <p:spPr bwMode="auto">
          <a:xfrm rot="10800000">
            <a:off x="2286000" y="2514600"/>
            <a:ext cx="3429000" cy="6032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6900" name="Straight Arrow Connector 46"/>
          <p:cNvCxnSpPr>
            <a:cxnSpLocks noChangeShapeType="1"/>
          </p:cNvCxnSpPr>
          <p:nvPr/>
        </p:nvCxnSpPr>
        <p:spPr bwMode="auto">
          <a:xfrm rot="5400000">
            <a:off x="5486400" y="2895600"/>
            <a:ext cx="533400" cy="762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6901" name="Straight Arrow Connector 55"/>
          <p:cNvCxnSpPr>
            <a:cxnSpLocks noChangeShapeType="1"/>
          </p:cNvCxnSpPr>
          <p:nvPr/>
        </p:nvCxnSpPr>
        <p:spPr bwMode="auto">
          <a:xfrm rot="10800000" flipV="1">
            <a:off x="3200400" y="3352800"/>
            <a:ext cx="2514600" cy="3810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6902" name="Straight Arrow Connector 57"/>
          <p:cNvCxnSpPr>
            <a:cxnSpLocks noChangeShapeType="1"/>
          </p:cNvCxnSpPr>
          <p:nvPr/>
        </p:nvCxnSpPr>
        <p:spPr bwMode="auto">
          <a:xfrm rot="16200000" flipH="1">
            <a:off x="5372100" y="3695700"/>
            <a:ext cx="762000" cy="762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6903" name="Straight Arrow Connector 59"/>
          <p:cNvCxnSpPr>
            <a:cxnSpLocks noChangeShapeType="1"/>
          </p:cNvCxnSpPr>
          <p:nvPr/>
        </p:nvCxnSpPr>
        <p:spPr bwMode="auto">
          <a:xfrm rot="10800000" flipV="1">
            <a:off x="4572000" y="4191000"/>
            <a:ext cx="1219200" cy="762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6904" name="Straight Arrow Connector 61"/>
          <p:cNvCxnSpPr>
            <a:cxnSpLocks noChangeShapeType="1"/>
          </p:cNvCxnSpPr>
          <p:nvPr/>
        </p:nvCxnSpPr>
        <p:spPr bwMode="auto">
          <a:xfrm rot="5400000">
            <a:off x="5295901" y="4610100"/>
            <a:ext cx="838200" cy="31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6905" name="Straight Arrow Connector 65"/>
          <p:cNvCxnSpPr>
            <a:cxnSpLocks noChangeShapeType="1"/>
          </p:cNvCxnSpPr>
          <p:nvPr/>
        </p:nvCxnSpPr>
        <p:spPr bwMode="auto">
          <a:xfrm rot="10800000" flipV="1">
            <a:off x="5181600" y="5105400"/>
            <a:ext cx="533400" cy="762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6906" name="Straight Arrow Connector 67"/>
          <p:cNvCxnSpPr>
            <a:cxnSpLocks noChangeShapeType="1"/>
          </p:cNvCxnSpPr>
          <p:nvPr/>
        </p:nvCxnSpPr>
        <p:spPr bwMode="auto">
          <a:xfrm rot="16200000" flipH="1">
            <a:off x="5410200" y="5486400"/>
            <a:ext cx="685800" cy="762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69" name="TextBox 68"/>
          <p:cNvSpPr txBox="1"/>
          <p:nvPr/>
        </p:nvSpPr>
        <p:spPr>
          <a:xfrm>
            <a:off x="6546850" y="2209800"/>
            <a:ext cx="2611112" cy="1754327"/>
          </a:xfrm>
          <a:prstGeom prst="rect">
            <a:avLst/>
          </a:prstGeom>
          <a:noFill/>
        </p:spPr>
        <p:txBody>
          <a:bodyPr wrap="none">
            <a:spAutoFit/>
          </a:bodyPr>
          <a:lstStyle/>
          <a:p>
            <a:pPr>
              <a:defRPr/>
            </a:pPr>
            <a:r>
              <a:rPr lang="en-US" b="1" dirty="0">
                <a:solidFill>
                  <a:srgbClr val="FF0000"/>
                </a:solidFill>
                <a:latin typeface="+mj-lt"/>
                <a:ea typeface="+mn-ea"/>
              </a:rPr>
              <a:t>Pick most probable</a:t>
            </a:r>
          </a:p>
          <a:p>
            <a:pPr>
              <a:defRPr/>
            </a:pPr>
            <a:r>
              <a:rPr lang="en-US" b="1" dirty="0">
                <a:solidFill>
                  <a:srgbClr val="FF0000"/>
                </a:solidFill>
                <a:latin typeface="+mj-lt"/>
                <a:ea typeface="+mn-ea"/>
              </a:rPr>
              <a:t>parse, i.e. take max to</a:t>
            </a:r>
          </a:p>
          <a:p>
            <a:pPr>
              <a:defRPr/>
            </a:pPr>
            <a:r>
              <a:rPr lang="en-US" b="1" dirty="0">
                <a:solidFill>
                  <a:srgbClr val="FF0000"/>
                </a:solidFill>
                <a:latin typeface="+mj-lt"/>
                <a:ea typeface="+mn-ea"/>
              </a:rPr>
              <a:t>combine probabilities</a:t>
            </a:r>
          </a:p>
          <a:p>
            <a:pPr>
              <a:defRPr/>
            </a:pPr>
            <a:r>
              <a:rPr lang="en-US" b="1" dirty="0">
                <a:solidFill>
                  <a:srgbClr val="FF0000"/>
                </a:solidFill>
                <a:latin typeface="+mj-lt"/>
                <a:ea typeface="+mn-ea"/>
              </a:rPr>
              <a:t>of multiple derivations</a:t>
            </a:r>
          </a:p>
          <a:p>
            <a:pPr>
              <a:defRPr/>
            </a:pPr>
            <a:r>
              <a:rPr lang="en-US" b="1" dirty="0">
                <a:solidFill>
                  <a:srgbClr val="FF0000"/>
                </a:solidFill>
                <a:latin typeface="+mj-lt"/>
                <a:ea typeface="+mn-ea"/>
              </a:rPr>
              <a:t>of each constituent in</a:t>
            </a:r>
          </a:p>
          <a:p>
            <a:pPr>
              <a:defRPr/>
            </a:pPr>
            <a:r>
              <a:rPr lang="en-US" b="1" dirty="0">
                <a:solidFill>
                  <a:srgbClr val="FF0000"/>
                </a:solidFill>
                <a:latin typeface="+mj-lt"/>
                <a:ea typeface="+mn-ea"/>
              </a:rPr>
              <a:t>each cell.</a:t>
            </a:r>
          </a:p>
        </p:txBody>
      </p:sp>
    </p:spTree>
    <p:extLst>
      <p:ext uri="{BB962C8B-B14F-4D97-AF65-F5344CB8AC3E}">
        <p14:creationId xmlns:p14="http://schemas.microsoft.com/office/powerpoint/2010/main" val="120044990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BA236C5-BC66-7E47-8E14-04D5EC19245F}" type="slidenum">
              <a:rPr lang="en-US">
                <a:solidFill>
                  <a:srgbClr val="000000"/>
                </a:solidFill>
                <a:latin typeface="Helvetica" charset="0"/>
              </a:rPr>
              <a:pPr eaLnBrk="1" hangingPunct="1"/>
              <a:t>156</a:t>
            </a:fld>
            <a:endParaRPr lang="en-US">
              <a:solidFill>
                <a:srgbClr val="000000"/>
              </a:solidFill>
              <a:latin typeface="Times New Roman" charset="0"/>
            </a:endParaRPr>
          </a:p>
        </p:txBody>
      </p:sp>
      <p:sp>
        <p:nvSpPr>
          <p:cNvPr id="37891" name="Rectangle 2"/>
          <p:cNvSpPr>
            <a:spLocks noGrp="1" noChangeArrowheads="1"/>
          </p:cNvSpPr>
          <p:nvPr>
            <p:ph type="title"/>
          </p:nvPr>
        </p:nvSpPr>
        <p:spPr/>
        <p:txBody>
          <a:bodyPr/>
          <a:lstStyle/>
          <a:p>
            <a:r>
              <a:rPr lang="en-US">
                <a:latin typeface="Times New Roman" charset="0"/>
              </a:rPr>
              <a:t>PCFG: Observation Likelihood</a:t>
            </a:r>
          </a:p>
        </p:txBody>
      </p:sp>
      <p:sp>
        <p:nvSpPr>
          <p:cNvPr id="37892" name="Rectangle 3"/>
          <p:cNvSpPr>
            <a:spLocks noGrp="1" noChangeArrowheads="1"/>
          </p:cNvSpPr>
          <p:nvPr>
            <p:ph type="body" idx="1"/>
          </p:nvPr>
        </p:nvSpPr>
        <p:spPr>
          <a:xfrm>
            <a:off x="685800" y="1371600"/>
            <a:ext cx="7772400" cy="3138488"/>
          </a:xfrm>
        </p:spPr>
        <p:txBody>
          <a:bodyPr/>
          <a:lstStyle/>
          <a:p>
            <a:pPr>
              <a:lnSpc>
                <a:spcPct val="90000"/>
              </a:lnSpc>
            </a:pPr>
            <a:r>
              <a:rPr lang="en-US" sz="2800">
                <a:latin typeface="Times New Roman" charset="0"/>
              </a:rPr>
              <a:t>There is an analog to Forward algorithm for HMMs called the </a:t>
            </a:r>
            <a:r>
              <a:rPr lang="en-US" sz="2800">
                <a:solidFill>
                  <a:srgbClr val="FF0000"/>
                </a:solidFill>
                <a:latin typeface="Times New Roman" charset="0"/>
              </a:rPr>
              <a:t>Inside algorithm</a:t>
            </a:r>
            <a:r>
              <a:rPr lang="en-US" sz="2800">
                <a:latin typeface="Times New Roman" charset="0"/>
              </a:rPr>
              <a:t> for efficiently determining how likely a string is to be produced by a PCFG.</a:t>
            </a:r>
          </a:p>
          <a:p>
            <a:pPr>
              <a:lnSpc>
                <a:spcPct val="90000"/>
              </a:lnSpc>
            </a:pPr>
            <a:r>
              <a:rPr lang="en-US" sz="2800">
                <a:latin typeface="Times New Roman" charset="0"/>
              </a:rPr>
              <a:t>Can use a PCFG as a language model to choose between alternative sentences for speech recognition or machine translation. </a:t>
            </a:r>
          </a:p>
        </p:txBody>
      </p:sp>
      <p:grpSp>
        <p:nvGrpSpPr>
          <p:cNvPr id="37893" name="Group 4"/>
          <p:cNvGrpSpPr>
            <a:grpSpLocks/>
          </p:cNvGrpSpPr>
          <p:nvPr/>
        </p:nvGrpSpPr>
        <p:grpSpPr bwMode="auto">
          <a:xfrm>
            <a:off x="1463675" y="4232275"/>
            <a:ext cx="1706563" cy="2625725"/>
            <a:chOff x="922" y="2666"/>
            <a:chExt cx="1075" cy="1654"/>
          </a:xfrm>
        </p:grpSpPr>
        <p:grpSp>
          <p:nvGrpSpPr>
            <p:cNvPr id="37908" name="Group 5"/>
            <p:cNvGrpSpPr>
              <a:grpSpLocks/>
            </p:cNvGrpSpPr>
            <p:nvPr/>
          </p:nvGrpSpPr>
          <p:grpSpPr bwMode="auto">
            <a:xfrm>
              <a:off x="922" y="2666"/>
              <a:ext cx="1075" cy="1405"/>
              <a:chOff x="929" y="2743"/>
              <a:chExt cx="1075" cy="1405"/>
            </a:xfrm>
          </p:grpSpPr>
          <p:grpSp>
            <p:nvGrpSpPr>
              <p:cNvPr id="37910" name="Group 6"/>
              <p:cNvGrpSpPr>
                <a:grpSpLocks/>
              </p:cNvGrpSpPr>
              <p:nvPr/>
            </p:nvGrpSpPr>
            <p:grpSpPr bwMode="auto">
              <a:xfrm>
                <a:off x="935" y="2743"/>
                <a:ext cx="1029" cy="1405"/>
                <a:chOff x="712" y="2636"/>
                <a:chExt cx="1029" cy="1405"/>
              </a:xfrm>
            </p:grpSpPr>
            <p:sp>
              <p:nvSpPr>
                <p:cNvPr id="37912" name="Text Box 7"/>
                <p:cNvSpPr txBox="1">
                  <a:spLocks noChangeArrowheads="1"/>
                </p:cNvSpPr>
                <p:nvPr/>
              </p:nvSpPr>
              <p:spPr bwMode="auto">
                <a:xfrm>
                  <a:off x="712" y="2636"/>
                  <a:ext cx="805"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S →</a:t>
                  </a:r>
                  <a:r>
                    <a:rPr lang="en-US" sz="1000">
                      <a:solidFill>
                        <a:srgbClr val="000000"/>
                      </a:solidFill>
                      <a:latin typeface="Times New Roman" charset="0"/>
                    </a:rPr>
                    <a:t> </a:t>
                  </a:r>
                  <a:r>
                    <a:rPr lang="en-US" sz="1400">
                      <a:solidFill>
                        <a:srgbClr val="000000"/>
                      </a:solidFill>
                      <a:latin typeface="Times New Roman" charset="0"/>
                    </a:rPr>
                    <a:t>NP VP</a:t>
                  </a:r>
                </a:p>
                <a:p>
                  <a:pPr eaLnBrk="1" hangingPunct="1"/>
                  <a:r>
                    <a:rPr lang="en-US" sz="1400">
                      <a:solidFill>
                        <a:srgbClr val="000000"/>
                      </a:solidFill>
                      <a:latin typeface="Times New Roman" charset="0"/>
                    </a:rPr>
                    <a:t>S → VP</a:t>
                  </a:r>
                </a:p>
                <a:p>
                  <a:pPr eaLnBrk="1" hangingPunct="1"/>
                  <a:r>
                    <a:rPr lang="en-US" sz="1400">
                      <a:solidFill>
                        <a:srgbClr val="000000"/>
                      </a:solidFill>
                      <a:latin typeface="Times New Roman" charset="0"/>
                    </a:rPr>
                    <a:t>NP → Det A N</a:t>
                  </a:r>
                </a:p>
                <a:p>
                  <a:pPr eaLnBrk="1" hangingPunct="1"/>
                  <a:r>
                    <a:rPr lang="en-US" sz="1400">
                      <a:solidFill>
                        <a:srgbClr val="000000"/>
                      </a:solidFill>
                      <a:latin typeface="Times New Roman" charset="0"/>
                    </a:rPr>
                    <a:t>NP → NP PP</a:t>
                  </a:r>
                </a:p>
                <a:p>
                  <a:pPr eaLnBrk="1" hangingPunct="1"/>
                  <a:r>
                    <a:rPr lang="en-US" sz="1400">
                      <a:solidFill>
                        <a:srgbClr val="000000"/>
                      </a:solidFill>
                      <a:latin typeface="Times New Roman" charset="0"/>
                    </a:rPr>
                    <a:t>NP → PropN</a:t>
                  </a:r>
                </a:p>
                <a:p>
                  <a:pPr eaLnBrk="1" hangingPunct="1"/>
                  <a:r>
                    <a:rPr lang="pt-BR" sz="1400">
                      <a:solidFill>
                        <a:srgbClr val="000000"/>
                      </a:solidFill>
                      <a:latin typeface="Times New Roman" charset="0"/>
                    </a:rPr>
                    <a:t>A → ε</a:t>
                  </a:r>
                </a:p>
                <a:p>
                  <a:pPr eaLnBrk="1" hangingPunct="1"/>
                  <a:r>
                    <a:rPr lang="pt-BR" sz="1400">
                      <a:solidFill>
                        <a:srgbClr val="000000"/>
                      </a:solidFill>
                      <a:latin typeface="Times New Roman" charset="0"/>
                    </a:rPr>
                    <a:t>A → Adj A</a:t>
                  </a:r>
                  <a:endParaRPr lang="en-US" sz="1400">
                    <a:solidFill>
                      <a:srgbClr val="000000"/>
                    </a:solidFill>
                    <a:latin typeface="Times New Roman" charset="0"/>
                  </a:endParaRPr>
                </a:p>
                <a:p>
                  <a:pPr eaLnBrk="1" hangingPunct="1"/>
                  <a:r>
                    <a:rPr lang="en-US" sz="1400">
                      <a:solidFill>
                        <a:srgbClr val="000000"/>
                      </a:solidFill>
                      <a:latin typeface="Times New Roman" charset="0"/>
                    </a:rPr>
                    <a:t>PP → Prep NP</a:t>
                  </a:r>
                </a:p>
                <a:p>
                  <a:pPr eaLnBrk="1" hangingPunct="1"/>
                  <a:r>
                    <a:rPr lang="en-US" sz="1400">
                      <a:solidFill>
                        <a:srgbClr val="000000"/>
                      </a:solidFill>
                      <a:latin typeface="Times New Roman" charset="0"/>
                    </a:rPr>
                    <a:t>VP → V NP</a:t>
                  </a:r>
                </a:p>
                <a:p>
                  <a:pPr eaLnBrk="1" hangingPunct="1"/>
                  <a:r>
                    <a:rPr lang="en-US" sz="1400">
                      <a:solidFill>
                        <a:srgbClr val="000000"/>
                      </a:solidFill>
                      <a:latin typeface="Times New Roman" charset="0"/>
                    </a:rPr>
                    <a:t>VP → VP PP</a:t>
                  </a:r>
                </a:p>
              </p:txBody>
            </p:sp>
            <p:sp>
              <p:nvSpPr>
                <p:cNvPr id="37913" name="Text Box 8"/>
                <p:cNvSpPr txBox="1">
                  <a:spLocks noChangeArrowheads="1"/>
                </p:cNvSpPr>
                <p:nvPr/>
              </p:nvSpPr>
              <p:spPr bwMode="auto">
                <a:xfrm>
                  <a:off x="1487" y="2643"/>
                  <a:ext cx="254"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0.9</a:t>
                  </a:r>
                </a:p>
                <a:p>
                  <a:pPr eaLnBrk="1" hangingPunct="1"/>
                  <a:r>
                    <a:rPr lang="en-US" sz="1400">
                      <a:solidFill>
                        <a:srgbClr val="000000"/>
                      </a:solidFill>
                      <a:latin typeface="Times New Roman" charset="0"/>
                    </a:rPr>
                    <a:t>0.1</a:t>
                  </a:r>
                </a:p>
                <a:p>
                  <a:pPr eaLnBrk="1" hangingPunct="1"/>
                  <a:r>
                    <a:rPr lang="en-US" sz="1400">
                      <a:solidFill>
                        <a:srgbClr val="000000"/>
                      </a:solidFill>
                      <a:latin typeface="Times New Roman" charset="0"/>
                    </a:rPr>
                    <a:t>0.5</a:t>
                  </a:r>
                </a:p>
                <a:p>
                  <a:pPr eaLnBrk="1" hangingPunct="1"/>
                  <a:r>
                    <a:rPr lang="en-US" sz="1400">
                      <a:solidFill>
                        <a:srgbClr val="000000"/>
                      </a:solidFill>
                      <a:latin typeface="Times New Roman" charset="0"/>
                    </a:rPr>
                    <a:t>0.3</a:t>
                  </a:r>
                </a:p>
                <a:p>
                  <a:pPr eaLnBrk="1" hangingPunct="1"/>
                  <a:r>
                    <a:rPr lang="en-US" sz="1400">
                      <a:solidFill>
                        <a:srgbClr val="000000"/>
                      </a:solidFill>
                      <a:latin typeface="Times New Roman" charset="0"/>
                    </a:rPr>
                    <a:t>0.2</a:t>
                  </a:r>
                </a:p>
                <a:p>
                  <a:pPr eaLnBrk="1" hangingPunct="1"/>
                  <a:r>
                    <a:rPr lang="en-US" sz="1400">
                      <a:solidFill>
                        <a:srgbClr val="000000"/>
                      </a:solidFill>
                      <a:latin typeface="Times New Roman" charset="0"/>
                    </a:rPr>
                    <a:t>0.6</a:t>
                  </a:r>
                </a:p>
                <a:p>
                  <a:pPr eaLnBrk="1" hangingPunct="1"/>
                  <a:r>
                    <a:rPr lang="en-US" sz="1400">
                      <a:solidFill>
                        <a:srgbClr val="000000"/>
                      </a:solidFill>
                      <a:latin typeface="Times New Roman" charset="0"/>
                    </a:rPr>
                    <a:t>0.4</a:t>
                  </a:r>
                </a:p>
                <a:p>
                  <a:pPr eaLnBrk="1" hangingPunct="1"/>
                  <a:r>
                    <a:rPr lang="en-US" sz="1400">
                      <a:solidFill>
                        <a:srgbClr val="000000"/>
                      </a:solidFill>
                      <a:latin typeface="Times New Roman" charset="0"/>
                    </a:rPr>
                    <a:t>1.0</a:t>
                  </a:r>
                </a:p>
                <a:p>
                  <a:pPr eaLnBrk="1" hangingPunct="1"/>
                  <a:r>
                    <a:rPr lang="en-US" sz="1400">
                      <a:solidFill>
                        <a:srgbClr val="000000"/>
                      </a:solidFill>
                      <a:latin typeface="Times New Roman" charset="0"/>
                    </a:rPr>
                    <a:t>0.7</a:t>
                  </a:r>
                </a:p>
                <a:p>
                  <a:pPr eaLnBrk="1" hangingPunct="1"/>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37911" name="Rectangle 9"/>
              <p:cNvSpPr>
                <a:spLocks noChangeArrowheads="1"/>
              </p:cNvSpPr>
              <p:nvPr/>
            </p:nvSpPr>
            <p:spPr bwMode="auto">
              <a:xfrm>
                <a:off x="929" y="2757"/>
                <a:ext cx="1075" cy="139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grpSp>
        <p:sp>
          <p:nvSpPr>
            <p:cNvPr id="37909" name="Text Box 10"/>
            <p:cNvSpPr txBox="1">
              <a:spLocks noChangeArrowheads="1"/>
            </p:cNvSpPr>
            <p:nvPr/>
          </p:nvSpPr>
          <p:spPr bwMode="auto">
            <a:xfrm>
              <a:off x="1171" y="4070"/>
              <a:ext cx="60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English</a:t>
              </a:r>
            </a:p>
          </p:txBody>
        </p:sp>
      </p:grpSp>
      <p:grpSp>
        <p:nvGrpSpPr>
          <p:cNvPr id="5" name="Group 11"/>
          <p:cNvGrpSpPr>
            <a:grpSpLocks/>
          </p:cNvGrpSpPr>
          <p:nvPr/>
        </p:nvGrpSpPr>
        <p:grpSpPr bwMode="auto">
          <a:xfrm>
            <a:off x="4268788" y="4244975"/>
            <a:ext cx="2517775" cy="2049463"/>
            <a:chOff x="2689" y="2674"/>
            <a:chExt cx="1586" cy="1291"/>
          </a:xfrm>
        </p:grpSpPr>
        <p:sp>
          <p:nvSpPr>
            <p:cNvPr id="37901" name="Text Box 12"/>
            <p:cNvSpPr txBox="1">
              <a:spLocks noChangeArrowheads="1"/>
            </p:cNvSpPr>
            <p:nvPr/>
          </p:nvSpPr>
          <p:spPr bwMode="auto">
            <a:xfrm>
              <a:off x="3146" y="2835"/>
              <a:ext cx="11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2000">
                <a:solidFill>
                  <a:srgbClr val="000000"/>
                </a:solidFill>
                <a:latin typeface="Times New Roman" charset="0"/>
              </a:endParaRPr>
            </a:p>
          </p:txBody>
        </p:sp>
        <p:sp>
          <p:nvSpPr>
            <p:cNvPr id="37902" name="Text Box 13"/>
            <p:cNvSpPr txBox="1">
              <a:spLocks noChangeArrowheads="1"/>
            </p:cNvSpPr>
            <p:nvPr/>
          </p:nvSpPr>
          <p:spPr bwMode="auto">
            <a:xfrm>
              <a:off x="2795" y="3004"/>
              <a:ext cx="140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The dog big barked.</a:t>
              </a:r>
            </a:p>
          </p:txBody>
        </p:sp>
        <p:sp>
          <p:nvSpPr>
            <p:cNvPr id="37903" name="Text Box 14"/>
            <p:cNvSpPr txBox="1">
              <a:spLocks noChangeArrowheads="1"/>
            </p:cNvSpPr>
            <p:nvPr/>
          </p:nvSpPr>
          <p:spPr bwMode="auto">
            <a:xfrm>
              <a:off x="2777" y="3442"/>
              <a:ext cx="136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The big dog barked</a:t>
              </a:r>
            </a:p>
          </p:txBody>
        </p:sp>
        <p:sp>
          <p:nvSpPr>
            <p:cNvPr id="37904" name="Oval 15"/>
            <p:cNvSpPr>
              <a:spLocks noChangeArrowheads="1"/>
            </p:cNvSpPr>
            <p:nvPr/>
          </p:nvSpPr>
          <p:spPr bwMode="auto">
            <a:xfrm>
              <a:off x="2689" y="3425"/>
              <a:ext cx="1551" cy="277"/>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sp>
          <p:nvSpPr>
            <p:cNvPr id="37905" name="Oval 16"/>
            <p:cNvSpPr>
              <a:spLocks noChangeArrowheads="1"/>
            </p:cNvSpPr>
            <p:nvPr/>
          </p:nvSpPr>
          <p:spPr bwMode="auto">
            <a:xfrm>
              <a:off x="2724" y="2984"/>
              <a:ext cx="1551" cy="277"/>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sp>
          <p:nvSpPr>
            <p:cNvPr id="37906" name="Text Box 17"/>
            <p:cNvSpPr txBox="1">
              <a:spLocks noChangeArrowheads="1"/>
            </p:cNvSpPr>
            <p:nvPr/>
          </p:nvSpPr>
          <p:spPr bwMode="auto">
            <a:xfrm>
              <a:off x="3300" y="2674"/>
              <a:ext cx="2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i="1">
                  <a:solidFill>
                    <a:srgbClr val="000000"/>
                  </a:solidFill>
                  <a:latin typeface="Times New Roman" charset="0"/>
                </a:rPr>
                <a:t>O</a:t>
              </a:r>
              <a:r>
                <a:rPr lang="en-US" sz="2000" baseline="-25000">
                  <a:solidFill>
                    <a:srgbClr val="000000"/>
                  </a:solidFill>
                  <a:latin typeface="Times New Roman" charset="0"/>
                </a:rPr>
                <a:t>1</a:t>
              </a:r>
            </a:p>
          </p:txBody>
        </p:sp>
        <p:sp>
          <p:nvSpPr>
            <p:cNvPr id="37907" name="Text Box 18"/>
            <p:cNvSpPr txBox="1">
              <a:spLocks noChangeArrowheads="1"/>
            </p:cNvSpPr>
            <p:nvPr/>
          </p:nvSpPr>
          <p:spPr bwMode="auto">
            <a:xfrm>
              <a:off x="3327" y="3715"/>
              <a:ext cx="2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i="1">
                  <a:solidFill>
                    <a:srgbClr val="000000"/>
                  </a:solidFill>
                  <a:latin typeface="Times New Roman" charset="0"/>
                </a:rPr>
                <a:t>O</a:t>
              </a:r>
              <a:r>
                <a:rPr lang="en-US" sz="2000" baseline="-25000">
                  <a:solidFill>
                    <a:srgbClr val="000000"/>
                  </a:solidFill>
                  <a:latin typeface="Times New Roman" charset="0"/>
                </a:rPr>
                <a:t>2</a:t>
              </a:r>
            </a:p>
          </p:txBody>
        </p:sp>
      </p:grpSp>
      <p:grpSp>
        <p:nvGrpSpPr>
          <p:cNvPr id="6" name="Group 19"/>
          <p:cNvGrpSpPr>
            <a:grpSpLocks/>
          </p:cNvGrpSpPr>
          <p:nvPr/>
        </p:nvGrpSpPr>
        <p:grpSpPr bwMode="auto">
          <a:xfrm>
            <a:off x="3144838" y="4572000"/>
            <a:ext cx="3922712" cy="2105025"/>
            <a:chOff x="1981" y="2880"/>
            <a:chExt cx="2471" cy="1326"/>
          </a:xfrm>
        </p:grpSpPr>
        <p:sp>
          <p:nvSpPr>
            <p:cNvPr id="37896" name="Freeform 20"/>
            <p:cNvSpPr>
              <a:spLocks/>
            </p:cNvSpPr>
            <p:nvPr/>
          </p:nvSpPr>
          <p:spPr bwMode="auto">
            <a:xfrm>
              <a:off x="1981" y="2929"/>
              <a:ext cx="791" cy="143"/>
            </a:xfrm>
            <a:custGeom>
              <a:avLst/>
              <a:gdLst>
                <a:gd name="T0" fmla="*/ 0 w 791"/>
                <a:gd name="T1" fmla="*/ 143 h 143"/>
                <a:gd name="T2" fmla="*/ 315 w 791"/>
                <a:gd name="T3" fmla="*/ 20 h 143"/>
                <a:gd name="T4" fmla="*/ 546 w 791"/>
                <a:gd name="T5" fmla="*/ 20 h 143"/>
                <a:gd name="T6" fmla="*/ 791 w 791"/>
                <a:gd name="T7" fmla="*/ 143 h 143"/>
                <a:gd name="T8" fmla="*/ 0 60000 65536"/>
                <a:gd name="T9" fmla="*/ 0 60000 65536"/>
                <a:gd name="T10" fmla="*/ 0 60000 65536"/>
                <a:gd name="T11" fmla="*/ 0 60000 65536"/>
                <a:gd name="T12" fmla="*/ 0 w 791"/>
                <a:gd name="T13" fmla="*/ 0 h 143"/>
                <a:gd name="T14" fmla="*/ 791 w 791"/>
                <a:gd name="T15" fmla="*/ 143 h 143"/>
              </a:gdLst>
              <a:ahLst/>
              <a:cxnLst>
                <a:cxn ang="T8">
                  <a:pos x="T0" y="T1"/>
                </a:cxn>
                <a:cxn ang="T9">
                  <a:pos x="T2" y="T3"/>
                </a:cxn>
                <a:cxn ang="T10">
                  <a:pos x="T4" y="T5"/>
                </a:cxn>
                <a:cxn ang="T11">
                  <a:pos x="T6" y="T7"/>
                </a:cxn>
              </a:cxnLst>
              <a:rect l="T12" t="T13" r="T14" b="T15"/>
              <a:pathLst>
                <a:path w="791" h="143">
                  <a:moveTo>
                    <a:pt x="0" y="143"/>
                  </a:moveTo>
                  <a:cubicBezTo>
                    <a:pt x="112" y="91"/>
                    <a:pt x="224" y="40"/>
                    <a:pt x="315" y="20"/>
                  </a:cubicBezTo>
                  <a:cubicBezTo>
                    <a:pt x="406" y="0"/>
                    <a:pt x="467" y="0"/>
                    <a:pt x="546" y="20"/>
                  </a:cubicBezTo>
                  <a:cubicBezTo>
                    <a:pt x="625" y="40"/>
                    <a:pt x="751" y="132"/>
                    <a:pt x="791" y="143"/>
                  </a:cubicBezTo>
                </a:path>
              </a:pathLst>
            </a:custGeom>
            <a:noFill/>
            <a:ln w="2857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a:p>
          </p:txBody>
        </p:sp>
        <p:sp>
          <p:nvSpPr>
            <p:cNvPr id="37897" name="Freeform 21"/>
            <p:cNvSpPr>
              <a:spLocks/>
            </p:cNvSpPr>
            <p:nvPr/>
          </p:nvSpPr>
          <p:spPr bwMode="auto">
            <a:xfrm flipV="1">
              <a:off x="2008" y="3583"/>
              <a:ext cx="721" cy="164"/>
            </a:xfrm>
            <a:custGeom>
              <a:avLst/>
              <a:gdLst>
                <a:gd name="T0" fmla="*/ 0 w 791"/>
                <a:gd name="T1" fmla="*/ 647 h 143"/>
                <a:gd name="T2" fmla="*/ 114 w 791"/>
                <a:gd name="T3" fmla="*/ 91 h 143"/>
                <a:gd name="T4" fmla="*/ 198 w 791"/>
                <a:gd name="T5" fmla="*/ 91 h 143"/>
                <a:gd name="T6" fmla="*/ 286 w 791"/>
                <a:gd name="T7" fmla="*/ 647 h 143"/>
                <a:gd name="T8" fmla="*/ 0 60000 65536"/>
                <a:gd name="T9" fmla="*/ 0 60000 65536"/>
                <a:gd name="T10" fmla="*/ 0 60000 65536"/>
                <a:gd name="T11" fmla="*/ 0 60000 65536"/>
                <a:gd name="T12" fmla="*/ 0 w 791"/>
                <a:gd name="T13" fmla="*/ 0 h 143"/>
                <a:gd name="T14" fmla="*/ 791 w 791"/>
                <a:gd name="T15" fmla="*/ 143 h 143"/>
              </a:gdLst>
              <a:ahLst/>
              <a:cxnLst>
                <a:cxn ang="T8">
                  <a:pos x="T0" y="T1"/>
                </a:cxn>
                <a:cxn ang="T9">
                  <a:pos x="T2" y="T3"/>
                </a:cxn>
                <a:cxn ang="T10">
                  <a:pos x="T4" y="T5"/>
                </a:cxn>
                <a:cxn ang="T11">
                  <a:pos x="T6" y="T7"/>
                </a:cxn>
              </a:cxnLst>
              <a:rect l="T12" t="T13" r="T14" b="T15"/>
              <a:pathLst>
                <a:path w="791" h="143">
                  <a:moveTo>
                    <a:pt x="0" y="143"/>
                  </a:moveTo>
                  <a:cubicBezTo>
                    <a:pt x="112" y="91"/>
                    <a:pt x="224" y="40"/>
                    <a:pt x="315" y="20"/>
                  </a:cubicBezTo>
                  <a:cubicBezTo>
                    <a:pt x="406" y="0"/>
                    <a:pt x="467" y="0"/>
                    <a:pt x="546" y="20"/>
                  </a:cubicBezTo>
                  <a:cubicBezTo>
                    <a:pt x="625" y="40"/>
                    <a:pt x="751" y="132"/>
                    <a:pt x="791" y="143"/>
                  </a:cubicBezTo>
                </a:path>
              </a:pathLst>
            </a:custGeom>
            <a:noFill/>
            <a:ln w="2857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lIns="90000" tIns="46800" rIns="90000" bIns="46800">
              <a:spAutoFit/>
            </a:bodyPr>
            <a:lstStyle/>
            <a:p>
              <a:endParaRPr lang="en-US"/>
            </a:p>
          </p:txBody>
        </p:sp>
        <p:sp>
          <p:nvSpPr>
            <p:cNvPr id="37898" name="Text Box 22"/>
            <p:cNvSpPr txBox="1">
              <a:spLocks noChangeArrowheads="1"/>
            </p:cNvSpPr>
            <p:nvPr/>
          </p:nvSpPr>
          <p:spPr bwMode="auto">
            <a:xfrm>
              <a:off x="2245" y="2880"/>
              <a:ext cx="242"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3200" b="1">
                  <a:solidFill>
                    <a:srgbClr val="000000"/>
                  </a:solidFill>
                  <a:latin typeface="Times New Roman" charset="0"/>
                </a:rPr>
                <a:t>?</a:t>
              </a:r>
            </a:p>
          </p:txBody>
        </p:sp>
        <p:sp>
          <p:nvSpPr>
            <p:cNvPr id="37899" name="Text Box 23"/>
            <p:cNvSpPr txBox="1">
              <a:spLocks noChangeArrowheads="1"/>
            </p:cNvSpPr>
            <p:nvPr/>
          </p:nvSpPr>
          <p:spPr bwMode="auto">
            <a:xfrm>
              <a:off x="2249" y="3414"/>
              <a:ext cx="242"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3200" b="1">
                  <a:solidFill>
                    <a:srgbClr val="000000"/>
                  </a:solidFill>
                  <a:latin typeface="Times New Roman" charset="0"/>
                </a:rPr>
                <a:t>?</a:t>
              </a:r>
            </a:p>
          </p:txBody>
        </p:sp>
        <p:sp>
          <p:nvSpPr>
            <p:cNvPr id="37900" name="Text Box 24"/>
            <p:cNvSpPr txBox="1">
              <a:spLocks noChangeArrowheads="1"/>
            </p:cNvSpPr>
            <p:nvPr/>
          </p:nvSpPr>
          <p:spPr bwMode="auto">
            <a:xfrm>
              <a:off x="2131" y="3956"/>
              <a:ext cx="232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P(</a:t>
              </a:r>
              <a:r>
                <a:rPr lang="en-US" sz="2000" i="1">
                  <a:solidFill>
                    <a:srgbClr val="000000"/>
                  </a:solidFill>
                  <a:latin typeface="Times New Roman" charset="0"/>
                </a:rPr>
                <a:t>O</a:t>
              </a:r>
              <a:r>
                <a:rPr lang="en-US" sz="2000" baseline="-25000">
                  <a:solidFill>
                    <a:srgbClr val="000000"/>
                  </a:solidFill>
                  <a:latin typeface="Times New Roman" charset="0"/>
                </a:rPr>
                <a:t>2</a:t>
              </a:r>
              <a:r>
                <a:rPr lang="en-US" sz="2000">
                  <a:solidFill>
                    <a:srgbClr val="000000"/>
                  </a:solidFill>
                  <a:latin typeface="Times New Roman" charset="0"/>
                </a:rPr>
                <a:t> | English) &gt; P(</a:t>
              </a:r>
              <a:r>
                <a:rPr lang="en-US" sz="2000" i="1">
                  <a:solidFill>
                    <a:srgbClr val="000000"/>
                  </a:solidFill>
                  <a:latin typeface="Times New Roman" charset="0"/>
                </a:rPr>
                <a:t>O</a:t>
              </a:r>
              <a:r>
                <a:rPr lang="en-US" sz="2000" baseline="-25000">
                  <a:solidFill>
                    <a:srgbClr val="000000"/>
                  </a:solidFill>
                  <a:latin typeface="Times New Roman" charset="0"/>
                </a:rPr>
                <a:t>1</a:t>
              </a:r>
              <a:r>
                <a:rPr lang="en-US" sz="2000">
                  <a:solidFill>
                    <a:srgbClr val="000000"/>
                  </a:solidFill>
                  <a:latin typeface="Times New Roman" charset="0"/>
                </a:rPr>
                <a:t> | English) ?</a:t>
              </a:r>
            </a:p>
          </p:txBody>
        </p:sp>
      </p:grpSp>
    </p:spTree>
    <p:extLst>
      <p:ext uri="{BB962C8B-B14F-4D97-AF65-F5344CB8AC3E}">
        <p14:creationId xmlns:p14="http://schemas.microsoft.com/office/powerpoint/2010/main" val="2864986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Times New Roman" charset="0"/>
              </a:rPr>
              <a:t>Inside Algorithm</a:t>
            </a:r>
          </a:p>
        </p:txBody>
      </p:sp>
      <p:sp>
        <p:nvSpPr>
          <p:cNvPr id="38915" name="Content Placeholder 2"/>
          <p:cNvSpPr>
            <a:spLocks noGrp="1"/>
          </p:cNvSpPr>
          <p:nvPr>
            <p:ph idx="1"/>
          </p:nvPr>
        </p:nvSpPr>
        <p:spPr/>
        <p:txBody>
          <a:bodyPr/>
          <a:lstStyle/>
          <a:p>
            <a:r>
              <a:rPr lang="en-US">
                <a:latin typeface="Times New Roman" charset="0"/>
              </a:rPr>
              <a:t>Use CKY probabilistic parsing algorithm but combine probabilities of multiple derivations of any constituent using </a:t>
            </a:r>
            <a:r>
              <a:rPr lang="en-US" b="1">
                <a:solidFill>
                  <a:srgbClr val="FF0000"/>
                </a:solidFill>
                <a:latin typeface="Times New Roman" charset="0"/>
              </a:rPr>
              <a:t>addition</a:t>
            </a:r>
            <a:r>
              <a:rPr lang="en-US">
                <a:latin typeface="Times New Roman" charset="0"/>
              </a:rPr>
              <a:t> instead of </a:t>
            </a:r>
            <a:r>
              <a:rPr lang="en-US" b="1">
                <a:solidFill>
                  <a:srgbClr val="FF0000"/>
                </a:solidFill>
                <a:latin typeface="Times New Roman" charset="0"/>
              </a:rPr>
              <a:t>max</a:t>
            </a:r>
            <a:r>
              <a:rPr lang="en-US">
                <a:latin typeface="Times New Roman" charset="0"/>
              </a:rPr>
              <a:t>.</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F58B22-2BAB-734E-B3D7-08996E09F43D}" type="slidenum">
              <a:rPr lang="en-US">
                <a:solidFill>
                  <a:srgbClr val="000000"/>
                </a:solidFill>
                <a:latin typeface="Helvetica" charset="0"/>
              </a:rPr>
              <a:pPr eaLnBrk="1" hangingPunct="1"/>
              <a:t>157</a:t>
            </a:fld>
            <a:endParaRPr lang="en-US">
              <a:solidFill>
                <a:srgbClr val="000000"/>
              </a:solidFill>
              <a:latin typeface="Times New Roman" charset="0"/>
            </a:endParaRPr>
          </a:p>
        </p:txBody>
      </p:sp>
    </p:spTree>
    <p:extLst>
      <p:ext uri="{BB962C8B-B14F-4D97-AF65-F5344CB8AC3E}">
        <p14:creationId xmlns:p14="http://schemas.microsoft.com/office/powerpoint/2010/main" val="337937613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1E0C2D01-0AFF-6642-8612-BE149C96FF27}" type="slidenum">
              <a:rPr lang="en-US" sz="1200">
                <a:latin typeface="Helvetica" charset="0"/>
              </a:rPr>
              <a:pPr algn="r" eaLnBrk="1" hangingPunct="1"/>
              <a:t>158</a:t>
            </a:fld>
            <a:endParaRPr lang="en-US" sz="1200">
              <a:latin typeface="Times New Roman" charset="0"/>
            </a:endParaRPr>
          </a:p>
        </p:txBody>
      </p:sp>
      <p:sp>
        <p:nvSpPr>
          <p:cNvPr id="39939" name="TextBox 5"/>
          <p:cNvSpPr txBox="1">
            <a:spLocks noChangeArrowheads="1"/>
          </p:cNvSpPr>
          <p:nvPr/>
        </p:nvSpPr>
        <p:spPr bwMode="auto">
          <a:xfrm>
            <a:off x="1804988" y="1660525"/>
            <a:ext cx="508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latin typeface="Times New Roman" charset="0"/>
              </a:rPr>
              <a:t>  Book       the        flight    through  Houston</a:t>
            </a:r>
          </a:p>
        </p:txBody>
      </p:sp>
      <p:sp>
        <p:nvSpPr>
          <p:cNvPr id="39940" name="Rectangle 11"/>
          <p:cNvSpPr>
            <a:spLocks noChangeArrowheads="1"/>
          </p:cNvSpPr>
          <p:nvPr/>
        </p:nvSpPr>
        <p:spPr bwMode="auto">
          <a:xfrm>
            <a:off x="1781175"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41" name="Rectangle 12"/>
          <p:cNvSpPr>
            <a:spLocks noChangeArrowheads="1"/>
          </p:cNvSpPr>
          <p:nvPr/>
        </p:nvSpPr>
        <p:spPr bwMode="auto">
          <a:xfrm>
            <a:off x="273843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42" name="Rectangle 13"/>
          <p:cNvSpPr>
            <a:spLocks noChangeArrowheads="1"/>
          </p:cNvSpPr>
          <p:nvPr/>
        </p:nvSpPr>
        <p:spPr bwMode="auto">
          <a:xfrm>
            <a:off x="369728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43" name="Rectangle 14"/>
          <p:cNvSpPr>
            <a:spLocks noChangeArrowheads="1"/>
          </p:cNvSpPr>
          <p:nvPr/>
        </p:nvSpPr>
        <p:spPr bwMode="auto">
          <a:xfrm>
            <a:off x="465613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44" name="Rectangle 15"/>
          <p:cNvSpPr>
            <a:spLocks noChangeArrowheads="1"/>
          </p:cNvSpPr>
          <p:nvPr/>
        </p:nvSpPr>
        <p:spPr bwMode="auto">
          <a:xfrm>
            <a:off x="561498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45" name="Rectangle 18"/>
          <p:cNvSpPr>
            <a:spLocks noChangeArrowheads="1"/>
          </p:cNvSpPr>
          <p:nvPr/>
        </p:nvSpPr>
        <p:spPr bwMode="auto">
          <a:xfrm>
            <a:off x="2747963"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46" name="Rectangle 20"/>
          <p:cNvSpPr>
            <a:spLocks noChangeArrowheads="1"/>
          </p:cNvSpPr>
          <p:nvPr/>
        </p:nvSpPr>
        <p:spPr bwMode="auto">
          <a:xfrm>
            <a:off x="466407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47" name="Rectangle 21"/>
          <p:cNvSpPr>
            <a:spLocks noChangeArrowheads="1"/>
          </p:cNvSpPr>
          <p:nvPr/>
        </p:nvSpPr>
        <p:spPr bwMode="auto">
          <a:xfrm>
            <a:off x="562292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48" name="Rectangle 24"/>
          <p:cNvSpPr>
            <a:spLocks noChangeArrowheads="1"/>
          </p:cNvSpPr>
          <p:nvPr/>
        </p:nvSpPr>
        <p:spPr bwMode="auto">
          <a:xfrm>
            <a:off x="3713163" y="3933825"/>
            <a:ext cx="963612"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49" name="Rectangle 25"/>
          <p:cNvSpPr>
            <a:spLocks noChangeArrowheads="1"/>
          </p:cNvSpPr>
          <p:nvPr/>
        </p:nvSpPr>
        <p:spPr bwMode="auto">
          <a:xfrm>
            <a:off x="467201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50" name="Rectangle 26"/>
          <p:cNvSpPr>
            <a:spLocks noChangeArrowheads="1"/>
          </p:cNvSpPr>
          <p:nvPr/>
        </p:nvSpPr>
        <p:spPr bwMode="auto">
          <a:xfrm>
            <a:off x="563086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51" name="Rectangle 30"/>
          <p:cNvSpPr>
            <a:spLocks noChangeArrowheads="1"/>
          </p:cNvSpPr>
          <p:nvPr/>
        </p:nvSpPr>
        <p:spPr bwMode="auto">
          <a:xfrm>
            <a:off x="4679950" y="4784725"/>
            <a:ext cx="963613"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52" name="Rectangle 31"/>
          <p:cNvSpPr>
            <a:spLocks noChangeArrowheads="1"/>
          </p:cNvSpPr>
          <p:nvPr/>
        </p:nvSpPr>
        <p:spPr bwMode="auto">
          <a:xfrm>
            <a:off x="5638800" y="4784725"/>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53" name="Rectangle 36"/>
          <p:cNvSpPr>
            <a:spLocks noChangeArrowheads="1"/>
          </p:cNvSpPr>
          <p:nvPr/>
        </p:nvSpPr>
        <p:spPr bwMode="auto">
          <a:xfrm>
            <a:off x="5646738" y="5634038"/>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39954" name="TextBox 37"/>
          <p:cNvSpPr txBox="1">
            <a:spLocks noChangeArrowheads="1"/>
          </p:cNvSpPr>
          <p:nvPr/>
        </p:nvSpPr>
        <p:spPr bwMode="auto">
          <a:xfrm>
            <a:off x="1752600" y="2209800"/>
            <a:ext cx="10747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 :.01, VP:.1, </a:t>
            </a:r>
          </a:p>
          <a:p>
            <a:pPr eaLnBrk="1" hangingPunct="1"/>
            <a:r>
              <a:rPr lang="en-US" sz="1200" b="1">
                <a:latin typeface="Times New Roman" charset="0"/>
              </a:rPr>
              <a:t>Verb:.5 </a:t>
            </a:r>
          </a:p>
          <a:p>
            <a:pPr eaLnBrk="1" hangingPunct="1"/>
            <a:r>
              <a:rPr lang="en-US" sz="1200" b="1">
                <a:latin typeface="Times New Roman" charset="0"/>
              </a:rPr>
              <a:t>Nominal:.03</a:t>
            </a:r>
          </a:p>
          <a:p>
            <a:pPr eaLnBrk="1" hangingPunct="1"/>
            <a:r>
              <a:rPr lang="en-US" sz="1200" b="1">
                <a:latin typeface="Times New Roman" charset="0"/>
              </a:rPr>
              <a:t>Noun:.1</a:t>
            </a:r>
            <a:endParaRPr lang="en-US" sz="1400" b="1">
              <a:latin typeface="Times New Roman" charset="0"/>
            </a:endParaRPr>
          </a:p>
        </p:txBody>
      </p:sp>
      <p:sp>
        <p:nvSpPr>
          <p:cNvPr id="39955" name="TextBox 38"/>
          <p:cNvSpPr txBox="1">
            <a:spLocks noChangeArrowheads="1"/>
          </p:cNvSpPr>
          <p:nvPr/>
        </p:nvSpPr>
        <p:spPr bwMode="auto">
          <a:xfrm>
            <a:off x="2763838" y="3594100"/>
            <a:ext cx="5826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Det:.6</a:t>
            </a:r>
          </a:p>
        </p:txBody>
      </p:sp>
      <p:sp>
        <p:nvSpPr>
          <p:cNvPr id="39956" name="TextBox 39"/>
          <p:cNvSpPr txBox="1">
            <a:spLocks noChangeArrowheads="1"/>
          </p:cNvSpPr>
          <p:nvPr/>
        </p:nvSpPr>
        <p:spPr bwMode="auto">
          <a:xfrm>
            <a:off x="3697288" y="3975100"/>
            <a:ext cx="9921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Nominal:.15</a:t>
            </a:r>
          </a:p>
          <a:p>
            <a:pPr eaLnBrk="1" hangingPunct="1"/>
            <a:r>
              <a:rPr lang="en-US" sz="1200" b="1">
                <a:latin typeface="Times New Roman" charset="0"/>
              </a:rPr>
              <a:t>Noun:.5</a:t>
            </a:r>
            <a:endParaRPr lang="en-US" sz="1400" b="1">
              <a:latin typeface="Times New Roman" charset="0"/>
            </a:endParaRPr>
          </a:p>
        </p:txBody>
      </p:sp>
      <p:sp>
        <p:nvSpPr>
          <p:cNvPr id="39957" name="TextBox 28"/>
          <p:cNvSpPr txBox="1">
            <a:spLocks noChangeArrowheads="1"/>
          </p:cNvSpPr>
          <p:nvPr/>
        </p:nvSpPr>
        <p:spPr bwMode="auto">
          <a:xfrm>
            <a:off x="2806700" y="2735263"/>
            <a:ext cx="527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None</a:t>
            </a:r>
          </a:p>
        </p:txBody>
      </p:sp>
      <p:sp>
        <p:nvSpPr>
          <p:cNvPr id="39958" name="TextBox 29"/>
          <p:cNvSpPr txBox="1">
            <a:spLocks noChangeArrowheads="1"/>
          </p:cNvSpPr>
          <p:nvPr/>
        </p:nvSpPr>
        <p:spPr bwMode="auto">
          <a:xfrm>
            <a:off x="3657600" y="3200400"/>
            <a:ext cx="10175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NP:.6*.6*.15</a:t>
            </a:r>
          </a:p>
          <a:p>
            <a:pPr eaLnBrk="1" hangingPunct="1"/>
            <a:r>
              <a:rPr lang="en-US" sz="1200" b="1">
                <a:latin typeface="Times New Roman" charset="0"/>
              </a:rPr>
              <a:t>     =.054</a:t>
            </a:r>
          </a:p>
        </p:txBody>
      </p:sp>
      <p:sp>
        <p:nvSpPr>
          <p:cNvPr id="39959" name="TextBox 25"/>
          <p:cNvSpPr txBox="1">
            <a:spLocks noChangeArrowheads="1"/>
          </p:cNvSpPr>
          <p:nvPr/>
        </p:nvSpPr>
        <p:spPr bwMode="auto">
          <a:xfrm>
            <a:off x="3617913" y="26670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VP:.5*.5*.054</a:t>
            </a:r>
          </a:p>
          <a:p>
            <a:pPr eaLnBrk="1" hangingPunct="1"/>
            <a:r>
              <a:rPr lang="en-US" sz="1200" b="1">
                <a:latin typeface="Times New Roman" charset="0"/>
              </a:rPr>
              <a:t>     =.0135</a:t>
            </a:r>
          </a:p>
        </p:txBody>
      </p:sp>
      <p:sp>
        <p:nvSpPr>
          <p:cNvPr id="39960" name="TextBox 26"/>
          <p:cNvSpPr txBox="1">
            <a:spLocks noChangeArrowheads="1"/>
          </p:cNvSpPr>
          <p:nvPr/>
        </p:nvSpPr>
        <p:spPr bwMode="auto">
          <a:xfrm>
            <a:off x="3657600" y="22098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S:.05*.5*.054</a:t>
            </a:r>
          </a:p>
          <a:p>
            <a:pPr eaLnBrk="1" hangingPunct="1"/>
            <a:r>
              <a:rPr lang="en-US" sz="1200" b="1">
                <a:latin typeface="Times New Roman" charset="0"/>
              </a:rPr>
              <a:t>     =.00135</a:t>
            </a:r>
          </a:p>
        </p:txBody>
      </p:sp>
      <p:sp>
        <p:nvSpPr>
          <p:cNvPr id="28" name="TextBox 27"/>
          <p:cNvSpPr txBox="1">
            <a:spLocks noChangeArrowheads="1"/>
          </p:cNvSpPr>
          <p:nvPr/>
        </p:nvSpPr>
        <p:spPr bwMode="auto">
          <a:xfrm>
            <a:off x="4716463" y="4367213"/>
            <a:ext cx="525462"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1" name="TextBox 30"/>
          <p:cNvSpPr txBox="1">
            <a:spLocks noChangeArrowheads="1"/>
          </p:cNvSpPr>
          <p:nvPr/>
        </p:nvSpPr>
        <p:spPr bwMode="auto">
          <a:xfrm>
            <a:off x="4687888" y="3521075"/>
            <a:ext cx="527050" cy="277813"/>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2" name="TextBox 31"/>
          <p:cNvSpPr txBox="1">
            <a:spLocks noChangeArrowheads="1"/>
          </p:cNvSpPr>
          <p:nvPr/>
        </p:nvSpPr>
        <p:spPr bwMode="auto">
          <a:xfrm>
            <a:off x="4660900" y="2674938"/>
            <a:ext cx="525463"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4" name="TextBox 33"/>
          <p:cNvSpPr txBox="1">
            <a:spLocks noChangeArrowheads="1"/>
          </p:cNvSpPr>
          <p:nvPr/>
        </p:nvSpPr>
        <p:spPr bwMode="auto">
          <a:xfrm>
            <a:off x="4611688" y="5029200"/>
            <a:ext cx="666750" cy="276225"/>
          </a:xfrm>
          <a:prstGeom prst="rect">
            <a:avLst/>
          </a:prstGeom>
          <a:noFill/>
          <a:ln w="9525">
            <a:noFill/>
            <a:miter lim="800000"/>
            <a:headEnd/>
            <a:tailEnd/>
          </a:ln>
        </p:spPr>
        <p:txBody>
          <a:bodyPr wrap="none">
            <a:spAutoFit/>
          </a:bodyPr>
          <a:lstStyle/>
          <a:p>
            <a:pPr>
              <a:defRPr/>
            </a:pPr>
            <a:r>
              <a:rPr lang="en-US" sz="1200" b="1" dirty="0">
                <a:latin typeface="+mj-lt"/>
                <a:ea typeface="+mn-ea"/>
              </a:rPr>
              <a:t>Prep:.2</a:t>
            </a:r>
          </a:p>
        </p:txBody>
      </p:sp>
      <p:sp>
        <p:nvSpPr>
          <p:cNvPr id="33" name="TextBox 41"/>
          <p:cNvSpPr txBox="1">
            <a:spLocks noChangeArrowheads="1"/>
          </p:cNvSpPr>
          <p:nvPr/>
        </p:nvSpPr>
        <p:spPr bwMode="auto">
          <a:xfrm>
            <a:off x="5562600" y="5791200"/>
            <a:ext cx="1066800" cy="461963"/>
          </a:xfrm>
          <a:prstGeom prst="rect">
            <a:avLst/>
          </a:prstGeom>
          <a:noFill/>
          <a:ln w="9525">
            <a:noFill/>
            <a:miter lim="800000"/>
            <a:headEnd/>
            <a:tailEnd/>
          </a:ln>
        </p:spPr>
        <p:txBody>
          <a:bodyPr>
            <a:spAutoFit/>
          </a:bodyPr>
          <a:lstStyle/>
          <a:p>
            <a:pPr>
              <a:defRPr/>
            </a:pPr>
            <a:r>
              <a:rPr lang="en-US" sz="1200" b="1" dirty="0">
                <a:latin typeface="+mj-lt"/>
                <a:ea typeface="+mn-ea"/>
              </a:rPr>
              <a:t>NP:.16</a:t>
            </a:r>
          </a:p>
          <a:p>
            <a:pPr>
              <a:defRPr/>
            </a:pPr>
            <a:r>
              <a:rPr lang="en-US" sz="1200" b="1" dirty="0">
                <a:latin typeface="+mj-lt"/>
                <a:ea typeface="+mn-ea"/>
              </a:rPr>
              <a:t>PropNoun:.8</a:t>
            </a:r>
          </a:p>
        </p:txBody>
      </p:sp>
      <p:sp>
        <p:nvSpPr>
          <p:cNvPr id="35" name="TextBox 34"/>
          <p:cNvSpPr txBox="1">
            <a:spLocks noChangeArrowheads="1"/>
          </p:cNvSpPr>
          <p:nvPr/>
        </p:nvSpPr>
        <p:spPr bwMode="auto">
          <a:xfrm>
            <a:off x="5562600" y="4953000"/>
            <a:ext cx="1079500" cy="461963"/>
          </a:xfrm>
          <a:prstGeom prst="rect">
            <a:avLst/>
          </a:prstGeom>
          <a:noFill/>
          <a:ln w="9525">
            <a:noFill/>
            <a:miter lim="800000"/>
            <a:headEnd/>
            <a:tailEnd/>
          </a:ln>
        </p:spPr>
        <p:txBody>
          <a:bodyPr wrap="none">
            <a:spAutoFit/>
          </a:bodyPr>
          <a:lstStyle/>
          <a:p>
            <a:pPr>
              <a:defRPr/>
            </a:pPr>
            <a:r>
              <a:rPr lang="en-US" sz="1200" b="1" dirty="0">
                <a:latin typeface="+mj-lt"/>
                <a:ea typeface="+mn-ea"/>
              </a:rPr>
              <a:t>PP:1.0*.2*.16</a:t>
            </a:r>
          </a:p>
          <a:p>
            <a:pPr>
              <a:defRPr/>
            </a:pPr>
            <a:r>
              <a:rPr lang="en-US" sz="1200" b="1" dirty="0">
                <a:latin typeface="+mj-lt"/>
                <a:ea typeface="+mn-ea"/>
              </a:rPr>
              <a:t>       =.032</a:t>
            </a:r>
          </a:p>
        </p:txBody>
      </p:sp>
      <p:sp>
        <p:nvSpPr>
          <p:cNvPr id="36" name="TextBox 35"/>
          <p:cNvSpPr txBox="1">
            <a:spLocks noChangeArrowheads="1"/>
          </p:cNvSpPr>
          <p:nvPr/>
        </p:nvSpPr>
        <p:spPr bwMode="auto">
          <a:xfrm>
            <a:off x="5638800" y="4038600"/>
            <a:ext cx="915988" cy="646113"/>
          </a:xfrm>
          <a:prstGeom prst="rect">
            <a:avLst/>
          </a:prstGeom>
          <a:noFill/>
          <a:ln w="9525">
            <a:noFill/>
            <a:miter lim="800000"/>
            <a:headEnd/>
            <a:tailEnd/>
          </a:ln>
        </p:spPr>
        <p:txBody>
          <a:bodyPr wrap="none">
            <a:spAutoFit/>
          </a:bodyPr>
          <a:lstStyle/>
          <a:p>
            <a:pPr>
              <a:defRPr/>
            </a:pPr>
            <a:r>
              <a:rPr lang="en-US" sz="1200" b="1" dirty="0">
                <a:latin typeface="+mj-lt"/>
                <a:ea typeface="+mn-ea"/>
              </a:rPr>
              <a:t>Nominal:</a:t>
            </a:r>
          </a:p>
          <a:p>
            <a:pPr>
              <a:defRPr/>
            </a:pPr>
            <a:r>
              <a:rPr lang="en-US" sz="1200" b="1" dirty="0">
                <a:latin typeface="+mj-lt"/>
                <a:ea typeface="+mn-ea"/>
              </a:rPr>
              <a:t>.5*.15*.032</a:t>
            </a:r>
          </a:p>
          <a:p>
            <a:pPr>
              <a:defRPr/>
            </a:pPr>
            <a:r>
              <a:rPr lang="en-US" sz="1200" b="1" dirty="0">
                <a:latin typeface="+mj-lt"/>
                <a:ea typeface="+mn-ea"/>
              </a:rPr>
              <a:t>=.0024</a:t>
            </a:r>
          </a:p>
        </p:txBody>
      </p:sp>
      <p:sp>
        <p:nvSpPr>
          <p:cNvPr id="39968" name="TextBox 36"/>
          <p:cNvSpPr txBox="1">
            <a:spLocks noChangeArrowheads="1"/>
          </p:cNvSpPr>
          <p:nvPr/>
        </p:nvSpPr>
        <p:spPr bwMode="auto">
          <a:xfrm>
            <a:off x="5562600" y="2971800"/>
            <a:ext cx="965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a:t>
            </a:r>
          </a:p>
          <a:p>
            <a:pPr eaLnBrk="1" hangingPunct="1"/>
            <a:r>
              <a:rPr lang="en-US" sz="1200" b="1">
                <a:latin typeface="Times New Roman" charset="0"/>
              </a:rPr>
              <a:t>       .0024</a:t>
            </a:r>
          </a:p>
          <a:p>
            <a:pPr eaLnBrk="1" hangingPunct="1"/>
            <a:r>
              <a:rPr lang="en-US" sz="1200" b="1">
                <a:latin typeface="Times New Roman" charset="0"/>
              </a:rPr>
              <a:t>     =.000864</a:t>
            </a:r>
          </a:p>
        </p:txBody>
      </p:sp>
      <p:sp>
        <p:nvSpPr>
          <p:cNvPr id="39969" name="TextBox 40"/>
          <p:cNvSpPr txBox="1">
            <a:spLocks noChangeArrowheads="1"/>
          </p:cNvSpPr>
          <p:nvPr/>
        </p:nvSpPr>
        <p:spPr bwMode="auto">
          <a:xfrm>
            <a:off x="5562600" y="2743200"/>
            <a:ext cx="10953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S:.0000216</a:t>
            </a:r>
          </a:p>
        </p:txBody>
      </p:sp>
      <p:sp>
        <p:nvSpPr>
          <p:cNvPr id="39970" name="TextBox 41"/>
          <p:cNvSpPr txBox="1">
            <a:spLocks noChangeArrowheads="1"/>
          </p:cNvSpPr>
          <p:nvPr/>
        </p:nvSpPr>
        <p:spPr bwMode="auto">
          <a:xfrm>
            <a:off x="5562600" y="2362200"/>
            <a:ext cx="10953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S:..00001296</a:t>
            </a:r>
          </a:p>
        </p:txBody>
      </p:sp>
      <p:sp>
        <p:nvSpPr>
          <p:cNvPr id="39971" name="Title 1"/>
          <p:cNvSpPr>
            <a:spLocks noGrp="1"/>
          </p:cNvSpPr>
          <p:nvPr>
            <p:ph type="title" idx="4294967295"/>
          </p:nvPr>
        </p:nvSpPr>
        <p:spPr/>
        <p:txBody>
          <a:bodyPr>
            <a:normAutofit fontScale="90000"/>
          </a:bodyPr>
          <a:lstStyle/>
          <a:p>
            <a:r>
              <a:rPr lang="en-US">
                <a:latin typeface="Times New Roman" charset="0"/>
              </a:rPr>
              <a:t>Probabilistic CKY Parser </a:t>
            </a:r>
            <a:br>
              <a:rPr lang="en-US">
                <a:latin typeface="Times New Roman" charset="0"/>
              </a:rPr>
            </a:br>
            <a:r>
              <a:rPr lang="en-US">
                <a:latin typeface="Times New Roman" charset="0"/>
              </a:rPr>
              <a:t>for Inside Computation</a:t>
            </a:r>
          </a:p>
        </p:txBody>
      </p:sp>
    </p:spTree>
    <p:extLst>
      <p:ext uri="{BB962C8B-B14F-4D97-AF65-F5344CB8AC3E}">
        <p14:creationId xmlns:p14="http://schemas.microsoft.com/office/powerpoint/2010/main" val="326805252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401BB326-FBB4-6540-A2A2-E17A0FD80FFF}" type="slidenum">
              <a:rPr lang="en-US" sz="1200">
                <a:latin typeface="Helvetica" charset="0"/>
              </a:rPr>
              <a:pPr algn="r" eaLnBrk="1" hangingPunct="1"/>
              <a:t>159</a:t>
            </a:fld>
            <a:endParaRPr lang="en-US" sz="1200">
              <a:latin typeface="Times New Roman" charset="0"/>
            </a:endParaRPr>
          </a:p>
        </p:txBody>
      </p:sp>
      <p:sp>
        <p:nvSpPr>
          <p:cNvPr id="40963" name="TextBox 5"/>
          <p:cNvSpPr txBox="1">
            <a:spLocks noChangeArrowheads="1"/>
          </p:cNvSpPr>
          <p:nvPr/>
        </p:nvSpPr>
        <p:spPr bwMode="auto">
          <a:xfrm>
            <a:off x="1804988" y="1660525"/>
            <a:ext cx="50847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a:latin typeface="Times New Roman" charset="0"/>
              </a:rPr>
              <a:t>  Book       the        flight    through  Houston</a:t>
            </a:r>
          </a:p>
        </p:txBody>
      </p:sp>
      <p:sp>
        <p:nvSpPr>
          <p:cNvPr id="40964" name="Rectangle 11"/>
          <p:cNvSpPr>
            <a:spLocks noChangeArrowheads="1"/>
          </p:cNvSpPr>
          <p:nvPr/>
        </p:nvSpPr>
        <p:spPr bwMode="auto">
          <a:xfrm>
            <a:off x="1781175"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65" name="Rectangle 12"/>
          <p:cNvSpPr>
            <a:spLocks noChangeArrowheads="1"/>
          </p:cNvSpPr>
          <p:nvPr/>
        </p:nvSpPr>
        <p:spPr bwMode="auto">
          <a:xfrm>
            <a:off x="273843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66" name="Rectangle 13"/>
          <p:cNvSpPr>
            <a:spLocks noChangeArrowheads="1"/>
          </p:cNvSpPr>
          <p:nvPr/>
        </p:nvSpPr>
        <p:spPr bwMode="auto">
          <a:xfrm>
            <a:off x="3697288" y="2233613"/>
            <a:ext cx="963612"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67" name="Rectangle 14"/>
          <p:cNvSpPr>
            <a:spLocks noChangeArrowheads="1"/>
          </p:cNvSpPr>
          <p:nvPr/>
        </p:nvSpPr>
        <p:spPr bwMode="auto">
          <a:xfrm>
            <a:off x="465613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68" name="Rectangle 15"/>
          <p:cNvSpPr>
            <a:spLocks noChangeArrowheads="1"/>
          </p:cNvSpPr>
          <p:nvPr/>
        </p:nvSpPr>
        <p:spPr bwMode="auto">
          <a:xfrm>
            <a:off x="5614988" y="2233613"/>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69" name="Rectangle 18"/>
          <p:cNvSpPr>
            <a:spLocks noChangeArrowheads="1"/>
          </p:cNvSpPr>
          <p:nvPr/>
        </p:nvSpPr>
        <p:spPr bwMode="auto">
          <a:xfrm>
            <a:off x="2747963"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70" name="Rectangle 20"/>
          <p:cNvSpPr>
            <a:spLocks noChangeArrowheads="1"/>
          </p:cNvSpPr>
          <p:nvPr/>
        </p:nvSpPr>
        <p:spPr bwMode="auto">
          <a:xfrm>
            <a:off x="466407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71" name="Rectangle 21"/>
          <p:cNvSpPr>
            <a:spLocks noChangeArrowheads="1"/>
          </p:cNvSpPr>
          <p:nvPr/>
        </p:nvSpPr>
        <p:spPr bwMode="auto">
          <a:xfrm>
            <a:off x="5622925" y="3084513"/>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72" name="Rectangle 24"/>
          <p:cNvSpPr>
            <a:spLocks noChangeArrowheads="1"/>
          </p:cNvSpPr>
          <p:nvPr/>
        </p:nvSpPr>
        <p:spPr bwMode="auto">
          <a:xfrm>
            <a:off x="3713163" y="3933825"/>
            <a:ext cx="963612"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73" name="Rectangle 25"/>
          <p:cNvSpPr>
            <a:spLocks noChangeArrowheads="1"/>
          </p:cNvSpPr>
          <p:nvPr/>
        </p:nvSpPr>
        <p:spPr bwMode="auto">
          <a:xfrm>
            <a:off x="467201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74" name="Rectangle 26"/>
          <p:cNvSpPr>
            <a:spLocks noChangeArrowheads="1"/>
          </p:cNvSpPr>
          <p:nvPr/>
        </p:nvSpPr>
        <p:spPr bwMode="auto">
          <a:xfrm>
            <a:off x="5630863" y="3933825"/>
            <a:ext cx="962025" cy="842963"/>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75" name="Rectangle 30"/>
          <p:cNvSpPr>
            <a:spLocks noChangeArrowheads="1"/>
          </p:cNvSpPr>
          <p:nvPr/>
        </p:nvSpPr>
        <p:spPr bwMode="auto">
          <a:xfrm>
            <a:off x="4679950" y="4784725"/>
            <a:ext cx="963613"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76" name="Rectangle 31"/>
          <p:cNvSpPr>
            <a:spLocks noChangeArrowheads="1"/>
          </p:cNvSpPr>
          <p:nvPr/>
        </p:nvSpPr>
        <p:spPr bwMode="auto">
          <a:xfrm>
            <a:off x="5638800" y="4784725"/>
            <a:ext cx="962025" cy="841375"/>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77" name="Rectangle 36"/>
          <p:cNvSpPr>
            <a:spLocks noChangeArrowheads="1"/>
          </p:cNvSpPr>
          <p:nvPr/>
        </p:nvSpPr>
        <p:spPr bwMode="auto">
          <a:xfrm>
            <a:off x="5646738" y="5634038"/>
            <a:ext cx="962025" cy="842962"/>
          </a:xfrm>
          <a:prstGeom prst="rect">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en-US" sz="2000" b="1">
              <a:latin typeface="Times New Roman" charset="0"/>
            </a:endParaRPr>
          </a:p>
        </p:txBody>
      </p:sp>
      <p:sp>
        <p:nvSpPr>
          <p:cNvPr id="40978" name="TextBox 37"/>
          <p:cNvSpPr txBox="1">
            <a:spLocks noChangeArrowheads="1"/>
          </p:cNvSpPr>
          <p:nvPr/>
        </p:nvSpPr>
        <p:spPr bwMode="auto">
          <a:xfrm>
            <a:off x="1752600" y="2209800"/>
            <a:ext cx="10747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 :.01, VP:.1, </a:t>
            </a:r>
          </a:p>
          <a:p>
            <a:pPr eaLnBrk="1" hangingPunct="1"/>
            <a:r>
              <a:rPr lang="en-US" sz="1200" b="1">
                <a:latin typeface="Times New Roman" charset="0"/>
              </a:rPr>
              <a:t>Verb:.5 </a:t>
            </a:r>
          </a:p>
          <a:p>
            <a:pPr eaLnBrk="1" hangingPunct="1"/>
            <a:r>
              <a:rPr lang="en-US" sz="1200" b="1">
                <a:latin typeface="Times New Roman" charset="0"/>
              </a:rPr>
              <a:t>Nominal:.03</a:t>
            </a:r>
          </a:p>
          <a:p>
            <a:pPr eaLnBrk="1" hangingPunct="1"/>
            <a:r>
              <a:rPr lang="en-US" sz="1200" b="1">
                <a:latin typeface="Times New Roman" charset="0"/>
              </a:rPr>
              <a:t>Noun:.1</a:t>
            </a:r>
            <a:endParaRPr lang="en-US" sz="1400" b="1">
              <a:latin typeface="Times New Roman" charset="0"/>
            </a:endParaRPr>
          </a:p>
        </p:txBody>
      </p:sp>
      <p:sp>
        <p:nvSpPr>
          <p:cNvPr id="40979" name="TextBox 38"/>
          <p:cNvSpPr txBox="1">
            <a:spLocks noChangeArrowheads="1"/>
          </p:cNvSpPr>
          <p:nvPr/>
        </p:nvSpPr>
        <p:spPr bwMode="auto">
          <a:xfrm>
            <a:off x="2763838" y="3594100"/>
            <a:ext cx="5826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Det:.6</a:t>
            </a:r>
          </a:p>
        </p:txBody>
      </p:sp>
      <p:sp>
        <p:nvSpPr>
          <p:cNvPr id="40980" name="TextBox 39"/>
          <p:cNvSpPr txBox="1">
            <a:spLocks noChangeArrowheads="1"/>
          </p:cNvSpPr>
          <p:nvPr/>
        </p:nvSpPr>
        <p:spPr bwMode="auto">
          <a:xfrm>
            <a:off x="3697288" y="3975100"/>
            <a:ext cx="9921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Nominal:.15</a:t>
            </a:r>
          </a:p>
          <a:p>
            <a:pPr eaLnBrk="1" hangingPunct="1"/>
            <a:r>
              <a:rPr lang="en-US" sz="1200" b="1">
                <a:latin typeface="Times New Roman" charset="0"/>
              </a:rPr>
              <a:t>Noun:.5</a:t>
            </a:r>
            <a:endParaRPr lang="en-US" sz="1400" b="1">
              <a:latin typeface="Times New Roman" charset="0"/>
            </a:endParaRPr>
          </a:p>
        </p:txBody>
      </p:sp>
      <p:sp>
        <p:nvSpPr>
          <p:cNvPr id="40981" name="TextBox 28"/>
          <p:cNvSpPr txBox="1">
            <a:spLocks noChangeArrowheads="1"/>
          </p:cNvSpPr>
          <p:nvPr/>
        </p:nvSpPr>
        <p:spPr bwMode="auto">
          <a:xfrm>
            <a:off x="2806700" y="2735263"/>
            <a:ext cx="527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None</a:t>
            </a:r>
          </a:p>
        </p:txBody>
      </p:sp>
      <p:sp>
        <p:nvSpPr>
          <p:cNvPr id="40982" name="TextBox 29"/>
          <p:cNvSpPr txBox="1">
            <a:spLocks noChangeArrowheads="1"/>
          </p:cNvSpPr>
          <p:nvPr/>
        </p:nvSpPr>
        <p:spPr bwMode="auto">
          <a:xfrm>
            <a:off x="3657600" y="3200400"/>
            <a:ext cx="10175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NP:.6*.6*.15</a:t>
            </a:r>
          </a:p>
          <a:p>
            <a:pPr eaLnBrk="1" hangingPunct="1"/>
            <a:r>
              <a:rPr lang="en-US" sz="1200" b="1">
                <a:latin typeface="Times New Roman" charset="0"/>
              </a:rPr>
              <a:t>     =.054</a:t>
            </a:r>
          </a:p>
        </p:txBody>
      </p:sp>
      <p:sp>
        <p:nvSpPr>
          <p:cNvPr id="40983" name="TextBox 25"/>
          <p:cNvSpPr txBox="1">
            <a:spLocks noChangeArrowheads="1"/>
          </p:cNvSpPr>
          <p:nvPr/>
        </p:nvSpPr>
        <p:spPr bwMode="auto">
          <a:xfrm>
            <a:off x="3617913" y="26670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VP:.5*.5*.054</a:t>
            </a:r>
          </a:p>
          <a:p>
            <a:pPr eaLnBrk="1" hangingPunct="1"/>
            <a:r>
              <a:rPr lang="en-US" sz="1200" b="1">
                <a:latin typeface="Times New Roman" charset="0"/>
              </a:rPr>
              <a:t>     =.0135</a:t>
            </a:r>
          </a:p>
        </p:txBody>
      </p:sp>
      <p:sp>
        <p:nvSpPr>
          <p:cNvPr id="40984" name="TextBox 26"/>
          <p:cNvSpPr txBox="1">
            <a:spLocks noChangeArrowheads="1"/>
          </p:cNvSpPr>
          <p:nvPr/>
        </p:nvSpPr>
        <p:spPr bwMode="auto">
          <a:xfrm>
            <a:off x="3657600" y="22098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S:.05*.5*.054</a:t>
            </a:r>
          </a:p>
          <a:p>
            <a:pPr eaLnBrk="1" hangingPunct="1"/>
            <a:r>
              <a:rPr lang="en-US" sz="1200" b="1">
                <a:latin typeface="Times New Roman" charset="0"/>
              </a:rPr>
              <a:t>     =.00135</a:t>
            </a:r>
          </a:p>
        </p:txBody>
      </p:sp>
      <p:sp>
        <p:nvSpPr>
          <p:cNvPr id="28" name="TextBox 27"/>
          <p:cNvSpPr txBox="1">
            <a:spLocks noChangeArrowheads="1"/>
          </p:cNvSpPr>
          <p:nvPr/>
        </p:nvSpPr>
        <p:spPr bwMode="auto">
          <a:xfrm>
            <a:off x="4716463" y="4367213"/>
            <a:ext cx="525462"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1" name="TextBox 30"/>
          <p:cNvSpPr txBox="1">
            <a:spLocks noChangeArrowheads="1"/>
          </p:cNvSpPr>
          <p:nvPr/>
        </p:nvSpPr>
        <p:spPr bwMode="auto">
          <a:xfrm>
            <a:off x="4687888" y="3521075"/>
            <a:ext cx="527050" cy="277813"/>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2" name="TextBox 31"/>
          <p:cNvSpPr txBox="1">
            <a:spLocks noChangeArrowheads="1"/>
          </p:cNvSpPr>
          <p:nvPr/>
        </p:nvSpPr>
        <p:spPr bwMode="auto">
          <a:xfrm>
            <a:off x="4660900" y="2674938"/>
            <a:ext cx="525463" cy="277812"/>
          </a:xfrm>
          <a:prstGeom prst="rect">
            <a:avLst/>
          </a:prstGeom>
          <a:noFill/>
          <a:ln w="9525">
            <a:noFill/>
            <a:miter lim="800000"/>
            <a:headEnd/>
            <a:tailEnd/>
          </a:ln>
        </p:spPr>
        <p:txBody>
          <a:bodyPr wrap="none">
            <a:spAutoFit/>
          </a:bodyPr>
          <a:lstStyle/>
          <a:p>
            <a:pPr>
              <a:defRPr/>
            </a:pPr>
            <a:r>
              <a:rPr lang="en-US" sz="1200" b="1" dirty="0">
                <a:latin typeface="+mj-lt"/>
                <a:ea typeface="+mn-ea"/>
              </a:rPr>
              <a:t>None</a:t>
            </a:r>
          </a:p>
        </p:txBody>
      </p:sp>
      <p:sp>
        <p:nvSpPr>
          <p:cNvPr id="34" name="TextBox 33"/>
          <p:cNvSpPr txBox="1">
            <a:spLocks noChangeArrowheads="1"/>
          </p:cNvSpPr>
          <p:nvPr/>
        </p:nvSpPr>
        <p:spPr bwMode="auto">
          <a:xfrm>
            <a:off x="4611688" y="5029200"/>
            <a:ext cx="666750" cy="276225"/>
          </a:xfrm>
          <a:prstGeom prst="rect">
            <a:avLst/>
          </a:prstGeom>
          <a:noFill/>
          <a:ln w="9525">
            <a:noFill/>
            <a:miter lim="800000"/>
            <a:headEnd/>
            <a:tailEnd/>
          </a:ln>
        </p:spPr>
        <p:txBody>
          <a:bodyPr wrap="none">
            <a:spAutoFit/>
          </a:bodyPr>
          <a:lstStyle/>
          <a:p>
            <a:pPr>
              <a:defRPr/>
            </a:pPr>
            <a:r>
              <a:rPr lang="en-US" sz="1200" b="1" dirty="0">
                <a:latin typeface="+mj-lt"/>
                <a:ea typeface="+mn-ea"/>
              </a:rPr>
              <a:t>Prep:.2</a:t>
            </a:r>
          </a:p>
        </p:txBody>
      </p:sp>
      <p:sp>
        <p:nvSpPr>
          <p:cNvPr id="33" name="TextBox 41"/>
          <p:cNvSpPr txBox="1">
            <a:spLocks noChangeArrowheads="1"/>
          </p:cNvSpPr>
          <p:nvPr/>
        </p:nvSpPr>
        <p:spPr bwMode="auto">
          <a:xfrm>
            <a:off x="5562600" y="5791200"/>
            <a:ext cx="1066800" cy="461963"/>
          </a:xfrm>
          <a:prstGeom prst="rect">
            <a:avLst/>
          </a:prstGeom>
          <a:noFill/>
          <a:ln w="9525">
            <a:noFill/>
            <a:miter lim="800000"/>
            <a:headEnd/>
            <a:tailEnd/>
          </a:ln>
        </p:spPr>
        <p:txBody>
          <a:bodyPr>
            <a:spAutoFit/>
          </a:bodyPr>
          <a:lstStyle/>
          <a:p>
            <a:pPr>
              <a:defRPr/>
            </a:pPr>
            <a:r>
              <a:rPr lang="en-US" sz="1200" b="1" dirty="0">
                <a:latin typeface="+mj-lt"/>
                <a:ea typeface="+mn-ea"/>
              </a:rPr>
              <a:t>NP:.16</a:t>
            </a:r>
          </a:p>
          <a:p>
            <a:pPr>
              <a:defRPr/>
            </a:pPr>
            <a:r>
              <a:rPr lang="en-US" sz="1200" b="1" dirty="0">
                <a:latin typeface="+mj-lt"/>
                <a:ea typeface="+mn-ea"/>
              </a:rPr>
              <a:t>PropNoun:.8</a:t>
            </a:r>
          </a:p>
        </p:txBody>
      </p:sp>
      <p:sp>
        <p:nvSpPr>
          <p:cNvPr id="35" name="TextBox 34"/>
          <p:cNvSpPr txBox="1">
            <a:spLocks noChangeArrowheads="1"/>
          </p:cNvSpPr>
          <p:nvPr/>
        </p:nvSpPr>
        <p:spPr bwMode="auto">
          <a:xfrm>
            <a:off x="5562600" y="4953000"/>
            <a:ext cx="1079500" cy="461963"/>
          </a:xfrm>
          <a:prstGeom prst="rect">
            <a:avLst/>
          </a:prstGeom>
          <a:noFill/>
          <a:ln w="9525">
            <a:noFill/>
            <a:miter lim="800000"/>
            <a:headEnd/>
            <a:tailEnd/>
          </a:ln>
        </p:spPr>
        <p:txBody>
          <a:bodyPr wrap="none">
            <a:spAutoFit/>
          </a:bodyPr>
          <a:lstStyle/>
          <a:p>
            <a:pPr>
              <a:defRPr/>
            </a:pPr>
            <a:r>
              <a:rPr lang="en-US" sz="1200" b="1" dirty="0">
                <a:latin typeface="+mj-lt"/>
                <a:ea typeface="+mn-ea"/>
              </a:rPr>
              <a:t>PP:1.0*.2*.16</a:t>
            </a:r>
          </a:p>
          <a:p>
            <a:pPr>
              <a:defRPr/>
            </a:pPr>
            <a:r>
              <a:rPr lang="en-US" sz="1200" b="1" dirty="0">
                <a:latin typeface="+mj-lt"/>
                <a:ea typeface="+mn-ea"/>
              </a:rPr>
              <a:t>       =.032</a:t>
            </a:r>
          </a:p>
        </p:txBody>
      </p:sp>
      <p:sp>
        <p:nvSpPr>
          <p:cNvPr id="36" name="TextBox 35"/>
          <p:cNvSpPr txBox="1">
            <a:spLocks noChangeArrowheads="1"/>
          </p:cNvSpPr>
          <p:nvPr/>
        </p:nvSpPr>
        <p:spPr bwMode="auto">
          <a:xfrm>
            <a:off x="5638800" y="4038600"/>
            <a:ext cx="915988" cy="646113"/>
          </a:xfrm>
          <a:prstGeom prst="rect">
            <a:avLst/>
          </a:prstGeom>
          <a:noFill/>
          <a:ln w="9525">
            <a:noFill/>
            <a:miter lim="800000"/>
            <a:headEnd/>
            <a:tailEnd/>
          </a:ln>
        </p:spPr>
        <p:txBody>
          <a:bodyPr wrap="none">
            <a:spAutoFit/>
          </a:bodyPr>
          <a:lstStyle/>
          <a:p>
            <a:pPr>
              <a:defRPr/>
            </a:pPr>
            <a:r>
              <a:rPr lang="en-US" sz="1200" b="1" dirty="0">
                <a:latin typeface="+mj-lt"/>
                <a:ea typeface="+mn-ea"/>
              </a:rPr>
              <a:t>Nominal:</a:t>
            </a:r>
          </a:p>
          <a:p>
            <a:pPr>
              <a:defRPr/>
            </a:pPr>
            <a:r>
              <a:rPr lang="en-US" sz="1200" b="1" dirty="0">
                <a:latin typeface="+mj-lt"/>
                <a:ea typeface="+mn-ea"/>
              </a:rPr>
              <a:t>.5*.15*.032</a:t>
            </a:r>
          </a:p>
          <a:p>
            <a:pPr>
              <a:defRPr/>
            </a:pPr>
            <a:r>
              <a:rPr lang="en-US" sz="1200" b="1" dirty="0">
                <a:latin typeface="+mj-lt"/>
                <a:ea typeface="+mn-ea"/>
              </a:rPr>
              <a:t>=.0024</a:t>
            </a:r>
          </a:p>
        </p:txBody>
      </p:sp>
      <p:sp>
        <p:nvSpPr>
          <p:cNvPr id="40992" name="TextBox 36"/>
          <p:cNvSpPr txBox="1">
            <a:spLocks noChangeArrowheads="1"/>
          </p:cNvSpPr>
          <p:nvPr/>
        </p:nvSpPr>
        <p:spPr bwMode="auto">
          <a:xfrm>
            <a:off x="5562600" y="2971800"/>
            <a:ext cx="965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b="1">
              <a:latin typeface="Times New Roman" charset="0"/>
            </a:endParaRPr>
          </a:p>
          <a:p>
            <a:pPr eaLnBrk="1" hangingPunct="1"/>
            <a:r>
              <a:rPr lang="en-US" sz="1200" b="1">
                <a:latin typeface="Times New Roman" charset="0"/>
              </a:rPr>
              <a:t>NP:.6*.6*</a:t>
            </a:r>
          </a:p>
          <a:p>
            <a:pPr eaLnBrk="1" hangingPunct="1"/>
            <a:r>
              <a:rPr lang="en-US" sz="1200" b="1">
                <a:latin typeface="Times New Roman" charset="0"/>
              </a:rPr>
              <a:t>       .0024</a:t>
            </a:r>
          </a:p>
          <a:p>
            <a:pPr eaLnBrk="1" hangingPunct="1"/>
            <a:r>
              <a:rPr lang="en-US" sz="1200" b="1">
                <a:latin typeface="Times New Roman" charset="0"/>
              </a:rPr>
              <a:t>     =.000864</a:t>
            </a:r>
          </a:p>
        </p:txBody>
      </p:sp>
      <p:sp>
        <p:nvSpPr>
          <p:cNvPr id="40993" name="TextBox 40"/>
          <p:cNvSpPr txBox="1">
            <a:spLocks noChangeArrowheads="1"/>
          </p:cNvSpPr>
          <p:nvPr/>
        </p:nvSpPr>
        <p:spPr bwMode="auto">
          <a:xfrm>
            <a:off x="5562600" y="2362200"/>
            <a:ext cx="109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   +.0000216</a:t>
            </a:r>
          </a:p>
          <a:p>
            <a:pPr eaLnBrk="1" hangingPunct="1"/>
            <a:r>
              <a:rPr lang="en-US" sz="1200" b="1">
                <a:latin typeface="Times New Roman" charset="0"/>
              </a:rPr>
              <a:t>   =.00003456</a:t>
            </a:r>
          </a:p>
        </p:txBody>
      </p:sp>
      <p:sp>
        <p:nvSpPr>
          <p:cNvPr id="40994" name="TextBox 41"/>
          <p:cNvSpPr txBox="1">
            <a:spLocks noChangeArrowheads="1"/>
          </p:cNvSpPr>
          <p:nvPr/>
        </p:nvSpPr>
        <p:spPr bwMode="auto">
          <a:xfrm>
            <a:off x="5562600" y="2209800"/>
            <a:ext cx="10953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b="1">
                <a:latin typeface="Times New Roman" charset="0"/>
              </a:rPr>
              <a:t>S: .00001296</a:t>
            </a:r>
          </a:p>
        </p:txBody>
      </p:sp>
      <p:sp>
        <p:nvSpPr>
          <p:cNvPr id="43" name="TextBox 42"/>
          <p:cNvSpPr txBox="1"/>
          <p:nvPr/>
        </p:nvSpPr>
        <p:spPr>
          <a:xfrm>
            <a:off x="6546850" y="2209800"/>
            <a:ext cx="2611112" cy="1200329"/>
          </a:xfrm>
          <a:prstGeom prst="rect">
            <a:avLst/>
          </a:prstGeom>
          <a:noFill/>
        </p:spPr>
        <p:txBody>
          <a:bodyPr wrap="none">
            <a:spAutoFit/>
          </a:bodyPr>
          <a:lstStyle/>
          <a:p>
            <a:pPr>
              <a:defRPr/>
            </a:pPr>
            <a:r>
              <a:rPr lang="en-US" b="1" dirty="0">
                <a:solidFill>
                  <a:srgbClr val="FF0000"/>
                </a:solidFill>
                <a:latin typeface="+mj-lt"/>
                <a:ea typeface="+mn-ea"/>
              </a:rPr>
              <a:t>Sum probabilities</a:t>
            </a:r>
          </a:p>
          <a:p>
            <a:pPr>
              <a:defRPr/>
            </a:pPr>
            <a:r>
              <a:rPr lang="en-US" b="1" dirty="0">
                <a:solidFill>
                  <a:srgbClr val="FF0000"/>
                </a:solidFill>
                <a:latin typeface="+mj-lt"/>
                <a:ea typeface="+mn-ea"/>
              </a:rPr>
              <a:t>of multiple derivations</a:t>
            </a:r>
          </a:p>
          <a:p>
            <a:pPr>
              <a:defRPr/>
            </a:pPr>
            <a:r>
              <a:rPr lang="en-US" b="1" dirty="0">
                <a:solidFill>
                  <a:srgbClr val="FF0000"/>
                </a:solidFill>
                <a:latin typeface="+mj-lt"/>
                <a:ea typeface="+mn-ea"/>
              </a:rPr>
              <a:t>of each constituent in</a:t>
            </a:r>
          </a:p>
          <a:p>
            <a:pPr>
              <a:defRPr/>
            </a:pPr>
            <a:r>
              <a:rPr lang="en-US" b="1" dirty="0">
                <a:solidFill>
                  <a:srgbClr val="FF0000"/>
                </a:solidFill>
                <a:latin typeface="+mj-lt"/>
                <a:ea typeface="+mn-ea"/>
              </a:rPr>
              <a:t>each cell.</a:t>
            </a:r>
          </a:p>
        </p:txBody>
      </p:sp>
      <p:sp>
        <p:nvSpPr>
          <p:cNvPr id="40996" name="Title 1"/>
          <p:cNvSpPr>
            <a:spLocks noGrp="1"/>
          </p:cNvSpPr>
          <p:nvPr>
            <p:ph type="title" idx="4294967295"/>
          </p:nvPr>
        </p:nvSpPr>
        <p:spPr/>
        <p:txBody>
          <a:bodyPr>
            <a:normAutofit fontScale="90000"/>
          </a:bodyPr>
          <a:lstStyle/>
          <a:p>
            <a:r>
              <a:rPr lang="en-US">
                <a:latin typeface="Times New Roman" charset="0"/>
              </a:rPr>
              <a:t>Probabilistic CKY Parser </a:t>
            </a:r>
            <a:br>
              <a:rPr lang="en-US">
                <a:latin typeface="Times New Roman" charset="0"/>
              </a:rPr>
            </a:br>
            <a:r>
              <a:rPr lang="en-US">
                <a:latin typeface="Times New Roman" charset="0"/>
              </a:rPr>
              <a:t>for Inside Computation</a:t>
            </a:r>
          </a:p>
        </p:txBody>
      </p:sp>
    </p:spTree>
    <p:extLst>
      <p:ext uri="{BB962C8B-B14F-4D97-AF65-F5344CB8AC3E}">
        <p14:creationId xmlns:p14="http://schemas.microsoft.com/office/powerpoint/2010/main" val="299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33EDCEE-6C5E-4C44-AD31-CF4EE33ADE37}" type="datetime1">
              <a:rPr lang="en-US" sz="1400">
                <a:solidFill>
                  <a:srgbClr val="590A0E"/>
                </a:solidFill>
              </a:rPr>
              <a:pPr/>
              <a:t>4/1/21</a:t>
            </a:fld>
            <a:endParaRPr lang="en-US" sz="1400">
              <a:solidFill>
                <a:srgbClr val="590A0E"/>
              </a:solidFill>
            </a:endParaRPr>
          </a:p>
        </p:txBody>
      </p:sp>
      <p:sp>
        <p:nvSpPr>
          <p:cNvPr id="4608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7B141CC-BC2B-3247-B8D3-FD5BCD26A104}" type="slidenum">
              <a:rPr lang="en-US" sz="1400">
                <a:solidFill>
                  <a:srgbClr val="590A0E"/>
                </a:solidFill>
              </a:rPr>
              <a:pPr/>
              <a:t>16</a:t>
            </a:fld>
            <a:endParaRPr lang="en-US" sz="1400">
              <a:solidFill>
                <a:srgbClr val="590A0E"/>
              </a:solidFill>
            </a:endParaRPr>
          </a:p>
        </p:txBody>
      </p:sp>
      <p:sp>
        <p:nvSpPr>
          <p:cNvPr id="46084"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Treebank Uses</a:t>
            </a:r>
          </a:p>
        </p:txBody>
      </p:sp>
      <p:sp>
        <p:nvSpPr>
          <p:cNvPr id="46085" name="Rectangle 3"/>
          <p:cNvSpPr>
            <a:spLocks noGrp="1" noChangeArrowheads="1"/>
          </p:cNvSpPr>
          <p:nvPr>
            <p:ph type="body" idx="1"/>
          </p:nvPr>
        </p:nvSpPr>
        <p:spPr/>
        <p:txBody>
          <a:bodyPr/>
          <a:lstStyle/>
          <a:p>
            <a:pPr>
              <a:lnSpc>
                <a:spcPct val="90000"/>
              </a:lnSpc>
            </a:pPr>
            <a:r>
              <a:rPr lang="en-US">
                <a:latin typeface="Tahoma" charset="0"/>
                <a:ea typeface="ＭＳ Ｐゴシック" charset="0"/>
                <a:cs typeface="ＭＳ Ｐゴシック" charset="0"/>
              </a:rPr>
              <a:t>Treebanks (and head-finding) are particularly critical to the development of statistical parsers</a:t>
            </a:r>
          </a:p>
          <a:p>
            <a:pPr lvl="1">
              <a:lnSpc>
                <a:spcPct val="90000"/>
              </a:lnSpc>
            </a:pPr>
            <a:r>
              <a:rPr lang="en-US">
                <a:latin typeface="Tahoma" charset="0"/>
              </a:rPr>
              <a:t>Chapter 14</a:t>
            </a:r>
          </a:p>
          <a:p>
            <a:pPr lvl="2">
              <a:lnSpc>
                <a:spcPct val="90000"/>
              </a:lnSpc>
            </a:pPr>
            <a:r>
              <a:rPr lang="en-US">
                <a:latin typeface="Tahoma" charset="0"/>
                <a:ea typeface="ＭＳ Ｐゴシック" charset="0"/>
              </a:rPr>
              <a:t>We will get there</a:t>
            </a:r>
          </a:p>
          <a:p>
            <a:pPr>
              <a:lnSpc>
                <a:spcPct val="90000"/>
              </a:lnSpc>
            </a:pPr>
            <a:r>
              <a:rPr lang="en-US">
                <a:latin typeface="Tahoma" charset="0"/>
                <a:ea typeface="ＭＳ Ｐゴシック" charset="0"/>
                <a:cs typeface="ＭＳ Ｐゴシック" charset="0"/>
              </a:rPr>
              <a:t>Also valuable to </a:t>
            </a:r>
            <a:r>
              <a:rPr lang="en-US" i="1">
                <a:solidFill>
                  <a:schemeClr val="tx1"/>
                </a:solidFill>
                <a:latin typeface="Tahoma" charset="0"/>
                <a:ea typeface="ＭＳ Ｐゴシック" charset="0"/>
                <a:cs typeface="ＭＳ Ｐゴシック" charset="0"/>
              </a:rPr>
              <a:t>Corpus Linguistics</a:t>
            </a:r>
            <a:r>
              <a:rPr lang="en-US">
                <a:latin typeface="Tahoma" charset="0"/>
                <a:ea typeface="ＭＳ Ｐゴシック" charset="0"/>
                <a:cs typeface="ＭＳ Ｐゴシック" charset="0"/>
              </a:rPr>
              <a:t> </a:t>
            </a:r>
          </a:p>
          <a:p>
            <a:pPr lvl="1">
              <a:lnSpc>
                <a:spcPct val="90000"/>
              </a:lnSpc>
            </a:pPr>
            <a:r>
              <a:rPr lang="en-US">
                <a:latin typeface="Tahoma" charset="0"/>
              </a:rPr>
              <a:t>Investigating the empirical details of various constructions in a given language</a:t>
            </a:r>
          </a:p>
          <a:p>
            <a:pPr lvl="2">
              <a:lnSpc>
                <a:spcPct val="90000"/>
              </a:lnSpc>
            </a:pPr>
            <a:r>
              <a:rPr lang="en-US">
                <a:latin typeface="Tahoma" charset="0"/>
                <a:ea typeface="ＭＳ Ｐゴシック" charset="0"/>
              </a:rPr>
              <a:t>How often do people use various constructions and in what contexts...</a:t>
            </a:r>
          </a:p>
          <a:p>
            <a:pPr lvl="2">
              <a:lnSpc>
                <a:spcPct val="90000"/>
              </a:lnSpc>
            </a:pPr>
            <a:r>
              <a:rPr lang="en-US">
                <a:latin typeface="Tahoma" charset="0"/>
                <a:ea typeface="ＭＳ Ｐゴシック" charset="0"/>
              </a:rPr>
              <a:t>Do people ever say X ...</a:t>
            </a:r>
          </a:p>
        </p:txBody>
      </p:sp>
    </p:spTree>
    <p:extLst>
      <p:ext uri="{BB962C8B-B14F-4D97-AF65-F5344CB8AC3E}">
        <p14:creationId xmlns:p14="http://schemas.microsoft.com/office/powerpoint/2010/main" val="160616939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42873CC-3AD6-A54C-AD10-6AD8696AB901}" type="slidenum">
              <a:rPr lang="en-US">
                <a:solidFill>
                  <a:srgbClr val="000000"/>
                </a:solidFill>
                <a:latin typeface="Helvetica" charset="0"/>
              </a:rPr>
              <a:pPr eaLnBrk="1" hangingPunct="1"/>
              <a:t>160</a:t>
            </a:fld>
            <a:endParaRPr lang="en-US">
              <a:solidFill>
                <a:srgbClr val="000000"/>
              </a:solidFill>
              <a:latin typeface="Times New Roman" charset="0"/>
            </a:endParaRPr>
          </a:p>
        </p:txBody>
      </p:sp>
      <p:sp>
        <p:nvSpPr>
          <p:cNvPr id="41987" name="Rectangle 2"/>
          <p:cNvSpPr>
            <a:spLocks noGrp="1" noChangeArrowheads="1"/>
          </p:cNvSpPr>
          <p:nvPr>
            <p:ph type="title"/>
          </p:nvPr>
        </p:nvSpPr>
        <p:spPr/>
        <p:txBody>
          <a:bodyPr/>
          <a:lstStyle/>
          <a:p>
            <a:r>
              <a:rPr lang="en-US">
                <a:latin typeface="Times New Roman" charset="0"/>
              </a:rPr>
              <a:t>PCFG: Supervised Training</a:t>
            </a:r>
          </a:p>
        </p:txBody>
      </p:sp>
      <p:sp>
        <p:nvSpPr>
          <p:cNvPr id="41988" name="Rectangle 3"/>
          <p:cNvSpPr>
            <a:spLocks noGrp="1" noChangeArrowheads="1"/>
          </p:cNvSpPr>
          <p:nvPr>
            <p:ph type="body" idx="1"/>
          </p:nvPr>
        </p:nvSpPr>
        <p:spPr>
          <a:xfrm>
            <a:off x="515938" y="1371600"/>
            <a:ext cx="8270875" cy="1882775"/>
          </a:xfrm>
        </p:spPr>
        <p:txBody>
          <a:bodyPr/>
          <a:lstStyle/>
          <a:p>
            <a:r>
              <a:rPr lang="en-US" sz="2800">
                <a:latin typeface="Times New Roman" charset="0"/>
              </a:rPr>
              <a:t>If parse trees are provided for training sentences, a grammar and its parameters can be can all be estimated directly from counts accumulated from the </a:t>
            </a:r>
            <a:r>
              <a:rPr lang="en-US" sz="2800">
                <a:solidFill>
                  <a:srgbClr val="FF0000"/>
                </a:solidFill>
                <a:latin typeface="Times New Roman" charset="0"/>
              </a:rPr>
              <a:t>tree-bank </a:t>
            </a:r>
            <a:r>
              <a:rPr lang="en-US" sz="2800">
                <a:latin typeface="Times New Roman" charset="0"/>
              </a:rPr>
              <a:t>(with appropriate smoothing).</a:t>
            </a:r>
          </a:p>
          <a:p>
            <a:endParaRPr lang="en-US" sz="2800">
              <a:latin typeface="Times New Roman" charset="0"/>
            </a:endParaRPr>
          </a:p>
        </p:txBody>
      </p:sp>
      <p:sp>
        <p:nvSpPr>
          <p:cNvPr id="41989" name="Text Box 4"/>
          <p:cNvSpPr txBox="1">
            <a:spLocks noChangeArrowheads="1"/>
          </p:cNvSpPr>
          <p:nvPr/>
        </p:nvSpPr>
        <p:spPr bwMode="auto">
          <a:xfrm>
            <a:off x="1260475" y="5711825"/>
            <a:ext cx="269875" cy="92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65000"/>
              </a:lnSpc>
            </a:pPr>
            <a:r>
              <a:rPr lang="en-US" sz="2800" b="1">
                <a:solidFill>
                  <a:srgbClr val="000000"/>
                </a:solidFill>
                <a:latin typeface="Times New Roman" charset="0"/>
              </a:rPr>
              <a:t>.</a:t>
            </a:r>
          </a:p>
          <a:p>
            <a:pPr eaLnBrk="1" hangingPunct="1">
              <a:lnSpc>
                <a:spcPct val="65000"/>
              </a:lnSpc>
            </a:pPr>
            <a:r>
              <a:rPr lang="en-US" sz="2800" b="1">
                <a:solidFill>
                  <a:srgbClr val="000000"/>
                </a:solidFill>
                <a:latin typeface="Times New Roman" charset="0"/>
              </a:rPr>
              <a:t>.</a:t>
            </a:r>
          </a:p>
          <a:p>
            <a:pPr eaLnBrk="1" hangingPunct="1">
              <a:lnSpc>
                <a:spcPct val="65000"/>
              </a:lnSpc>
            </a:pPr>
            <a:r>
              <a:rPr lang="en-US" sz="2800" b="1">
                <a:solidFill>
                  <a:srgbClr val="000000"/>
                </a:solidFill>
                <a:latin typeface="Times New Roman" charset="0"/>
              </a:rPr>
              <a:t>.</a:t>
            </a:r>
          </a:p>
        </p:txBody>
      </p:sp>
      <p:sp>
        <p:nvSpPr>
          <p:cNvPr id="41990" name="Rectangle 5"/>
          <p:cNvSpPr>
            <a:spLocks noChangeArrowheads="1"/>
          </p:cNvSpPr>
          <p:nvPr/>
        </p:nvSpPr>
        <p:spPr bwMode="auto">
          <a:xfrm>
            <a:off x="554038" y="3495675"/>
            <a:ext cx="2255837" cy="321945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sz="2000" b="1">
              <a:solidFill>
                <a:srgbClr val="000000"/>
              </a:solidFill>
              <a:latin typeface="Times New Roman" charset="0"/>
            </a:endParaRPr>
          </a:p>
        </p:txBody>
      </p:sp>
      <p:sp>
        <p:nvSpPr>
          <p:cNvPr id="41991" name="Text Box 6"/>
          <p:cNvSpPr txBox="1">
            <a:spLocks noChangeArrowheads="1"/>
          </p:cNvSpPr>
          <p:nvPr/>
        </p:nvSpPr>
        <p:spPr bwMode="auto">
          <a:xfrm>
            <a:off x="1090613" y="3106738"/>
            <a:ext cx="12461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Tree Bank</a:t>
            </a:r>
          </a:p>
        </p:txBody>
      </p:sp>
      <p:grpSp>
        <p:nvGrpSpPr>
          <p:cNvPr id="2" name="Group 7"/>
          <p:cNvGrpSpPr>
            <a:grpSpLocks/>
          </p:cNvGrpSpPr>
          <p:nvPr/>
        </p:nvGrpSpPr>
        <p:grpSpPr bwMode="auto">
          <a:xfrm>
            <a:off x="2819400" y="4494213"/>
            <a:ext cx="2878138" cy="1303337"/>
            <a:chOff x="1697" y="1859"/>
            <a:chExt cx="1813" cy="821"/>
          </a:xfrm>
        </p:grpSpPr>
        <p:sp>
          <p:nvSpPr>
            <p:cNvPr id="42038" name="Rectangle 8"/>
            <p:cNvSpPr>
              <a:spLocks noChangeArrowheads="1"/>
            </p:cNvSpPr>
            <p:nvPr/>
          </p:nvSpPr>
          <p:spPr bwMode="auto">
            <a:xfrm>
              <a:off x="2296" y="1859"/>
              <a:ext cx="1214" cy="821"/>
            </a:xfrm>
            <a:prstGeom prst="rect">
              <a:avLst/>
            </a:prstGeom>
            <a:solidFill>
              <a:srgbClr val="66FFFF"/>
            </a:solidFill>
            <a:ln w="1905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sp>
          <p:nvSpPr>
            <p:cNvPr id="42039" name="Text Box 9"/>
            <p:cNvSpPr txBox="1">
              <a:spLocks noChangeArrowheads="1"/>
            </p:cNvSpPr>
            <p:nvPr/>
          </p:nvSpPr>
          <p:spPr bwMode="auto">
            <a:xfrm>
              <a:off x="2414" y="1867"/>
              <a:ext cx="967"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a:solidFill>
                    <a:srgbClr val="000000"/>
                  </a:solidFill>
                  <a:latin typeface="Times New Roman" charset="0"/>
                </a:rPr>
                <a:t>Supervised</a:t>
              </a:r>
            </a:p>
            <a:p>
              <a:pPr eaLnBrk="1" hangingPunct="1"/>
              <a:r>
                <a:rPr lang="en-US" sz="2400">
                  <a:solidFill>
                    <a:srgbClr val="000000"/>
                  </a:solidFill>
                  <a:latin typeface="Times New Roman" charset="0"/>
                </a:rPr>
                <a:t>PCFG</a:t>
              </a:r>
            </a:p>
            <a:p>
              <a:pPr eaLnBrk="1" hangingPunct="1"/>
              <a:r>
                <a:rPr lang="en-US" sz="2400">
                  <a:solidFill>
                    <a:srgbClr val="000000"/>
                  </a:solidFill>
                  <a:latin typeface="Times New Roman" charset="0"/>
                </a:rPr>
                <a:t>Training</a:t>
              </a:r>
            </a:p>
          </p:txBody>
        </p:sp>
        <p:sp>
          <p:nvSpPr>
            <p:cNvPr id="42040" name="AutoShape 10"/>
            <p:cNvSpPr>
              <a:spLocks noChangeArrowheads="1"/>
            </p:cNvSpPr>
            <p:nvPr/>
          </p:nvSpPr>
          <p:spPr bwMode="auto">
            <a:xfrm>
              <a:off x="1697" y="2204"/>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grpSp>
      <p:grpSp>
        <p:nvGrpSpPr>
          <p:cNvPr id="3" name="Group 11"/>
          <p:cNvGrpSpPr>
            <a:grpSpLocks/>
          </p:cNvGrpSpPr>
          <p:nvPr/>
        </p:nvGrpSpPr>
        <p:grpSpPr bwMode="auto">
          <a:xfrm>
            <a:off x="5715000" y="3886200"/>
            <a:ext cx="2640013" cy="2625725"/>
            <a:chOff x="3521" y="1476"/>
            <a:chExt cx="1663" cy="1654"/>
          </a:xfrm>
        </p:grpSpPr>
        <p:grpSp>
          <p:nvGrpSpPr>
            <p:cNvPr id="42030" name="Group 12"/>
            <p:cNvGrpSpPr>
              <a:grpSpLocks/>
            </p:cNvGrpSpPr>
            <p:nvPr/>
          </p:nvGrpSpPr>
          <p:grpSpPr bwMode="auto">
            <a:xfrm>
              <a:off x="4109" y="1476"/>
              <a:ext cx="1075" cy="1654"/>
              <a:chOff x="922" y="2666"/>
              <a:chExt cx="1075" cy="1654"/>
            </a:xfrm>
          </p:grpSpPr>
          <p:grpSp>
            <p:nvGrpSpPr>
              <p:cNvPr id="42032" name="Group 13"/>
              <p:cNvGrpSpPr>
                <a:grpSpLocks/>
              </p:cNvGrpSpPr>
              <p:nvPr/>
            </p:nvGrpSpPr>
            <p:grpSpPr bwMode="auto">
              <a:xfrm>
                <a:off x="922" y="2666"/>
                <a:ext cx="1075" cy="1405"/>
                <a:chOff x="929" y="2743"/>
                <a:chExt cx="1075" cy="1405"/>
              </a:xfrm>
            </p:grpSpPr>
            <p:grpSp>
              <p:nvGrpSpPr>
                <p:cNvPr id="42034" name="Group 14"/>
                <p:cNvGrpSpPr>
                  <a:grpSpLocks/>
                </p:cNvGrpSpPr>
                <p:nvPr/>
              </p:nvGrpSpPr>
              <p:grpSpPr bwMode="auto">
                <a:xfrm>
                  <a:off x="935" y="2743"/>
                  <a:ext cx="1029" cy="1405"/>
                  <a:chOff x="712" y="2636"/>
                  <a:chExt cx="1029" cy="1405"/>
                </a:xfrm>
              </p:grpSpPr>
              <p:sp>
                <p:nvSpPr>
                  <p:cNvPr id="42036" name="Text Box 15"/>
                  <p:cNvSpPr txBox="1">
                    <a:spLocks noChangeArrowheads="1"/>
                  </p:cNvSpPr>
                  <p:nvPr/>
                </p:nvSpPr>
                <p:spPr bwMode="auto">
                  <a:xfrm>
                    <a:off x="712" y="2636"/>
                    <a:ext cx="805"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S →</a:t>
                    </a:r>
                    <a:r>
                      <a:rPr lang="en-US" sz="1000">
                        <a:solidFill>
                          <a:srgbClr val="000000"/>
                        </a:solidFill>
                        <a:latin typeface="Times New Roman" charset="0"/>
                      </a:rPr>
                      <a:t> </a:t>
                    </a:r>
                    <a:r>
                      <a:rPr lang="en-US" sz="1400">
                        <a:solidFill>
                          <a:srgbClr val="000000"/>
                        </a:solidFill>
                        <a:latin typeface="Times New Roman" charset="0"/>
                      </a:rPr>
                      <a:t>NP VP</a:t>
                    </a:r>
                  </a:p>
                  <a:p>
                    <a:pPr eaLnBrk="1" hangingPunct="1"/>
                    <a:r>
                      <a:rPr lang="en-US" sz="1400">
                        <a:solidFill>
                          <a:srgbClr val="000000"/>
                        </a:solidFill>
                        <a:latin typeface="Times New Roman" charset="0"/>
                      </a:rPr>
                      <a:t>S → VP</a:t>
                    </a:r>
                  </a:p>
                  <a:p>
                    <a:pPr eaLnBrk="1" hangingPunct="1"/>
                    <a:r>
                      <a:rPr lang="en-US" sz="1400">
                        <a:solidFill>
                          <a:srgbClr val="000000"/>
                        </a:solidFill>
                        <a:latin typeface="Times New Roman" charset="0"/>
                      </a:rPr>
                      <a:t>NP → Det A N</a:t>
                    </a:r>
                  </a:p>
                  <a:p>
                    <a:pPr eaLnBrk="1" hangingPunct="1"/>
                    <a:r>
                      <a:rPr lang="en-US" sz="1400">
                        <a:solidFill>
                          <a:srgbClr val="000000"/>
                        </a:solidFill>
                        <a:latin typeface="Times New Roman" charset="0"/>
                      </a:rPr>
                      <a:t>NP → NP PP</a:t>
                    </a:r>
                  </a:p>
                  <a:p>
                    <a:pPr eaLnBrk="1" hangingPunct="1"/>
                    <a:r>
                      <a:rPr lang="en-US" sz="1400">
                        <a:solidFill>
                          <a:srgbClr val="000000"/>
                        </a:solidFill>
                        <a:latin typeface="Times New Roman" charset="0"/>
                      </a:rPr>
                      <a:t>NP → PropN</a:t>
                    </a:r>
                  </a:p>
                  <a:p>
                    <a:pPr eaLnBrk="1" hangingPunct="1"/>
                    <a:r>
                      <a:rPr lang="pt-BR" sz="1400">
                        <a:solidFill>
                          <a:srgbClr val="000000"/>
                        </a:solidFill>
                        <a:latin typeface="Times New Roman" charset="0"/>
                      </a:rPr>
                      <a:t>A → ε</a:t>
                    </a:r>
                  </a:p>
                  <a:p>
                    <a:pPr eaLnBrk="1" hangingPunct="1"/>
                    <a:r>
                      <a:rPr lang="pt-BR" sz="1400">
                        <a:solidFill>
                          <a:srgbClr val="000000"/>
                        </a:solidFill>
                        <a:latin typeface="Times New Roman" charset="0"/>
                      </a:rPr>
                      <a:t>A → Adj A</a:t>
                    </a:r>
                    <a:endParaRPr lang="en-US" sz="1400">
                      <a:solidFill>
                        <a:srgbClr val="000000"/>
                      </a:solidFill>
                      <a:latin typeface="Times New Roman" charset="0"/>
                    </a:endParaRPr>
                  </a:p>
                  <a:p>
                    <a:pPr eaLnBrk="1" hangingPunct="1"/>
                    <a:r>
                      <a:rPr lang="en-US" sz="1400">
                        <a:solidFill>
                          <a:srgbClr val="000000"/>
                        </a:solidFill>
                        <a:latin typeface="Times New Roman" charset="0"/>
                      </a:rPr>
                      <a:t>PP → Prep NP</a:t>
                    </a:r>
                  </a:p>
                  <a:p>
                    <a:pPr eaLnBrk="1" hangingPunct="1"/>
                    <a:r>
                      <a:rPr lang="en-US" sz="1400">
                        <a:solidFill>
                          <a:srgbClr val="000000"/>
                        </a:solidFill>
                        <a:latin typeface="Times New Roman" charset="0"/>
                      </a:rPr>
                      <a:t>VP → V NP</a:t>
                    </a:r>
                  </a:p>
                  <a:p>
                    <a:pPr eaLnBrk="1" hangingPunct="1"/>
                    <a:r>
                      <a:rPr lang="en-US" sz="1400">
                        <a:solidFill>
                          <a:srgbClr val="000000"/>
                        </a:solidFill>
                        <a:latin typeface="Times New Roman" charset="0"/>
                      </a:rPr>
                      <a:t>VP → VP PP</a:t>
                    </a:r>
                  </a:p>
                </p:txBody>
              </p:sp>
              <p:sp>
                <p:nvSpPr>
                  <p:cNvPr id="42037" name="Text Box 16"/>
                  <p:cNvSpPr txBox="1">
                    <a:spLocks noChangeArrowheads="1"/>
                  </p:cNvSpPr>
                  <p:nvPr/>
                </p:nvSpPr>
                <p:spPr bwMode="auto">
                  <a:xfrm>
                    <a:off x="1487" y="2643"/>
                    <a:ext cx="254"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0.9</a:t>
                    </a:r>
                  </a:p>
                  <a:p>
                    <a:pPr eaLnBrk="1" hangingPunct="1"/>
                    <a:r>
                      <a:rPr lang="en-US" sz="1400">
                        <a:solidFill>
                          <a:srgbClr val="000000"/>
                        </a:solidFill>
                        <a:latin typeface="Times New Roman" charset="0"/>
                      </a:rPr>
                      <a:t>0.1</a:t>
                    </a:r>
                  </a:p>
                  <a:p>
                    <a:pPr eaLnBrk="1" hangingPunct="1"/>
                    <a:r>
                      <a:rPr lang="en-US" sz="1400">
                        <a:solidFill>
                          <a:srgbClr val="000000"/>
                        </a:solidFill>
                        <a:latin typeface="Times New Roman" charset="0"/>
                      </a:rPr>
                      <a:t>0.5</a:t>
                    </a:r>
                  </a:p>
                  <a:p>
                    <a:pPr eaLnBrk="1" hangingPunct="1"/>
                    <a:r>
                      <a:rPr lang="en-US" sz="1400">
                        <a:solidFill>
                          <a:srgbClr val="000000"/>
                        </a:solidFill>
                        <a:latin typeface="Times New Roman" charset="0"/>
                      </a:rPr>
                      <a:t>0.3</a:t>
                    </a:r>
                  </a:p>
                  <a:p>
                    <a:pPr eaLnBrk="1" hangingPunct="1"/>
                    <a:r>
                      <a:rPr lang="en-US" sz="1400">
                        <a:solidFill>
                          <a:srgbClr val="000000"/>
                        </a:solidFill>
                        <a:latin typeface="Times New Roman" charset="0"/>
                      </a:rPr>
                      <a:t>0.2</a:t>
                    </a:r>
                  </a:p>
                  <a:p>
                    <a:pPr eaLnBrk="1" hangingPunct="1"/>
                    <a:r>
                      <a:rPr lang="en-US" sz="1400">
                        <a:solidFill>
                          <a:srgbClr val="000000"/>
                        </a:solidFill>
                        <a:latin typeface="Times New Roman" charset="0"/>
                      </a:rPr>
                      <a:t>0.6</a:t>
                    </a:r>
                  </a:p>
                  <a:p>
                    <a:pPr eaLnBrk="1" hangingPunct="1"/>
                    <a:r>
                      <a:rPr lang="en-US" sz="1400">
                        <a:solidFill>
                          <a:srgbClr val="000000"/>
                        </a:solidFill>
                        <a:latin typeface="Times New Roman" charset="0"/>
                      </a:rPr>
                      <a:t>0.4</a:t>
                    </a:r>
                  </a:p>
                  <a:p>
                    <a:pPr eaLnBrk="1" hangingPunct="1"/>
                    <a:r>
                      <a:rPr lang="en-US" sz="1400">
                        <a:solidFill>
                          <a:srgbClr val="000000"/>
                        </a:solidFill>
                        <a:latin typeface="Times New Roman" charset="0"/>
                      </a:rPr>
                      <a:t>1.0</a:t>
                    </a:r>
                  </a:p>
                  <a:p>
                    <a:pPr eaLnBrk="1" hangingPunct="1"/>
                    <a:r>
                      <a:rPr lang="en-US" sz="1400">
                        <a:solidFill>
                          <a:srgbClr val="000000"/>
                        </a:solidFill>
                        <a:latin typeface="Times New Roman" charset="0"/>
                      </a:rPr>
                      <a:t>0.7</a:t>
                    </a:r>
                  </a:p>
                  <a:p>
                    <a:pPr eaLnBrk="1" hangingPunct="1"/>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42035" name="Rectangle 17"/>
                <p:cNvSpPr>
                  <a:spLocks noChangeArrowheads="1"/>
                </p:cNvSpPr>
                <p:nvPr/>
              </p:nvSpPr>
              <p:spPr bwMode="auto">
                <a:xfrm>
                  <a:off x="929" y="2757"/>
                  <a:ext cx="1075" cy="139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grpSp>
          <p:sp>
            <p:nvSpPr>
              <p:cNvPr id="42033" name="Text Box 18"/>
              <p:cNvSpPr txBox="1">
                <a:spLocks noChangeArrowheads="1"/>
              </p:cNvSpPr>
              <p:nvPr/>
            </p:nvSpPr>
            <p:spPr bwMode="auto">
              <a:xfrm>
                <a:off x="1171" y="4070"/>
                <a:ext cx="60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English</a:t>
                </a:r>
              </a:p>
            </p:txBody>
          </p:sp>
        </p:grpSp>
        <p:sp>
          <p:nvSpPr>
            <p:cNvPr id="42031" name="AutoShape 19"/>
            <p:cNvSpPr>
              <a:spLocks noChangeArrowheads="1"/>
            </p:cNvSpPr>
            <p:nvPr/>
          </p:nvSpPr>
          <p:spPr bwMode="auto">
            <a:xfrm>
              <a:off x="3521" y="2193"/>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grpSp>
      <p:grpSp>
        <p:nvGrpSpPr>
          <p:cNvPr id="41994" name="Group 20"/>
          <p:cNvGrpSpPr>
            <a:grpSpLocks/>
          </p:cNvGrpSpPr>
          <p:nvPr/>
        </p:nvGrpSpPr>
        <p:grpSpPr bwMode="auto">
          <a:xfrm>
            <a:off x="647700" y="3527425"/>
            <a:ext cx="1493838" cy="1039813"/>
            <a:chOff x="2179" y="2993"/>
            <a:chExt cx="941" cy="655"/>
          </a:xfrm>
        </p:grpSpPr>
        <p:sp>
          <p:nvSpPr>
            <p:cNvPr id="42013" name="Text Box 21"/>
            <p:cNvSpPr txBox="1">
              <a:spLocks noChangeArrowheads="1"/>
            </p:cNvSpPr>
            <p:nvPr/>
          </p:nvSpPr>
          <p:spPr bwMode="auto">
            <a:xfrm>
              <a:off x="2361" y="2993"/>
              <a:ext cx="150"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a:solidFill>
                    <a:srgbClr val="000000"/>
                  </a:solidFill>
                  <a:latin typeface="Times New Roman" charset="0"/>
                </a:rPr>
                <a:t>S</a:t>
              </a:r>
            </a:p>
          </p:txBody>
        </p:sp>
        <p:sp>
          <p:nvSpPr>
            <p:cNvPr id="42014" name="Text Box 22"/>
            <p:cNvSpPr txBox="1">
              <a:spLocks noChangeArrowheads="1"/>
            </p:cNvSpPr>
            <p:nvPr/>
          </p:nvSpPr>
          <p:spPr bwMode="auto">
            <a:xfrm>
              <a:off x="2241" y="3149"/>
              <a:ext cx="454"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a:solidFill>
                    <a:srgbClr val="000000"/>
                  </a:solidFill>
                  <a:latin typeface="Times New Roman" charset="0"/>
                </a:rPr>
                <a:t>NP           VP</a:t>
              </a:r>
            </a:p>
          </p:txBody>
        </p:sp>
        <p:sp>
          <p:nvSpPr>
            <p:cNvPr id="42015" name="Text Box 23"/>
            <p:cNvSpPr txBox="1">
              <a:spLocks noChangeArrowheads="1"/>
            </p:cNvSpPr>
            <p:nvPr/>
          </p:nvSpPr>
          <p:spPr bwMode="auto">
            <a:xfrm>
              <a:off x="2179" y="3305"/>
              <a:ext cx="787"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a:solidFill>
                    <a:srgbClr val="000000"/>
                  </a:solidFill>
                  <a:latin typeface="Times New Roman" charset="0"/>
                </a:rPr>
                <a:t>John       V     NP          PP</a:t>
              </a:r>
            </a:p>
          </p:txBody>
        </p:sp>
        <p:sp>
          <p:nvSpPr>
            <p:cNvPr id="42016" name="Text Box 24"/>
            <p:cNvSpPr txBox="1">
              <a:spLocks noChangeArrowheads="1"/>
            </p:cNvSpPr>
            <p:nvPr/>
          </p:nvSpPr>
          <p:spPr bwMode="auto">
            <a:xfrm>
              <a:off x="2386" y="3513"/>
              <a:ext cx="734"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a:solidFill>
                    <a:srgbClr val="000000"/>
                  </a:solidFill>
                  <a:latin typeface="Times New Roman" charset="0"/>
                </a:rPr>
                <a:t>put    the dog  in the pen</a:t>
              </a:r>
            </a:p>
          </p:txBody>
        </p:sp>
        <p:sp>
          <p:nvSpPr>
            <p:cNvPr id="42017" name="Line 25"/>
            <p:cNvSpPr>
              <a:spLocks noChangeShapeType="1"/>
            </p:cNvSpPr>
            <p:nvPr/>
          </p:nvSpPr>
          <p:spPr bwMode="auto">
            <a:xfrm flipH="1">
              <a:off x="2326" y="3083"/>
              <a:ext cx="109" cy="1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18" name="Line 26"/>
            <p:cNvSpPr>
              <a:spLocks noChangeShapeType="1"/>
            </p:cNvSpPr>
            <p:nvPr/>
          </p:nvSpPr>
          <p:spPr bwMode="auto">
            <a:xfrm>
              <a:off x="2435" y="3083"/>
              <a:ext cx="158" cy="1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19" name="Line 27"/>
            <p:cNvSpPr>
              <a:spLocks noChangeShapeType="1"/>
            </p:cNvSpPr>
            <p:nvPr/>
          </p:nvSpPr>
          <p:spPr bwMode="auto">
            <a:xfrm flipH="1">
              <a:off x="2277" y="3258"/>
              <a:ext cx="24" cy="10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20" name="Line 28"/>
            <p:cNvSpPr>
              <a:spLocks noChangeShapeType="1"/>
            </p:cNvSpPr>
            <p:nvPr/>
          </p:nvSpPr>
          <p:spPr bwMode="auto">
            <a:xfrm flipH="1">
              <a:off x="2485" y="3244"/>
              <a:ext cx="104" cy="10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21" name="Line 29"/>
            <p:cNvSpPr>
              <a:spLocks noChangeShapeType="1"/>
            </p:cNvSpPr>
            <p:nvPr/>
          </p:nvSpPr>
          <p:spPr bwMode="auto">
            <a:xfrm>
              <a:off x="2584" y="3239"/>
              <a:ext cx="30" cy="10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22" name="Line 30"/>
            <p:cNvSpPr>
              <a:spLocks noChangeShapeType="1"/>
            </p:cNvSpPr>
            <p:nvPr/>
          </p:nvSpPr>
          <p:spPr bwMode="auto">
            <a:xfrm>
              <a:off x="2589" y="3248"/>
              <a:ext cx="295" cy="9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23" name="Line 31"/>
            <p:cNvSpPr>
              <a:spLocks noChangeShapeType="1"/>
            </p:cNvSpPr>
            <p:nvPr/>
          </p:nvSpPr>
          <p:spPr bwMode="auto">
            <a:xfrm flipH="1">
              <a:off x="2472" y="3409"/>
              <a:ext cx="8" cy="1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24" name="Line 32"/>
            <p:cNvSpPr>
              <a:spLocks noChangeShapeType="1"/>
            </p:cNvSpPr>
            <p:nvPr/>
          </p:nvSpPr>
          <p:spPr bwMode="auto">
            <a:xfrm flipH="1">
              <a:off x="2572" y="3414"/>
              <a:ext cx="58" cy="12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25" name="Line 33"/>
            <p:cNvSpPr>
              <a:spLocks noChangeShapeType="1"/>
            </p:cNvSpPr>
            <p:nvPr/>
          </p:nvSpPr>
          <p:spPr bwMode="auto">
            <a:xfrm>
              <a:off x="2572" y="3542"/>
              <a:ext cx="1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26" name="Line 34"/>
            <p:cNvSpPr>
              <a:spLocks noChangeShapeType="1"/>
            </p:cNvSpPr>
            <p:nvPr/>
          </p:nvSpPr>
          <p:spPr bwMode="auto">
            <a:xfrm>
              <a:off x="2630" y="3414"/>
              <a:ext cx="138" cy="12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27" name="Line 35"/>
            <p:cNvSpPr>
              <a:spLocks noChangeShapeType="1"/>
            </p:cNvSpPr>
            <p:nvPr/>
          </p:nvSpPr>
          <p:spPr bwMode="auto">
            <a:xfrm flipH="1">
              <a:off x="2826" y="3409"/>
              <a:ext cx="70" cy="1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28" name="Line 36"/>
            <p:cNvSpPr>
              <a:spLocks noChangeShapeType="1"/>
            </p:cNvSpPr>
            <p:nvPr/>
          </p:nvSpPr>
          <p:spPr bwMode="auto">
            <a:xfrm flipV="1">
              <a:off x="2817" y="3537"/>
              <a:ext cx="271" cy="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29" name="Line 37"/>
            <p:cNvSpPr>
              <a:spLocks noChangeShapeType="1"/>
            </p:cNvSpPr>
            <p:nvPr/>
          </p:nvSpPr>
          <p:spPr bwMode="auto">
            <a:xfrm>
              <a:off x="2896" y="3400"/>
              <a:ext cx="192" cy="14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grpSp>
      <p:grpSp>
        <p:nvGrpSpPr>
          <p:cNvPr id="41995" name="Group 38"/>
          <p:cNvGrpSpPr>
            <a:grpSpLocks/>
          </p:cNvGrpSpPr>
          <p:nvPr/>
        </p:nvGrpSpPr>
        <p:grpSpPr bwMode="auto">
          <a:xfrm>
            <a:off x="622300" y="4603750"/>
            <a:ext cx="1493838" cy="1039813"/>
            <a:chOff x="2179" y="2993"/>
            <a:chExt cx="941" cy="655"/>
          </a:xfrm>
        </p:grpSpPr>
        <p:sp>
          <p:nvSpPr>
            <p:cNvPr id="41996" name="Text Box 39"/>
            <p:cNvSpPr txBox="1">
              <a:spLocks noChangeArrowheads="1"/>
            </p:cNvSpPr>
            <p:nvPr/>
          </p:nvSpPr>
          <p:spPr bwMode="auto">
            <a:xfrm>
              <a:off x="2361" y="2993"/>
              <a:ext cx="150"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a:solidFill>
                    <a:srgbClr val="000000"/>
                  </a:solidFill>
                  <a:latin typeface="Times New Roman" charset="0"/>
                </a:rPr>
                <a:t>S</a:t>
              </a:r>
            </a:p>
          </p:txBody>
        </p:sp>
        <p:sp>
          <p:nvSpPr>
            <p:cNvPr id="41997" name="Text Box 40"/>
            <p:cNvSpPr txBox="1">
              <a:spLocks noChangeArrowheads="1"/>
            </p:cNvSpPr>
            <p:nvPr/>
          </p:nvSpPr>
          <p:spPr bwMode="auto">
            <a:xfrm>
              <a:off x="2241" y="3149"/>
              <a:ext cx="454"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a:solidFill>
                    <a:srgbClr val="000000"/>
                  </a:solidFill>
                  <a:latin typeface="Times New Roman" charset="0"/>
                </a:rPr>
                <a:t>NP           VP</a:t>
              </a:r>
            </a:p>
          </p:txBody>
        </p:sp>
        <p:sp>
          <p:nvSpPr>
            <p:cNvPr id="41998" name="Text Box 41"/>
            <p:cNvSpPr txBox="1">
              <a:spLocks noChangeArrowheads="1"/>
            </p:cNvSpPr>
            <p:nvPr/>
          </p:nvSpPr>
          <p:spPr bwMode="auto">
            <a:xfrm>
              <a:off x="2179" y="3305"/>
              <a:ext cx="787"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a:solidFill>
                    <a:srgbClr val="000000"/>
                  </a:solidFill>
                  <a:latin typeface="Times New Roman" charset="0"/>
                </a:rPr>
                <a:t>John       V     NP          PP</a:t>
              </a:r>
            </a:p>
          </p:txBody>
        </p:sp>
        <p:sp>
          <p:nvSpPr>
            <p:cNvPr id="41999" name="Text Box 42"/>
            <p:cNvSpPr txBox="1">
              <a:spLocks noChangeArrowheads="1"/>
            </p:cNvSpPr>
            <p:nvPr/>
          </p:nvSpPr>
          <p:spPr bwMode="auto">
            <a:xfrm>
              <a:off x="2386" y="3513"/>
              <a:ext cx="734"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800">
                  <a:solidFill>
                    <a:srgbClr val="000000"/>
                  </a:solidFill>
                  <a:latin typeface="Times New Roman" charset="0"/>
                </a:rPr>
                <a:t>put    the dog  in the pen</a:t>
              </a:r>
            </a:p>
          </p:txBody>
        </p:sp>
        <p:sp>
          <p:nvSpPr>
            <p:cNvPr id="42000" name="Line 43"/>
            <p:cNvSpPr>
              <a:spLocks noChangeShapeType="1"/>
            </p:cNvSpPr>
            <p:nvPr/>
          </p:nvSpPr>
          <p:spPr bwMode="auto">
            <a:xfrm flipH="1">
              <a:off x="2326" y="3083"/>
              <a:ext cx="109" cy="1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01" name="Line 44"/>
            <p:cNvSpPr>
              <a:spLocks noChangeShapeType="1"/>
            </p:cNvSpPr>
            <p:nvPr/>
          </p:nvSpPr>
          <p:spPr bwMode="auto">
            <a:xfrm>
              <a:off x="2435" y="3083"/>
              <a:ext cx="158" cy="1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02" name="Line 45"/>
            <p:cNvSpPr>
              <a:spLocks noChangeShapeType="1"/>
            </p:cNvSpPr>
            <p:nvPr/>
          </p:nvSpPr>
          <p:spPr bwMode="auto">
            <a:xfrm flipH="1">
              <a:off x="2277" y="3258"/>
              <a:ext cx="24" cy="10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03" name="Line 46"/>
            <p:cNvSpPr>
              <a:spLocks noChangeShapeType="1"/>
            </p:cNvSpPr>
            <p:nvPr/>
          </p:nvSpPr>
          <p:spPr bwMode="auto">
            <a:xfrm flipH="1">
              <a:off x="2485" y="3244"/>
              <a:ext cx="104" cy="10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04" name="Line 47"/>
            <p:cNvSpPr>
              <a:spLocks noChangeShapeType="1"/>
            </p:cNvSpPr>
            <p:nvPr/>
          </p:nvSpPr>
          <p:spPr bwMode="auto">
            <a:xfrm>
              <a:off x="2584" y="3239"/>
              <a:ext cx="30" cy="10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05" name="Line 48"/>
            <p:cNvSpPr>
              <a:spLocks noChangeShapeType="1"/>
            </p:cNvSpPr>
            <p:nvPr/>
          </p:nvSpPr>
          <p:spPr bwMode="auto">
            <a:xfrm>
              <a:off x="2589" y="3248"/>
              <a:ext cx="295" cy="9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06" name="Line 49"/>
            <p:cNvSpPr>
              <a:spLocks noChangeShapeType="1"/>
            </p:cNvSpPr>
            <p:nvPr/>
          </p:nvSpPr>
          <p:spPr bwMode="auto">
            <a:xfrm flipH="1">
              <a:off x="2472" y="3409"/>
              <a:ext cx="8" cy="1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07" name="Line 50"/>
            <p:cNvSpPr>
              <a:spLocks noChangeShapeType="1"/>
            </p:cNvSpPr>
            <p:nvPr/>
          </p:nvSpPr>
          <p:spPr bwMode="auto">
            <a:xfrm flipH="1">
              <a:off x="2572" y="3414"/>
              <a:ext cx="58" cy="12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08" name="Line 51"/>
            <p:cNvSpPr>
              <a:spLocks noChangeShapeType="1"/>
            </p:cNvSpPr>
            <p:nvPr/>
          </p:nvSpPr>
          <p:spPr bwMode="auto">
            <a:xfrm>
              <a:off x="2572" y="3542"/>
              <a:ext cx="1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09" name="Line 52"/>
            <p:cNvSpPr>
              <a:spLocks noChangeShapeType="1"/>
            </p:cNvSpPr>
            <p:nvPr/>
          </p:nvSpPr>
          <p:spPr bwMode="auto">
            <a:xfrm>
              <a:off x="2630" y="3414"/>
              <a:ext cx="138" cy="12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10" name="Line 53"/>
            <p:cNvSpPr>
              <a:spLocks noChangeShapeType="1"/>
            </p:cNvSpPr>
            <p:nvPr/>
          </p:nvSpPr>
          <p:spPr bwMode="auto">
            <a:xfrm flipH="1">
              <a:off x="2826" y="3409"/>
              <a:ext cx="70" cy="1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11" name="Line 54"/>
            <p:cNvSpPr>
              <a:spLocks noChangeShapeType="1"/>
            </p:cNvSpPr>
            <p:nvPr/>
          </p:nvSpPr>
          <p:spPr bwMode="auto">
            <a:xfrm flipV="1">
              <a:off x="2817" y="3537"/>
              <a:ext cx="271" cy="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2012" name="Line 55"/>
            <p:cNvSpPr>
              <a:spLocks noChangeShapeType="1"/>
            </p:cNvSpPr>
            <p:nvPr/>
          </p:nvSpPr>
          <p:spPr bwMode="auto">
            <a:xfrm>
              <a:off x="2896" y="3400"/>
              <a:ext cx="192" cy="14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grpSp>
    </p:spTree>
    <p:extLst>
      <p:ext uri="{BB962C8B-B14F-4D97-AF65-F5344CB8AC3E}">
        <p14:creationId xmlns:p14="http://schemas.microsoft.com/office/powerpoint/2010/main" val="1979249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normAutofit fontScale="90000"/>
          </a:bodyPr>
          <a:lstStyle/>
          <a:p>
            <a:r>
              <a:rPr lang="en-US">
                <a:latin typeface="Times New Roman" charset="0"/>
              </a:rPr>
              <a:t>Estimating Production Probabilities</a:t>
            </a:r>
          </a:p>
        </p:txBody>
      </p:sp>
      <p:sp>
        <p:nvSpPr>
          <p:cNvPr id="1028" name="Content Placeholder 2"/>
          <p:cNvSpPr>
            <a:spLocks noGrp="1"/>
          </p:cNvSpPr>
          <p:nvPr>
            <p:ph idx="1"/>
          </p:nvPr>
        </p:nvSpPr>
        <p:spPr>
          <a:xfrm>
            <a:off x="685800" y="1371600"/>
            <a:ext cx="7772400" cy="2362200"/>
          </a:xfrm>
        </p:spPr>
        <p:txBody>
          <a:bodyPr/>
          <a:lstStyle/>
          <a:p>
            <a:r>
              <a:rPr lang="en-US">
                <a:latin typeface="Times New Roman" charset="0"/>
              </a:rPr>
              <a:t>Set of production rules can be taken directly from the set of rewrites in the treebank.</a:t>
            </a:r>
          </a:p>
          <a:p>
            <a:r>
              <a:rPr lang="en-US">
                <a:latin typeface="Times New Roman" charset="0"/>
              </a:rPr>
              <a:t>Parameters can be directly estimated from frequency counts in the treebank.</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1840404-AE28-0348-B0BF-3971BECD56BD}" type="slidenum">
              <a:rPr lang="en-US">
                <a:solidFill>
                  <a:srgbClr val="000000"/>
                </a:solidFill>
                <a:latin typeface="Helvetica" charset="0"/>
              </a:rPr>
              <a:pPr eaLnBrk="1" hangingPunct="1"/>
              <a:t>161</a:t>
            </a:fld>
            <a:endParaRPr lang="en-US">
              <a:solidFill>
                <a:srgbClr val="000000"/>
              </a:solidFill>
              <a:latin typeface="Times New Roman" charset="0"/>
            </a:endParaRPr>
          </a:p>
        </p:txBody>
      </p:sp>
      <p:graphicFrame>
        <p:nvGraphicFramePr>
          <p:cNvPr id="1026" name="Object 2"/>
          <p:cNvGraphicFramePr>
            <a:graphicFrameLocks noChangeAspect="1"/>
          </p:cNvGraphicFramePr>
          <p:nvPr/>
        </p:nvGraphicFramePr>
        <p:xfrm>
          <a:off x="1371600" y="3962400"/>
          <a:ext cx="6223000" cy="1117600"/>
        </p:xfrm>
        <a:graphic>
          <a:graphicData uri="http://schemas.openxmlformats.org/presentationml/2006/ole">
            <mc:AlternateContent xmlns:mc="http://schemas.openxmlformats.org/markup-compatibility/2006">
              <mc:Choice xmlns:v="urn:schemas-microsoft-com:vml" Requires="v">
                <p:oleObj spid="_x0000_s132135" name="Equation" r:id="rId4" imgW="3111480" imgH="558720" progId="Equation.3">
                  <p:embed/>
                </p:oleObj>
              </mc:Choice>
              <mc:Fallback>
                <p:oleObj name="Equation" r:id="rId4" imgW="3111480" imgH="558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962400"/>
                        <a:ext cx="6223000" cy="1117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20145246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51864A8-1B1B-0243-83CB-A219654983D4}" type="slidenum">
              <a:rPr lang="en-US">
                <a:solidFill>
                  <a:srgbClr val="000000"/>
                </a:solidFill>
                <a:latin typeface="Helvetica" charset="0"/>
              </a:rPr>
              <a:pPr eaLnBrk="1" hangingPunct="1"/>
              <a:t>162</a:t>
            </a:fld>
            <a:endParaRPr lang="en-US">
              <a:solidFill>
                <a:srgbClr val="000000"/>
              </a:solidFill>
              <a:latin typeface="Times New Roman" charset="0"/>
            </a:endParaRPr>
          </a:p>
        </p:txBody>
      </p:sp>
      <p:sp>
        <p:nvSpPr>
          <p:cNvPr id="43011" name="Rectangle 2"/>
          <p:cNvSpPr>
            <a:spLocks noGrp="1" noChangeArrowheads="1"/>
          </p:cNvSpPr>
          <p:nvPr>
            <p:ph type="title"/>
          </p:nvPr>
        </p:nvSpPr>
        <p:spPr/>
        <p:txBody>
          <a:bodyPr>
            <a:normAutofit fontScale="90000"/>
          </a:bodyPr>
          <a:lstStyle/>
          <a:p>
            <a:r>
              <a:rPr lang="en-US">
                <a:latin typeface="Times New Roman" charset="0"/>
              </a:rPr>
              <a:t>PCFG: Maximum Likelihood Training</a:t>
            </a:r>
          </a:p>
        </p:txBody>
      </p:sp>
      <p:sp>
        <p:nvSpPr>
          <p:cNvPr id="43012" name="Rectangle 3"/>
          <p:cNvSpPr>
            <a:spLocks noGrp="1" noChangeArrowheads="1"/>
          </p:cNvSpPr>
          <p:nvPr>
            <p:ph type="body" idx="1"/>
          </p:nvPr>
        </p:nvSpPr>
        <p:spPr>
          <a:xfrm>
            <a:off x="685800" y="1371600"/>
            <a:ext cx="7772400" cy="4065588"/>
          </a:xfrm>
        </p:spPr>
        <p:txBody>
          <a:bodyPr/>
          <a:lstStyle/>
          <a:p>
            <a:pPr>
              <a:lnSpc>
                <a:spcPct val="90000"/>
              </a:lnSpc>
            </a:pPr>
            <a:r>
              <a:rPr lang="en-US" sz="2800">
                <a:latin typeface="Times New Roman" charset="0"/>
                <a:cs typeface="Times New Roman" charset="0"/>
              </a:rPr>
              <a:t>Given a set of sentences, induce a grammar that maximizes the probability that this data was generated from this grammar.</a:t>
            </a:r>
          </a:p>
          <a:p>
            <a:pPr>
              <a:lnSpc>
                <a:spcPct val="90000"/>
              </a:lnSpc>
            </a:pPr>
            <a:r>
              <a:rPr lang="en-US" sz="2800">
                <a:latin typeface="Times New Roman" charset="0"/>
                <a:cs typeface="Times New Roman" charset="0"/>
              </a:rPr>
              <a:t>Assume the number of non-terminals in the grammar is specified.</a:t>
            </a:r>
          </a:p>
          <a:p>
            <a:pPr>
              <a:lnSpc>
                <a:spcPct val="90000"/>
              </a:lnSpc>
            </a:pPr>
            <a:r>
              <a:rPr lang="en-US" sz="2800">
                <a:latin typeface="Times New Roman" charset="0"/>
                <a:cs typeface="Times New Roman" charset="0"/>
              </a:rPr>
              <a:t>Only need to have an unannotated set of sequences generated from the model. Does not need correct parse trees for these sentences. In this sense, it is </a:t>
            </a:r>
            <a:r>
              <a:rPr lang="en-US" sz="2800">
                <a:solidFill>
                  <a:srgbClr val="FF0000"/>
                </a:solidFill>
                <a:latin typeface="Times New Roman" charset="0"/>
                <a:cs typeface="Times New Roman" charset="0"/>
              </a:rPr>
              <a:t>unsupervised</a:t>
            </a:r>
            <a:r>
              <a:rPr lang="en-US" sz="2800">
                <a:latin typeface="Times New Roman" charset="0"/>
                <a:cs typeface="Times New Roman" charset="0"/>
              </a:rPr>
              <a:t>.</a:t>
            </a:r>
          </a:p>
          <a:p>
            <a:pPr>
              <a:lnSpc>
                <a:spcPct val="90000"/>
              </a:lnSpc>
            </a:pPr>
            <a:endParaRPr lang="en-US" sz="2800">
              <a:latin typeface="Times New Roman" charset="0"/>
            </a:endParaRPr>
          </a:p>
        </p:txBody>
      </p:sp>
    </p:spTree>
    <p:extLst>
      <p:ext uri="{BB962C8B-B14F-4D97-AF65-F5344CB8AC3E}">
        <p14:creationId xmlns:p14="http://schemas.microsoft.com/office/powerpoint/2010/main" val="14807610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E662F9D-4801-284F-BECF-3EF011332078}" type="slidenum">
              <a:rPr lang="en-US">
                <a:solidFill>
                  <a:srgbClr val="000000"/>
                </a:solidFill>
                <a:latin typeface="Helvetica" charset="0"/>
              </a:rPr>
              <a:pPr eaLnBrk="1" hangingPunct="1"/>
              <a:t>163</a:t>
            </a:fld>
            <a:endParaRPr lang="en-US">
              <a:solidFill>
                <a:srgbClr val="000000"/>
              </a:solidFill>
              <a:latin typeface="Times New Roman" charset="0"/>
            </a:endParaRPr>
          </a:p>
        </p:txBody>
      </p:sp>
      <p:sp>
        <p:nvSpPr>
          <p:cNvPr id="44035" name="Rectangle 2"/>
          <p:cNvSpPr>
            <a:spLocks noGrp="1" noChangeArrowheads="1"/>
          </p:cNvSpPr>
          <p:nvPr>
            <p:ph type="title"/>
          </p:nvPr>
        </p:nvSpPr>
        <p:spPr/>
        <p:txBody>
          <a:bodyPr>
            <a:normAutofit fontScale="90000"/>
          </a:bodyPr>
          <a:lstStyle/>
          <a:p>
            <a:r>
              <a:rPr lang="en-US">
                <a:latin typeface="Times New Roman" charset="0"/>
              </a:rPr>
              <a:t>PCFG: Maximum Likelihood Training</a:t>
            </a:r>
          </a:p>
        </p:txBody>
      </p:sp>
      <p:sp>
        <p:nvSpPr>
          <p:cNvPr id="44036" name="Text Box 3"/>
          <p:cNvSpPr txBox="1">
            <a:spLocks noChangeArrowheads="1"/>
          </p:cNvSpPr>
          <p:nvPr/>
        </p:nvSpPr>
        <p:spPr bwMode="auto">
          <a:xfrm>
            <a:off x="476250" y="2670175"/>
            <a:ext cx="2147888" cy="146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50000"/>
              </a:lnSpc>
              <a:spcBef>
                <a:spcPct val="50000"/>
              </a:spcBef>
            </a:pPr>
            <a:r>
              <a:rPr lang="en-US" sz="1600">
                <a:solidFill>
                  <a:srgbClr val="000000"/>
                </a:solidFill>
                <a:latin typeface="Times New Roman" charset="0"/>
              </a:rPr>
              <a:t>John ate the apple</a:t>
            </a:r>
          </a:p>
          <a:p>
            <a:pPr eaLnBrk="1" hangingPunct="1">
              <a:lnSpc>
                <a:spcPct val="50000"/>
              </a:lnSpc>
              <a:spcBef>
                <a:spcPct val="50000"/>
              </a:spcBef>
            </a:pPr>
            <a:r>
              <a:rPr lang="en-US" sz="1600">
                <a:solidFill>
                  <a:srgbClr val="000000"/>
                </a:solidFill>
                <a:latin typeface="Times New Roman" charset="0"/>
              </a:rPr>
              <a:t>A dog bit Mary</a:t>
            </a:r>
          </a:p>
          <a:p>
            <a:pPr eaLnBrk="1" hangingPunct="1">
              <a:lnSpc>
                <a:spcPct val="50000"/>
              </a:lnSpc>
              <a:spcBef>
                <a:spcPct val="50000"/>
              </a:spcBef>
            </a:pPr>
            <a:r>
              <a:rPr lang="en-US" sz="1600">
                <a:solidFill>
                  <a:srgbClr val="000000"/>
                </a:solidFill>
                <a:latin typeface="Times New Roman" charset="0"/>
              </a:rPr>
              <a:t>Mary hit the dog</a:t>
            </a:r>
          </a:p>
          <a:p>
            <a:pPr eaLnBrk="1" hangingPunct="1">
              <a:lnSpc>
                <a:spcPct val="50000"/>
              </a:lnSpc>
              <a:spcBef>
                <a:spcPct val="50000"/>
              </a:spcBef>
            </a:pPr>
            <a:r>
              <a:rPr lang="en-US" sz="1600">
                <a:solidFill>
                  <a:srgbClr val="000000"/>
                </a:solidFill>
                <a:latin typeface="Times New Roman" charset="0"/>
              </a:rPr>
              <a:t>John gave Mary the cat.</a:t>
            </a:r>
          </a:p>
          <a:p>
            <a:pPr eaLnBrk="1" hangingPunct="1">
              <a:lnSpc>
                <a:spcPct val="50000"/>
              </a:lnSpc>
              <a:spcBef>
                <a:spcPct val="50000"/>
              </a:spcBef>
            </a:pPr>
            <a:endParaRPr lang="en-US" sz="1600">
              <a:solidFill>
                <a:srgbClr val="000000"/>
              </a:solidFill>
              <a:latin typeface="Times New Roman" charset="0"/>
            </a:endParaRPr>
          </a:p>
          <a:p>
            <a:pPr eaLnBrk="1" hangingPunct="1">
              <a:lnSpc>
                <a:spcPct val="50000"/>
              </a:lnSpc>
              <a:spcBef>
                <a:spcPct val="50000"/>
              </a:spcBef>
            </a:pPr>
            <a:endParaRPr lang="en-US">
              <a:solidFill>
                <a:srgbClr val="000000"/>
              </a:solidFill>
              <a:latin typeface="Times New Roman" charset="0"/>
            </a:endParaRPr>
          </a:p>
        </p:txBody>
      </p:sp>
      <p:sp>
        <p:nvSpPr>
          <p:cNvPr id="44037" name="Text Box 4"/>
          <p:cNvSpPr txBox="1">
            <a:spLocks noChangeArrowheads="1"/>
          </p:cNvSpPr>
          <p:nvPr/>
        </p:nvSpPr>
        <p:spPr bwMode="auto">
          <a:xfrm>
            <a:off x="1206500" y="3546475"/>
            <a:ext cx="269875" cy="92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65000"/>
              </a:lnSpc>
            </a:pPr>
            <a:r>
              <a:rPr lang="en-US" sz="2800" b="1">
                <a:solidFill>
                  <a:srgbClr val="000000"/>
                </a:solidFill>
                <a:latin typeface="Times New Roman" charset="0"/>
              </a:rPr>
              <a:t>.</a:t>
            </a:r>
          </a:p>
          <a:p>
            <a:pPr eaLnBrk="1" hangingPunct="1">
              <a:lnSpc>
                <a:spcPct val="65000"/>
              </a:lnSpc>
            </a:pPr>
            <a:r>
              <a:rPr lang="en-US" sz="2800" b="1">
                <a:solidFill>
                  <a:srgbClr val="000000"/>
                </a:solidFill>
                <a:latin typeface="Times New Roman" charset="0"/>
              </a:rPr>
              <a:t>.</a:t>
            </a:r>
          </a:p>
          <a:p>
            <a:pPr eaLnBrk="1" hangingPunct="1">
              <a:lnSpc>
                <a:spcPct val="65000"/>
              </a:lnSpc>
            </a:pPr>
            <a:r>
              <a:rPr lang="en-US" sz="2800" b="1">
                <a:solidFill>
                  <a:srgbClr val="000000"/>
                </a:solidFill>
                <a:latin typeface="Times New Roman" charset="0"/>
              </a:rPr>
              <a:t>.</a:t>
            </a:r>
          </a:p>
        </p:txBody>
      </p:sp>
      <p:sp>
        <p:nvSpPr>
          <p:cNvPr id="44038" name="Rectangle 5"/>
          <p:cNvSpPr>
            <a:spLocks noChangeArrowheads="1"/>
          </p:cNvSpPr>
          <p:nvPr/>
        </p:nvSpPr>
        <p:spPr bwMode="auto">
          <a:xfrm>
            <a:off x="439738" y="2536825"/>
            <a:ext cx="2255837" cy="2097088"/>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sz="2000" b="1">
              <a:solidFill>
                <a:srgbClr val="000000"/>
              </a:solidFill>
              <a:latin typeface="Times New Roman" charset="0"/>
            </a:endParaRPr>
          </a:p>
        </p:txBody>
      </p:sp>
      <p:sp>
        <p:nvSpPr>
          <p:cNvPr id="44039" name="Text Box 6"/>
          <p:cNvSpPr txBox="1">
            <a:spLocks noChangeArrowheads="1"/>
          </p:cNvSpPr>
          <p:nvPr/>
        </p:nvSpPr>
        <p:spPr bwMode="auto">
          <a:xfrm>
            <a:off x="536575" y="2063750"/>
            <a:ext cx="2132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Training Sentences</a:t>
            </a:r>
          </a:p>
        </p:txBody>
      </p:sp>
      <p:grpSp>
        <p:nvGrpSpPr>
          <p:cNvPr id="2" name="Group 7"/>
          <p:cNvGrpSpPr>
            <a:grpSpLocks/>
          </p:cNvGrpSpPr>
          <p:nvPr/>
        </p:nvGrpSpPr>
        <p:grpSpPr bwMode="auto">
          <a:xfrm>
            <a:off x="2693988" y="2951163"/>
            <a:ext cx="2878137" cy="1303337"/>
            <a:chOff x="1697" y="1859"/>
            <a:chExt cx="1813" cy="821"/>
          </a:xfrm>
        </p:grpSpPr>
        <p:sp>
          <p:nvSpPr>
            <p:cNvPr id="44050" name="Rectangle 8"/>
            <p:cNvSpPr>
              <a:spLocks noChangeArrowheads="1"/>
            </p:cNvSpPr>
            <p:nvPr/>
          </p:nvSpPr>
          <p:spPr bwMode="auto">
            <a:xfrm>
              <a:off x="2296" y="1859"/>
              <a:ext cx="1214" cy="821"/>
            </a:xfrm>
            <a:prstGeom prst="rect">
              <a:avLst/>
            </a:prstGeom>
            <a:solidFill>
              <a:srgbClr val="66FFFF"/>
            </a:solidFill>
            <a:ln w="1905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sp>
          <p:nvSpPr>
            <p:cNvPr id="44051" name="Text Box 9"/>
            <p:cNvSpPr txBox="1">
              <a:spLocks noChangeArrowheads="1"/>
            </p:cNvSpPr>
            <p:nvPr/>
          </p:nvSpPr>
          <p:spPr bwMode="auto">
            <a:xfrm>
              <a:off x="2469" y="1973"/>
              <a:ext cx="885" cy="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a:solidFill>
                    <a:srgbClr val="000000"/>
                  </a:solidFill>
                  <a:latin typeface="Times New Roman" charset="0"/>
                </a:rPr>
                <a:t>PCFG</a:t>
              </a:r>
            </a:p>
            <a:p>
              <a:pPr eaLnBrk="1" hangingPunct="1"/>
              <a:r>
                <a:rPr lang="en-US" sz="2800">
                  <a:solidFill>
                    <a:srgbClr val="000000"/>
                  </a:solidFill>
                  <a:latin typeface="Times New Roman" charset="0"/>
                </a:rPr>
                <a:t>Training</a:t>
              </a:r>
            </a:p>
          </p:txBody>
        </p:sp>
        <p:sp>
          <p:nvSpPr>
            <p:cNvPr id="44052" name="AutoShape 10"/>
            <p:cNvSpPr>
              <a:spLocks noChangeArrowheads="1"/>
            </p:cNvSpPr>
            <p:nvPr/>
          </p:nvSpPr>
          <p:spPr bwMode="auto">
            <a:xfrm>
              <a:off x="1697" y="2204"/>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grpSp>
      <p:grpSp>
        <p:nvGrpSpPr>
          <p:cNvPr id="3" name="Group 11"/>
          <p:cNvGrpSpPr>
            <a:grpSpLocks/>
          </p:cNvGrpSpPr>
          <p:nvPr/>
        </p:nvGrpSpPr>
        <p:grpSpPr bwMode="auto">
          <a:xfrm>
            <a:off x="5589588" y="2343150"/>
            <a:ext cx="2640012" cy="2625725"/>
            <a:chOff x="3521" y="1476"/>
            <a:chExt cx="1663" cy="1654"/>
          </a:xfrm>
        </p:grpSpPr>
        <p:grpSp>
          <p:nvGrpSpPr>
            <p:cNvPr id="44042" name="Group 12"/>
            <p:cNvGrpSpPr>
              <a:grpSpLocks/>
            </p:cNvGrpSpPr>
            <p:nvPr/>
          </p:nvGrpSpPr>
          <p:grpSpPr bwMode="auto">
            <a:xfrm>
              <a:off x="4109" y="1476"/>
              <a:ext cx="1075" cy="1654"/>
              <a:chOff x="922" y="2666"/>
              <a:chExt cx="1075" cy="1654"/>
            </a:xfrm>
          </p:grpSpPr>
          <p:grpSp>
            <p:nvGrpSpPr>
              <p:cNvPr id="44044" name="Group 13"/>
              <p:cNvGrpSpPr>
                <a:grpSpLocks/>
              </p:cNvGrpSpPr>
              <p:nvPr/>
            </p:nvGrpSpPr>
            <p:grpSpPr bwMode="auto">
              <a:xfrm>
                <a:off x="922" y="2666"/>
                <a:ext cx="1075" cy="1405"/>
                <a:chOff x="929" y="2743"/>
                <a:chExt cx="1075" cy="1405"/>
              </a:xfrm>
            </p:grpSpPr>
            <p:grpSp>
              <p:nvGrpSpPr>
                <p:cNvPr id="44046" name="Group 14"/>
                <p:cNvGrpSpPr>
                  <a:grpSpLocks/>
                </p:cNvGrpSpPr>
                <p:nvPr/>
              </p:nvGrpSpPr>
              <p:grpSpPr bwMode="auto">
                <a:xfrm>
                  <a:off x="935" y="2743"/>
                  <a:ext cx="1029" cy="1405"/>
                  <a:chOff x="712" y="2636"/>
                  <a:chExt cx="1029" cy="1405"/>
                </a:xfrm>
              </p:grpSpPr>
              <p:sp>
                <p:nvSpPr>
                  <p:cNvPr id="44048" name="Text Box 15"/>
                  <p:cNvSpPr txBox="1">
                    <a:spLocks noChangeArrowheads="1"/>
                  </p:cNvSpPr>
                  <p:nvPr/>
                </p:nvSpPr>
                <p:spPr bwMode="auto">
                  <a:xfrm>
                    <a:off x="712" y="2636"/>
                    <a:ext cx="805"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S →</a:t>
                    </a:r>
                    <a:r>
                      <a:rPr lang="en-US" sz="1000">
                        <a:solidFill>
                          <a:srgbClr val="000000"/>
                        </a:solidFill>
                        <a:latin typeface="Times New Roman" charset="0"/>
                      </a:rPr>
                      <a:t> </a:t>
                    </a:r>
                    <a:r>
                      <a:rPr lang="en-US" sz="1400">
                        <a:solidFill>
                          <a:srgbClr val="000000"/>
                        </a:solidFill>
                        <a:latin typeface="Times New Roman" charset="0"/>
                      </a:rPr>
                      <a:t>NP VP</a:t>
                    </a:r>
                  </a:p>
                  <a:p>
                    <a:pPr eaLnBrk="1" hangingPunct="1"/>
                    <a:r>
                      <a:rPr lang="en-US" sz="1400">
                        <a:solidFill>
                          <a:srgbClr val="000000"/>
                        </a:solidFill>
                        <a:latin typeface="Times New Roman" charset="0"/>
                      </a:rPr>
                      <a:t>S → VP</a:t>
                    </a:r>
                  </a:p>
                  <a:p>
                    <a:pPr eaLnBrk="1" hangingPunct="1"/>
                    <a:r>
                      <a:rPr lang="en-US" sz="1400">
                        <a:solidFill>
                          <a:srgbClr val="000000"/>
                        </a:solidFill>
                        <a:latin typeface="Times New Roman" charset="0"/>
                      </a:rPr>
                      <a:t>NP → Det A N</a:t>
                    </a:r>
                  </a:p>
                  <a:p>
                    <a:pPr eaLnBrk="1" hangingPunct="1"/>
                    <a:r>
                      <a:rPr lang="en-US" sz="1400">
                        <a:solidFill>
                          <a:srgbClr val="000000"/>
                        </a:solidFill>
                        <a:latin typeface="Times New Roman" charset="0"/>
                      </a:rPr>
                      <a:t>NP → NP PP</a:t>
                    </a:r>
                  </a:p>
                  <a:p>
                    <a:pPr eaLnBrk="1" hangingPunct="1"/>
                    <a:r>
                      <a:rPr lang="en-US" sz="1400">
                        <a:solidFill>
                          <a:srgbClr val="000000"/>
                        </a:solidFill>
                        <a:latin typeface="Times New Roman" charset="0"/>
                      </a:rPr>
                      <a:t>NP → PropN</a:t>
                    </a:r>
                  </a:p>
                  <a:p>
                    <a:pPr eaLnBrk="1" hangingPunct="1"/>
                    <a:r>
                      <a:rPr lang="pt-BR" sz="1400">
                        <a:solidFill>
                          <a:srgbClr val="000000"/>
                        </a:solidFill>
                        <a:latin typeface="Times New Roman" charset="0"/>
                      </a:rPr>
                      <a:t>A → ε</a:t>
                    </a:r>
                  </a:p>
                  <a:p>
                    <a:pPr eaLnBrk="1" hangingPunct="1"/>
                    <a:r>
                      <a:rPr lang="pt-BR" sz="1400">
                        <a:solidFill>
                          <a:srgbClr val="000000"/>
                        </a:solidFill>
                        <a:latin typeface="Times New Roman" charset="0"/>
                      </a:rPr>
                      <a:t>A → Adj A</a:t>
                    </a:r>
                    <a:endParaRPr lang="en-US" sz="1400">
                      <a:solidFill>
                        <a:srgbClr val="000000"/>
                      </a:solidFill>
                      <a:latin typeface="Times New Roman" charset="0"/>
                    </a:endParaRPr>
                  </a:p>
                  <a:p>
                    <a:pPr eaLnBrk="1" hangingPunct="1"/>
                    <a:r>
                      <a:rPr lang="en-US" sz="1400">
                        <a:solidFill>
                          <a:srgbClr val="000000"/>
                        </a:solidFill>
                        <a:latin typeface="Times New Roman" charset="0"/>
                      </a:rPr>
                      <a:t>PP → Prep NP</a:t>
                    </a:r>
                  </a:p>
                  <a:p>
                    <a:pPr eaLnBrk="1" hangingPunct="1"/>
                    <a:r>
                      <a:rPr lang="en-US" sz="1400">
                        <a:solidFill>
                          <a:srgbClr val="000000"/>
                        </a:solidFill>
                        <a:latin typeface="Times New Roman" charset="0"/>
                      </a:rPr>
                      <a:t>VP → V NP</a:t>
                    </a:r>
                  </a:p>
                  <a:p>
                    <a:pPr eaLnBrk="1" hangingPunct="1"/>
                    <a:r>
                      <a:rPr lang="en-US" sz="1400">
                        <a:solidFill>
                          <a:srgbClr val="000000"/>
                        </a:solidFill>
                        <a:latin typeface="Times New Roman" charset="0"/>
                      </a:rPr>
                      <a:t>VP → VP PP</a:t>
                    </a:r>
                  </a:p>
                </p:txBody>
              </p:sp>
              <p:sp>
                <p:nvSpPr>
                  <p:cNvPr id="44049" name="Text Box 16"/>
                  <p:cNvSpPr txBox="1">
                    <a:spLocks noChangeArrowheads="1"/>
                  </p:cNvSpPr>
                  <p:nvPr/>
                </p:nvSpPr>
                <p:spPr bwMode="auto">
                  <a:xfrm>
                    <a:off x="1487" y="2643"/>
                    <a:ext cx="254"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0.9</a:t>
                    </a:r>
                  </a:p>
                  <a:p>
                    <a:pPr eaLnBrk="1" hangingPunct="1"/>
                    <a:r>
                      <a:rPr lang="en-US" sz="1400">
                        <a:solidFill>
                          <a:srgbClr val="000000"/>
                        </a:solidFill>
                        <a:latin typeface="Times New Roman" charset="0"/>
                      </a:rPr>
                      <a:t>0.1</a:t>
                    </a:r>
                  </a:p>
                  <a:p>
                    <a:pPr eaLnBrk="1" hangingPunct="1"/>
                    <a:r>
                      <a:rPr lang="en-US" sz="1400">
                        <a:solidFill>
                          <a:srgbClr val="000000"/>
                        </a:solidFill>
                        <a:latin typeface="Times New Roman" charset="0"/>
                      </a:rPr>
                      <a:t>0.5</a:t>
                    </a:r>
                  </a:p>
                  <a:p>
                    <a:pPr eaLnBrk="1" hangingPunct="1"/>
                    <a:r>
                      <a:rPr lang="en-US" sz="1400">
                        <a:solidFill>
                          <a:srgbClr val="000000"/>
                        </a:solidFill>
                        <a:latin typeface="Times New Roman" charset="0"/>
                      </a:rPr>
                      <a:t>0.3</a:t>
                    </a:r>
                  </a:p>
                  <a:p>
                    <a:pPr eaLnBrk="1" hangingPunct="1"/>
                    <a:r>
                      <a:rPr lang="en-US" sz="1400">
                        <a:solidFill>
                          <a:srgbClr val="000000"/>
                        </a:solidFill>
                        <a:latin typeface="Times New Roman" charset="0"/>
                      </a:rPr>
                      <a:t>0.2</a:t>
                    </a:r>
                  </a:p>
                  <a:p>
                    <a:pPr eaLnBrk="1" hangingPunct="1"/>
                    <a:r>
                      <a:rPr lang="en-US" sz="1400">
                        <a:solidFill>
                          <a:srgbClr val="000000"/>
                        </a:solidFill>
                        <a:latin typeface="Times New Roman" charset="0"/>
                      </a:rPr>
                      <a:t>0.6</a:t>
                    </a:r>
                  </a:p>
                  <a:p>
                    <a:pPr eaLnBrk="1" hangingPunct="1"/>
                    <a:r>
                      <a:rPr lang="en-US" sz="1400">
                        <a:solidFill>
                          <a:srgbClr val="000000"/>
                        </a:solidFill>
                        <a:latin typeface="Times New Roman" charset="0"/>
                      </a:rPr>
                      <a:t>0.4</a:t>
                    </a:r>
                  </a:p>
                  <a:p>
                    <a:pPr eaLnBrk="1" hangingPunct="1"/>
                    <a:r>
                      <a:rPr lang="en-US" sz="1400">
                        <a:solidFill>
                          <a:srgbClr val="000000"/>
                        </a:solidFill>
                        <a:latin typeface="Times New Roman" charset="0"/>
                      </a:rPr>
                      <a:t>1.0</a:t>
                    </a:r>
                  </a:p>
                  <a:p>
                    <a:pPr eaLnBrk="1" hangingPunct="1"/>
                    <a:r>
                      <a:rPr lang="en-US" sz="1400">
                        <a:solidFill>
                          <a:srgbClr val="000000"/>
                        </a:solidFill>
                        <a:latin typeface="Times New Roman" charset="0"/>
                      </a:rPr>
                      <a:t>0.7</a:t>
                    </a:r>
                  </a:p>
                  <a:p>
                    <a:pPr eaLnBrk="1" hangingPunct="1"/>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44047" name="Rectangle 17"/>
                <p:cNvSpPr>
                  <a:spLocks noChangeArrowheads="1"/>
                </p:cNvSpPr>
                <p:nvPr/>
              </p:nvSpPr>
              <p:spPr bwMode="auto">
                <a:xfrm>
                  <a:off x="929" y="2757"/>
                  <a:ext cx="1075" cy="139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grpSp>
          <p:sp>
            <p:nvSpPr>
              <p:cNvPr id="44045" name="Text Box 18"/>
              <p:cNvSpPr txBox="1">
                <a:spLocks noChangeArrowheads="1"/>
              </p:cNvSpPr>
              <p:nvPr/>
            </p:nvSpPr>
            <p:spPr bwMode="auto">
              <a:xfrm>
                <a:off x="1171" y="4070"/>
                <a:ext cx="60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English</a:t>
                </a:r>
              </a:p>
            </p:txBody>
          </p:sp>
        </p:grpSp>
        <p:sp>
          <p:nvSpPr>
            <p:cNvPr id="44043" name="AutoShape 19"/>
            <p:cNvSpPr>
              <a:spLocks noChangeArrowheads="1"/>
            </p:cNvSpPr>
            <p:nvPr/>
          </p:nvSpPr>
          <p:spPr bwMode="auto">
            <a:xfrm>
              <a:off x="3521" y="2193"/>
              <a:ext cx="607" cy="138"/>
            </a:xfrm>
            <a:prstGeom prst="rightArrow">
              <a:avLst>
                <a:gd name="adj1" fmla="val 50000"/>
                <a:gd name="adj2" fmla="val 109964"/>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grpSp>
    </p:spTree>
    <p:extLst>
      <p:ext uri="{BB962C8B-B14F-4D97-AF65-F5344CB8AC3E}">
        <p14:creationId xmlns:p14="http://schemas.microsoft.com/office/powerpoint/2010/main" val="2792578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n-US">
                <a:latin typeface="Times New Roman" charset="0"/>
              </a:rPr>
              <a:t>Inside-Outside</a:t>
            </a:r>
          </a:p>
        </p:txBody>
      </p:sp>
      <p:sp>
        <p:nvSpPr>
          <p:cNvPr id="45059" name="Rectangle 3"/>
          <p:cNvSpPr>
            <a:spLocks noGrp="1" noChangeArrowheads="1"/>
          </p:cNvSpPr>
          <p:nvPr>
            <p:ph type="body" idx="4294967295"/>
          </p:nvPr>
        </p:nvSpPr>
        <p:spPr>
          <a:xfrm>
            <a:off x="609600" y="1371600"/>
            <a:ext cx="8001000" cy="4687888"/>
          </a:xfrm>
        </p:spPr>
        <p:txBody>
          <a:bodyPr/>
          <a:lstStyle/>
          <a:p>
            <a:pPr>
              <a:lnSpc>
                <a:spcPct val="90000"/>
              </a:lnSpc>
            </a:pPr>
            <a:r>
              <a:rPr lang="en-US" sz="2400">
                <a:latin typeface="Times New Roman" charset="0"/>
              </a:rPr>
              <a:t>The </a:t>
            </a:r>
            <a:r>
              <a:rPr lang="en-US" sz="2400" b="1">
                <a:solidFill>
                  <a:srgbClr val="FF0000"/>
                </a:solidFill>
                <a:latin typeface="Times New Roman" charset="0"/>
              </a:rPr>
              <a:t>Inside-Outside algorithm</a:t>
            </a:r>
            <a:r>
              <a:rPr lang="en-US" sz="2400">
                <a:latin typeface="Times New Roman" charset="0"/>
              </a:rPr>
              <a:t> is a version of EM for unsupervised learning of a PCFG.</a:t>
            </a:r>
          </a:p>
          <a:p>
            <a:pPr lvl="1">
              <a:lnSpc>
                <a:spcPct val="90000"/>
              </a:lnSpc>
            </a:pPr>
            <a:r>
              <a:rPr lang="en-US" sz="2000">
                <a:latin typeface="Times New Roman" charset="0"/>
              </a:rPr>
              <a:t>Analogous to Baum-Welch (forward-backward) for HMMs</a:t>
            </a:r>
          </a:p>
          <a:p>
            <a:pPr>
              <a:lnSpc>
                <a:spcPct val="90000"/>
              </a:lnSpc>
            </a:pPr>
            <a:r>
              <a:rPr lang="en-US" sz="2400">
                <a:latin typeface="Times New Roman" charset="0"/>
              </a:rPr>
              <a:t>Given the number of non-terminals, construct all possible CNF productions with these non-terminals and observed terminal symbols.</a:t>
            </a:r>
          </a:p>
          <a:p>
            <a:pPr>
              <a:lnSpc>
                <a:spcPct val="90000"/>
              </a:lnSpc>
            </a:pPr>
            <a:r>
              <a:rPr lang="en-US" sz="2400">
                <a:latin typeface="Times New Roman" charset="0"/>
              </a:rPr>
              <a:t>Use EM to iteratively train the probabilities of these productions to locally maximize the likelihood of the data.</a:t>
            </a:r>
          </a:p>
          <a:p>
            <a:pPr lvl="1">
              <a:lnSpc>
                <a:spcPct val="90000"/>
              </a:lnSpc>
            </a:pPr>
            <a:r>
              <a:rPr lang="en-US" sz="2000">
                <a:latin typeface="Times New Roman" charset="0"/>
              </a:rPr>
              <a:t>See Manning and Sch</a:t>
            </a:r>
            <a:r>
              <a:rPr lang="en-US" sz="2000">
                <a:latin typeface="Times New Roman" charset="0"/>
                <a:cs typeface="Times New Roman" charset="0"/>
              </a:rPr>
              <a:t>ü</a:t>
            </a:r>
            <a:r>
              <a:rPr lang="en-US" sz="2000">
                <a:latin typeface="Times New Roman" charset="0"/>
              </a:rPr>
              <a:t>tze text for details</a:t>
            </a:r>
          </a:p>
          <a:p>
            <a:pPr>
              <a:lnSpc>
                <a:spcPct val="90000"/>
              </a:lnSpc>
            </a:pPr>
            <a:r>
              <a:rPr lang="en-US" sz="2400">
                <a:latin typeface="Times New Roman" charset="0"/>
              </a:rPr>
              <a:t>Experimental results are not impressive, but recent work imposes additional constraints to improve unsupervised grammar learning.</a:t>
            </a:r>
          </a:p>
          <a:p>
            <a:pPr>
              <a:lnSpc>
                <a:spcPct val="90000"/>
              </a:lnSpc>
            </a:pPr>
            <a:endParaRPr lang="en-US" sz="2400">
              <a:latin typeface="Times New Roman" charset="0"/>
            </a:endParaRPr>
          </a:p>
        </p:txBody>
      </p:sp>
    </p:spTree>
    <p:extLst>
      <p:ext uri="{BB962C8B-B14F-4D97-AF65-F5344CB8AC3E}">
        <p14:creationId xmlns:p14="http://schemas.microsoft.com/office/powerpoint/2010/main" val="238864054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18ABFB1-797F-C24E-9210-F42FE4026435}" type="slidenum">
              <a:rPr lang="en-US">
                <a:solidFill>
                  <a:srgbClr val="000000"/>
                </a:solidFill>
                <a:latin typeface="Helvetica" charset="0"/>
              </a:rPr>
              <a:pPr eaLnBrk="1" hangingPunct="1"/>
              <a:t>165</a:t>
            </a:fld>
            <a:endParaRPr lang="en-US">
              <a:solidFill>
                <a:srgbClr val="000000"/>
              </a:solidFill>
              <a:latin typeface="Times New Roman" charset="0"/>
            </a:endParaRPr>
          </a:p>
        </p:txBody>
      </p:sp>
      <p:sp>
        <p:nvSpPr>
          <p:cNvPr id="46083" name="Rectangle 2"/>
          <p:cNvSpPr>
            <a:spLocks noGrp="1" noChangeArrowheads="1"/>
          </p:cNvSpPr>
          <p:nvPr>
            <p:ph type="title"/>
          </p:nvPr>
        </p:nvSpPr>
        <p:spPr/>
        <p:txBody>
          <a:bodyPr/>
          <a:lstStyle/>
          <a:p>
            <a:r>
              <a:rPr lang="en-US">
                <a:latin typeface="Times New Roman" charset="0"/>
              </a:rPr>
              <a:t>Vanilla PCFG Limitations</a:t>
            </a:r>
          </a:p>
        </p:txBody>
      </p:sp>
      <p:sp>
        <p:nvSpPr>
          <p:cNvPr id="46084" name="Rectangle 3"/>
          <p:cNvSpPr>
            <a:spLocks noGrp="1" noChangeArrowheads="1"/>
          </p:cNvSpPr>
          <p:nvPr>
            <p:ph type="body" idx="1"/>
          </p:nvPr>
        </p:nvSpPr>
        <p:spPr/>
        <p:txBody>
          <a:bodyPr/>
          <a:lstStyle/>
          <a:p>
            <a:pPr>
              <a:lnSpc>
                <a:spcPct val="90000"/>
              </a:lnSpc>
            </a:pPr>
            <a:r>
              <a:rPr lang="en-US" sz="2800">
                <a:latin typeface="Times New Roman" charset="0"/>
              </a:rPr>
              <a:t>Since probabilities of productions do not rely on specific words or concepts, only general structural disambiguation is possible (e.g. prefer to attach PPs to Nominals).</a:t>
            </a:r>
          </a:p>
          <a:p>
            <a:pPr>
              <a:lnSpc>
                <a:spcPct val="90000"/>
              </a:lnSpc>
            </a:pPr>
            <a:r>
              <a:rPr lang="en-US" sz="2800">
                <a:latin typeface="Times New Roman" charset="0"/>
              </a:rPr>
              <a:t>Consequently, vanilla PCFGs cannot resolve syntactic ambiguities that require semantics to resolve, e.g. ate with fork vs. meatballs.</a:t>
            </a:r>
          </a:p>
          <a:p>
            <a:pPr>
              <a:lnSpc>
                <a:spcPct val="90000"/>
              </a:lnSpc>
            </a:pPr>
            <a:r>
              <a:rPr lang="en-US" sz="2800">
                <a:latin typeface="Times New Roman" charset="0"/>
              </a:rPr>
              <a:t>In order to work well, PCFGs must be </a:t>
            </a:r>
            <a:r>
              <a:rPr lang="en-US" sz="2800">
                <a:solidFill>
                  <a:srgbClr val="FF0000"/>
                </a:solidFill>
                <a:latin typeface="Times New Roman" charset="0"/>
              </a:rPr>
              <a:t>lexicalized</a:t>
            </a:r>
            <a:r>
              <a:rPr lang="en-US" sz="2800">
                <a:latin typeface="Times New Roman" charset="0"/>
              </a:rPr>
              <a:t>, i.e. productions must be specialized to specific words by including their head-word in their LHS non-terminals (e.g. VP-ate).</a:t>
            </a:r>
          </a:p>
        </p:txBody>
      </p:sp>
    </p:spTree>
    <p:extLst>
      <p:ext uri="{BB962C8B-B14F-4D97-AF65-F5344CB8AC3E}">
        <p14:creationId xmlns:p14="http://schemas.microsoft.com/office/powerpoint/2010/main" val="7493414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a:latin typeface="Times New Roman" charset="0"/>
              </a:rPr>
              <a:t>Example of Importance of Lexicalization</a:t>
            </a:r>
          </a:p>
        </p:txBody>
      </p:sp>
      <p:sp>
        <p:nvSpPr>
          <p:cNvPr id="47107" name="Rectangle 3"/>
          <p:cNvSpPr>
            <a:spLocks noGrp="1" noChangeArrowheads="1"/>
          </p:cNvSpPr>
          <p:nvPr>
            <p:ph type="body" idx="1"/>
          </p:nvPr>
        </p:nvSpPr>
        <p:spPr>
          <a:xfrm>
            <a:off x="881063" y="1371600"/>
            <a:ext cx="7772400" cy="1920875"/>
          </a:xfrm>
        </p:spPr>
        <p:txBody>
          <a:bodyPr/>
          <a:lstStyle/>
          <a:p>
            <a:r>
              <a:rPr lang="en-US" sz="2800">
                <a:latin typeface="Times New Roman" charset="0"/>
              </a:rPr>
              <a:t>A general preference for attaching PPs to NPs rather than VPs can be learned by a vanilla PCFG.</a:t>
            </a:r>
          </a:p>
          <a:p>
            <a:r>
              <a:rPr lang="en-US" sz="2800">
                <a:latin typeface="Times New Roman" charset="0"/>
              </a:rPr>
              <a:t>But the desired preference can depend on specific words.</a:t>
            </a:r>
          </a:p>
        </p:txBody>
      </p:sp>
      <p:sp>
        <p:nvSpPr>
          <p:cNvPr id="19458" name="Slide Number Placeholder 4"/>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91CFEF7F-E5A6-D148-8F17-41FABF77E3D3}" type="slidenum">
              <a:rPr lang="en-US" sz="1200">
                <a:solidFill>
                  <a:srgbClr val="000000"/>
                </a:solidFill>
                <a:latin typeface="Helvetica" charset="0"/>
              </a:rPr>
              <a:pPr algn="r" eaLnBrk="1" hangingPunct="1"/>
              <a:t>166</a:t>
            </a:fld>
            <a:endParaRPr lang="en-US" sz="1200">
              <a:solidFill>
                <a:srgbClr val="000000"/>
              </a:solidFill>
              <a:latin typeface="Times New Roman" charset="0"/>
            </a:endParaRPr>
          </a:p>
        </p:txBody>
      </p:sp>
      <p:grpSp>
        <p:nvGrpSpPr>
          <p:cNvPr id="47109" name="Group 4"/>
          <p:cNvGrpSpPr>
            <a:grpSpLocks/>
          </p:cNvGrpSpPr>
          <p:nvPr/>
        </p:nvGrpSpPr>
        <p:grpSpPr bwMode="auto">
          <a:xfrm>
            <a:off x="1646238" y="4122738"/>
            <a:ext cx="1706562" cy="2625725"/>
            <a:chOff x="922" y="2666"/>
            <a:chExt cx="1075" cy="1654"/>
          </a:xfrm>
        </p:grpSpPr>
        <p:grpSp>
          <p:nvGrpSpPr>
            <p:cNvPr id="47138" name="Group 5"/>
            <p:cNvGrpSpPr>
              <a:grpSpLocks/>
            </p:cNvGrpSpPr>
            <p:nvPr/>
          </p:nvGrpSpPr>
          <p:grpSpPr bwMode="auto">
            <a:xfrm>
              <a:off x="922" y="2666"/>
              <a:ext cx="1075" cy="1405"/>
              <a:chOff x="929" y="2743"/>
              <a:chExt cx="1075" cy="1405"/>
            </a:xfrm>
          </p:grpSpPr>
          <p:grpSp>
            <p:nvGrpSpPr>
              <p:cNvPr id="47140" name="Group 6"/>
              <p:cNvGrpSpPr>
                <a:grpSpLocks/>
              </p:cNvGrpSpPr>
              <p:nvPr/>
            </p:nvGrpSpPr>
            <p:grpSpPr bwMode="auto">
              <a:xfrm>
                <a:off x="935" y="2743"/>
                <a:ext cx="1029" cy="1405"/>
                <a:chOff x="712" y="2636"/>
                <a:chExt cx="1029" cy="1405"/>
              </a:xfrm>
            </p:grpSpPr>
            <p:sp>
              <p:nvSpPr>
                <p:cNvPr id="47142" name="Text Box 7"/>
                <p:cNvSpPr txBox="1">
                  <a:spLocks noChangeArrowheads="1"/>
                </p:cNvSpPr>
                <p:nvPr/>
              </p:nvSpPr>
              <p:spPr bwMode="auto">
                <a:xfrm>
                  <a:off x="712" y="2636"/>
                  <a:ext cx="805"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S →</a:t>
                  </a:r>
                  <a:r>
                    <a:rPr lang="en-US" sz="1000">
                      <a:solidFill>
                        <a:srgbClr val="000000"/>
                      </a:solidFill>
                      <a:latin typeface="Times New Roman" charset="0"/>
                    </a:rPr>
                    <a:t> </a:t>
                  </a:r>
                  <a:r>
                    <a:rPr lang="en-US" sz="1400">
                      <a:solidFill>
                        <a:srgbClr val="000000"/>
                      </a:solidFill>
                      <a:latin typeface="Times New Roman" charset="0"/>
                    </a:rPr>
                    <a:t>NP VP</a:t>
                  </a:r>
                </a:p>
                <a:p>
                  <a:pPr eaLnBrk="1" hangingPunct="1"/>
                  <a:r>
                    <a:rPr lang="en-US" sz="1400">
                      <a:solidFill>
                        <a:srgbClr val="000000"/>
                      </a:solidFill>
                      <a:latin typeface="Times New Roman" charset="0"/>
                    </a:rPr>
                    <a:t>S → VP</a:t>
                  </a:r>
                </a:p>
                <a:p>
                  <a:pPr eaLnBrk="1" hangingPunct="1"/>
                  <a:r>
                    <a:rPr lang="en-US" sz="1400">
                      <a:solidFill>
                        <a:srgbClr val="000000"/>
                      </a:solidFill>
                      <a:latin typeface="Times New Roman" charset="0"/>
                    </a:rPr>
                    <a:t>NP → Det A N</a:t>
                  </a:r>
                </a:p>
                <a:p>
                  <a:pPr eaLnBrk="1" hangingPunct="1"/>
                  <a:r>
                    <a:rPr lang="en-US" sz="1400">
                      <a:solidFill>
                        <a:srgbClr val="000000"/>
                      </a:solidFill>
                      <a:latin typeface="Times New Roman" charset="0"/>
                    </a:rPr>
                    <a:t>NP → NP PP</a:t>
                  </a:r>
                </a:p>
                <a:p>
                  <a:pPr eaLnBrk="1" hangingPunct="1"/>
                  <a:r>
                    <a:rPr lang="en-US" sz="1400">
                      <a:solidFill>
                        <a:srgbClr val="000000"/>
                      </a:solidFill>
                      <a:latin typeface="Times New Roman" charset="0"/>
                    </a:rPr>
                    <a:t>NP → PropN</a:t>
                  </a:r>
                </a:p>
                <a:p>
                  <a:pPr eaLnBrk="1" hangingPunct="1"/>
                  <a:r>
                    <a:rPr lang="pt-BR" sz="1400">
                      <a:solidFill>
                        <a:srgbClr val="000000"/>
                      </a:solidFill>
                      <a:latin typeface="Times New Roman" charset="0"/>
                    </a:rPr>
                    <a:t>A → ε</a:t>
                  </a:r>
                </a:p>
                <a:p>
                  <a:pPr eaLnBrk="1" hangingPunct="1"/>
                  <a:r>
                    <a:rPr lang="pt-BR" sz="1400">
                      <a:solidFill>
                        <a:srgbClr val="000000"/>
                      </a:solidFill>
                      <a:latin typeface="Times New Roman" charset="0"/>
                    </a:rPr>
                    <a:t>A → Adj A</a:t>
                  </a:r>
                  <a:endParaRPr lang="en-US" sz="1400">
                    <a:solidFill>
                      <a:srgbClr val="000000"/>
                    </a:solidFill>
                    <a:latin typeface="Times New Roman" charset="0"/>
                  </a:endParaRPr>
                </a:p>
                <a:p>
                  <a:pPr eaLnBrk="1" hangingPunct="1"/>
                  <a:r>
                    <a:rPr lang="en-US" sz="1400">
                      <a:solidFill>
                        <a:srgbClr val="000000"/>
                      </a:solidFill>
                      <a:latin typeface="Times New Roman" charset="0"/>
                    </a:rPr>
                    <a:t>PP → Prep NP</a:t>
                  </a:r>
                </a:p>
                <a:p>
                  <a:pPr eaLnBrk="1" hangingPunct="1"/>
                  <a:r>
                    <a:rPr lang="en-US" sz="1400">
                      <a:solidFill>
                        <a:srgbClr val="000000"/>
                      </a:solidFill>
                      <a:latin typeface="Times New Roman" charset="0"/>
                    </a:rPr>
                    <a:t>VP → V NP</a:t>
                  </a:r>
                </a:p>
                <a:p>
                  <a:pPr eaLnBrk="1" hangingPunct="1"/>
                  <a:r>
                    <a:rPr lang="en-US" sz="1400">
                      <a:solidFill>
                        <a:srgbClr val="000000"/>
                      </a:solidFill>
                      <a:latin typeface="Times New Roman" charset="0"/>
                    </a:rPr>
                    <a:t>VP → VP PP</a:t>
                  </a:r>
                </a:p>
              </p:txBody>
            </p:sp>
            <p:sp>
              <p:nvSpPr>
                <p:cNvPr id="47143" name="Text Box 8"/>
                <p:cNvSpPr txBox="1">
                  <a:spLocks noChangeArrowheads="1"/>
                </p:cNvSpPr>
                <p:nvPr/>
              </p:nvSpPr>
              <p:spPr bwMode="auto">
                <a:xfrm>
                  <a:off x="1487" y="2643"/>
                  <a:ext cx="254"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0.9</a:t>
                  </a:r>
                </a:p>
                <a:p>
                  <a:pPr eaLnBrk="1" hangingPunct="1"/>
                  <a:r>
                    <a:rPr lang="en-US" sz="1400">
                      <a:solidFill>
                        <a:srgbClr val="000000"/>
                      </a:solidFill>
                      <a:latin typeface="Times New Roman" charset="0"/>
                    </a:rPr>
                    <a:t>0.1</a:t>
                  </a:r>
                </a:p>
                <a:p>
                  <a:pPr eaLnBrk="1" hangingPunct="1"/>
                  <a:r>
                    <a:rPr lang="en-US" sz="1400">
                      <a:solidFill>
                        <a:srgbClr val="000000"/>
                      </a:solidFill>
                      <a:latin typeface="Times New Roman" charset="0"/>
                    </a:rPr>
                    <a:t>0.5</a:t>
                  </a:r>
                </a:p>
                <a:p>
                  <a:pPr eaLnBrk="1" hangingPunct="1"/>
                  <a:r>
                    <a:rPr lang="en-US" sz="1400">
                      <a:solidFill>
                        <a:srgbClr val="000000"/>
                      </a:solidFill>
                      <a:latin typeface="Times New Roman" charset="0"/>
                    </a:rPr>
                    <a:t>0.3</a:t>
                  </a:r>
                </a:p>
                <a:p>
                  <a:pPr eaLnBrk="1" hangingPunct="1"/>
                  <a:r>
                    <a:rPr lang="en-US" sz="1400">
                      <a:solidFill>
                        <a:srgbClr val="000000"/>
                      </a:solidFill>
                      <a:latin typeface="Times New Roman" charset="0"/>
                    </a:rPr>
                    <a:t>0.2</a:t>
                  </a:r>
                </a:p>
                <a:p>
                  <a:pPr eaLnBrk="1" hangingPunct="1"/>
                  <a:r>
                    <a:rPr lang="en-US" sz="1400">
                      <a:solidFill>
                        <a:srgbClr val="000000"/>
                      </a:solidFill>
                      <a:latin typeface="Times New Roman" charset="0"/>
                    </a:rPr>
                    <a:t>0.6</a:t>
                  </a:r>
                </a:p>
                <a:p>
                  <a:pPr eaLnBrk="1" hangingPunct="1"/>
                  <a:r>
                    <a:rPr lang="en-US" sz="1400">
                      <a:solidFill>
                        <a:srgbClr val="000000"/>
                      </a:solidFill>
                      <a:latin typeface="Times New Roman" charset="0"/>
                    </a:rPr>
                    <a:t>0.4</a:t>
                  </a:r>
                </a:p>
                <a:p>
                  <a:pPr eaLnBrk="1" hangingPunct="1"/>
                  <a:r>
                    <a:rPr lang="en-US" sz="1400">
                      <a:solidFill>
                        <a:srgbClr val="000000"/>
                      </a:solidFill>
                      <a:latin typeface="Times New Roman" charset="0"/>
                    </a:rPr>
                    <a:t>1.0</a:t>
                  </a:r>
                </a:p>
                <a:p>
                  <a:pPr eaLnBrk="1" hangingPunct="1"/>
                  <a:r>
                    <a:rPr lang="en-US" sz="1400">
                      <a:solidFill>
                        <a:srgbClr val="000000"/>
                      </a:solidFill>
                      <a:latin typeface="Times New Roman" charset="0"/>
                    </a:rPr>
                    <a:t>0.7</a:t>
                  </a:r>
                </a:p>
                <a:p>
                  <a:pPr eaLnBrk="1" hangingPunct="1"/>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47141" name="Rectangle 9"/>
              <p:cNvSpPr>
                <a:spLocks noChangeArrowheads="1"/>
              </p:cNvSpPr>
              <p:nvPr/>
            </p:nvSpPr>
            <p:spPr bwMode="auto">
              <a:xfrm>
                <a:off x="929" y="2757"/>
                <a:ext cx="1075" cy="139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grpSp>
        <p:sp>
          <p:nvSpPr>
            <p:cNvPr id="47139" name="Text Box 10"/>
            <p:cNvSpPr txBox="1">
              <a:spLocks noChangeArrowheads="1"/>
            </p:cNvSpPr>
            <p:nvPr/>
          </p:nvSpPr>
          <p:spPr bwMode="auto">
            <a:xfrm>
              <a:off x="1171" y="4070"/>
              <a:ext cx="60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English</a:t>
              </a:r>
            </a:p>
          </p:txBody>
        </p:sp>
      </p:grpSp>
      <p:grpSp>
        <p:nvGrpSpPr>
          <p:cNvPr id="5" name="Group 11"/>
          <p:cNvGrpSpPr>
            <a:grpSpLocks/>
          </p:cNvGrpSpPr>
          <p:nvPr/>
        </p:nvGrpSpPr>
        <p:grpSpPr bwMode="auto">
          <a:xfrm>
            <a:off x="3340100" y="4767263"/>
            <a:ext cx="2036763" cy="938212"/>
            <a:chOff x="2104" y="3003"/>
            <a:chExt cx="1283" cy="591"/>
          </a:xfrm>
        </p:grpSpPr>
        <p:sp>
          <p:nvSpPr>
            <p:cNvPr id="47135" name="Rectangle 12"/>
            <p:cNvSpPr>
              <a:spLocks noChangeArrowheads="1"/>
            </p:cNvSpPr>
            <p:nvPr/>
          </p:nvSpPr>
          <p:spPr bwMode="auto">
            <a:xfrm>
              <a:off x="2534" y="3003"/>
              <a:ext cx="853" cy="591"/>
            </a:xfrm>
            <a:prstGeom prst="rect">
              <a:avLst/>
            </a:prstGeom>
            <a:solidFill>
              <a:srgbClr val="99CCFF"/>
            </a:solidFill>
            <a:ln w="1905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sp>
          <p:nvSpPr>
            <p:cNvPr id="47136" name="Text Box 13"/>
            <p:cNvSpPr txBox="1">
              <a:spLocks noChangeArrowheads="1"/>
            </p:cNvSpPr>
            <p:nvPr/>
          </p:nvSpPr>
          <p:spPr bwMode="auto">
            <a:xfrm>
              <a:off x="2704" y="3081"/>
              <a:ext cx="555"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PCFG </a:t>
              </a:r>
            </a:p>
            <a:p>
              <a:pPr eaLnBrk="1" hangingPunct="1"/>
              <a:r>
                <a:rPr lang="en-US" sz="2000">
                  <a:solidFill>
                    <a:srgbClr val="000000"/>
                  </a:solidFill>
                  <a:latin typeface="Times New Roman" charset="0"/>
                </a:rPr>
                <a:t>Parser</a:t>
              </a:r>
            </a:p>
          </p:txBody>
        </p:sp>
        <p:sp>
          <p:nvSpPr>
            <p:cNvPr id="47137" name="AutoShape 14"/>
            <p:cNvSpPr>
              <a:spLocks noChangeArrowheads="1"/>
            </p:cNvSpPr>
            <p:nvPr/>
          </p:nvSpPr>
          <p:spPr bwMode="auto">
            <a:xfrm>
              <a:off x="2104" y="3264"/>
              <a:ext cx="415" cy="138"/>
            </a:xfrm>
            <a:prstGeom prst="rightArrow">
              <a:avLst>
                <a:gd name="adj1" fmla="val 50000"/>
                <a:gd name="adj2" fmla="val 75181"/>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grpSp>
      <p:grpSp>
        <p:nvGrpSpPr>
          <p:cNvPr id="6" name="Group 15"/>
          <p:cNvGrpSpPr>
            <a:grpSpLocks/>
          </p:cNvGrpSpPr>
          <p:nvPr/>
        </p:nvGrpSpPr>
        <p:grpSpPr bwMode="auto">
          <a:xfrm>
            <a:off x="5368925" y="4133850"/>
            <a:ext cx="3444875" cy="1658938"/>
            <a:chOff x="3382" y="2604"/>
            <a:chExt cx="2170" cy="1045"/>
          </a:xfrm>
        </p:grpSpPr>
        <p:grpSp>
          <p:nvGrpSpPr>
            <p:cNvPr id="47116" name="Group 16"/>
            <p:cNvGrpSpPr>
              <a:grpSpLocks/>
            </p:cNvGrpSpPr>
            <p:nvPr/>
          </p:nvGrpSpPr>
          <p:grpSpPr bwMode="auto">
            <a:xfrm>
              <a:off x="3807" y="2604"/>
              <a:ext cx="1745" cy="1045"/>
              <a:chOff x="3807" y="2604"/>
              <a:chExt cx="1745" cy="1045"/>
            </a:xfrm>
          </p:grpSpPr>
          <p:sp>
            <p:nvSpPr>
              <p:cNvPr id="47118" name="Text Box 17"/>
              <p:cNvSpPr txBox="1">
                <a:spLocks noChangeArrowheads="1"/>
              </p:cNvSpPr>
              <p:nvPr/>
            </p:nvSpPr>
            <p:spPr bwMode="auto">
              <a:xfrm>
                <a:off x="4186" y="2604"/>
                <a:ext cx="18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S</a:t>
                </a:r>
              </a:p>
            </p:txBody>
          </p:sp>
          <p:sp>
            <p:nvSpPr>
              <p:cNvPr id="47119" name="Text Box 18"/>
              <p:cNvSpPr txBox="1">
                <a:spLocks noChangeArrowheads="1"/>
              </p:cNvSpPr>
              <p:nvPr/>
            </p:nvSpPr>
            <p:spPr bwMode="auto">
              <a:xfrm>
                <a:off x="3929" y="2881"/>
                <a:ext cx="79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NP           VP</a:t>
                </a:r>
              </a:p>
            </p:txBody>
          </p:sp>
          <p:sp>
            <p:nvSpPr>
              <p:cNvPr id="47120" name="Text Box 19"/>
              <p:cNvSpPr txBox="1">
                <a:spLocks noChangeArrowheads="1"/>
              </p:cNvSpPr>
              <p:nvPr/>
            </p:nvSpPr>
            <p:spPr bwMode="auto">
              <a:xfrm>
                <a:off x="3807" y="3133"/>
                <a:ext cx="145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John       V     NP          PP</a:t>
                </a:r>
              </a:p>
            </p:txBody>
          </p:sp>
          <p:sp>
            <p:nvSpPr>
              <p:cNvPr id="47121" name="Text Box 20"/>
              <p:cNvSpPr txBox="1">
                <a:spLocks noChangeArrowheads="1"/>
              </p:cNvSpPr>
              <p:nvPr/>
            </p:nvSpPr>
            <p:spPr bwMode="auto">
              <a:xfrm>
                <a:off x="4195" y="3437"/>
                <a:ext cx="135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put    the dog  in the pen</a:t>
                </a:r>
              </a:p>
            </p:txBody>
          </p:sp>
          <p:sp>
            <p:nvSpPr>
              <p:cNvPr id="47122" name="Line 21"/>
              <p:cNvSpPr>
                <a:spLocks noChangeShapeType="1"/>
              </p:cNvSpPr>
              <p:nvPr/>
            </p:nvSpPr>
            <p:spPr bwMode="auto">
              <a:xfrm flipH="1">
                <a:off x="4078" y="2757"/>
                <a:ext cx="200" cy="18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7123" name="Line 22"/>
              <p:cNvSpPr>
                <a:spLocks noChangeShapeType="1"/>
              </p:cNvSpPr>
              <p:nvPr/>
            </p:nvSpPr>
            <p:spPr bwMode="auto">
              <a:xfrm>
                <a:off x="4278" y="2757"/>
                <a:ext cx="292" cy="18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7124" name="Line 23"/>
              <p:cNvSpPr>
                <a:spLocks noChangeShapeType="1"/>
              </p:cNvSpPr>
              <p:nvPr/>
            </p:nvSpPr>
            <p:spPr bwMode="auto">
              <a:xfrm flipH="1">
                <a:off x="3986" y="3041"/>
                <a:ext cx="46" cy="1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7125" name="Line 24"/>
              <p:cNvSpPr>
                <a:spLocks noChangeShapeType="1"/>
              </p:cNvSpPr>
              <p:nvPr/>
            </p:nvSpPr>
            <p:spPr bwMode="auto">
              <a:xfrm flipH="1">
                <a:off x="4370" y="3018"/>
                <a:ext cx="192" cy="17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7126" name="Line 25"/>
              <p:cNvSpPr>
                <a:spLocks noChangeShapeType="1"/>
              </p:cNvSpPr>
              <p:nvPr/>
            </p:nvSpPr>
            <p:spPr bwMode="auto">
              <a:xfrm>
                <a:off x="4554" y="3011"/>
                <a:ext cx="54" cy="1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7127" name="Line 26"/>
              <p:cNvSpPr>
                <a:spLocks noChangeShapeType="1"/>
              </p:cNvSpPr>
              <p:nvPr/>
            </p:nvSpPr>
            <p:spPr bwMode="auto">
              <a:xfrm>
                <a:off x="4562" y="3026"/>
                <a:ext cx="545" cy="15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7128" name="Line 27"/>
              <p:cNvSpPr>
                <a:spLocks noChangeShapeType="1"/>
              </p:cNvSpPr>
              <p:nvPr/>
            </p:nvSpPr>
            <p:spPr bwMode="auto">
              <a:xfrm flipH="1">
                <a:off x="4347" y="3287"/>
                <a:ext cx="15" cy="22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7129" name="Line 28"/>
              <p:cNvSpPr>
                <a:spLocks noChangeShapeType="1"/>
              </p:cNvSpPr>
              <p:nvPr/>
            </p:nvSpPr>
            <p:spPr bwMode="auto">
              <a:xfrm flipH="1">
                <a:off x="4531" y="3295"/>
                <a:ext cx="108" cy="20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7130" name="Line 29"/>
              <p:cNvSpPr>
                <a:spLocks noChangeShapeType="1"/>
              </p:cNvSpPr>
              <p:nvPr/>
            </p:nvSpPr>
            <p:spPr bwMode="auto">
              <a:xfrm>
                <a:off x="4531" y="3502"/>
                <a:ext cx="34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7131" name="Line 30"/>
              <p:cNvSpPr>
                <a:spLocks noChangeShapeType="1"/>
              </p:cNvSpPr>
              <p:nvPr/>
            </p:nvSpPr>
            <p:spPr bwMode="auto">
              <a:xfrm>
                <a:off x="4639" y="3295"/>
                <a:ext cx="253" cy="20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7132" name="Line 31"/>
              <p:cNvSpPr>
                <a:spLocks noChangeShapeType="1"/>
              </p:cNvSpPr>
              <p:nvPr/>
            </p:nvSpPr>
            <p:spPr bwMode="auto">
              <a:xfrm flipH="1">
                <a:off x="5000" y="3287"/>
                <a:ext cx="130" cy="21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7133" name="Line 32"/>
              <p:cNvSpPr>
                <a:spLocks noChangeShapeType="1"/>
              </p:cNvSpPr>
              <p:nvPr/>
            </p:nvSpPr>
            <p:spPr bwMode="auto">
              <a:xfrm flipV="1">
                <a:off x="4984" y="3494"/>
                <a:ext cx="499" cy="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7134" name="Line 33"/>
              <p:cNvSpPr>
                <a:spLocks noChangeShapeType="1"/>
              </p:cNvSpPr>
              <p:nvPr/>
            </p:nvSpPr>
            <p:spPr bwMode="auto">
              <a:xfrm>
                <a:off x="5130" y="3272"/>
                <a:ext cx="353" cy="23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grpSp>
        <p:sp>
          <p:nvSpPr>
            <p:cNvPr id="47117" name="AutoShape 34"/>
            <p:cNvSpPr>
              <a:spLocks noChangeArrowheads="1"/>
            </p:cNvSpPr>
            <p:nvPr/>
          </p:nvSpPr>
          <p:spPr bwMode="auto">
            <a:xfrm>
              <a:off x="3382" y="3245"/>
              <a:ext cx="415" cy="138"/>
            </a:xfrm>
            <a:prstGeom prst="rightArrow">
              <a:avLst>
                <a:gd name="adj1" fmla="val 50000"/>
                <a:gd name="adj2" fmla="val 75181"/>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grpSp>
      <p:grpSp>
        <p:nvGrpSpPr>
          <p:cNvPr id="8" name="Group 35"/>
          <p:cNvGrpSpPr>
            <a:grpSpLocks/>
          </p:cNvGrpSpPr>
          <p:nvPr/>
        </p:nvGrpSpPr>
        <p:grpSpPr bwMode="auto">
          <a:xfrm>
            <a:off x="3500438" y="3949700"/>
            <a:ext cx="2889250" cy="804863"/>
            <a:chOff x="2205" y="2488"/>
            <a:chExt cx="1820" cy="507"/>
          </a:xfrm>
        </p:grpSpPr>
        <p:sp>
          <p:nvSpPr>
            <p:cNvPr id="47113" name="Text Box 36"/>
            <p:cNvSpPr txBox="1">
              <a:spLocks noChangeArrowheads="1"/>
            </p:cNvSpPr>
            <p:nvPr/>
          </p:nvSpPr>
          <p:spPr bwMode="auto">
            <a:xfrm>
              <a:off x="2256" y="2505"/>
              <a:ext cx="171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000000"/>
                  </a:solidFill>
                  <a:latin typeface="Times New Roman" charset="0"/>
                </a:rPr>
                <a:t>John put the dog in the pen.</a:t>
              </a:r>
            </a:p>
          </p:txBody>
        </p:sp>
        <p:sp>
          <p:nvSpPr>
            <p:cNvPr id="47114" name="Oval 37"/>
            <p:cNvSpPr>
              <a:spLocks noChangeArrowheads="1"/>
            </p:cNvSpPr>
            <p:nvPr/>
          </p:nvSpPr>
          <p:spPr bwMode="auto">
            <a:xfrm>
              <a:off x="2205" y="2488"/>
              <a:ext cx="1820" cy="261"/>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sp>
          <p:nvSpPr>
            <p:cNvPr id="47115" name="AutoShape 38"/>
            <p:cNvSpPr>
              <a:spLocks noChangeArrowheads="1"/>
            </p:cNvSpPr>
            <p:nvPr/>
          </p:nvSpPr>
          <p:spPr bwMode="auto">
            <a:xfrm>
              <a:off x="2926" y="2749"/>
              <a:ext cx="92" cy="246"/>
            </a:xfrm>
            <a:prstGeom prst="downArrow">
              <a:avLst>
                <a:gd name="adj1" fmla="val 50000"/>
                <a:gd name="adj2" fmla="val 66848"/>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grpSp>
    </p:spTree>
    <p:extLst>
      <p:ext uri="{BB962C8B-B14F-4D97-AF65-F5344CB8AC3E}">
        <p14:creationId xmlns:p14="http://schemas.microsoft.com/office/powerpoint/2010/main" val="1876432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txBox="1">
            <a:spLocks noGrp="1"/>
          </p:cNvSpPr>
          <p:nvPr/>
        </p:nvSpPr>
        <p:spPr bwMode="auto">
          <a:xfrm>
            <a:off x="6934200" y="6400800"/>
            <a:ext cx="1905000" cy="45720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E8F66C8-DE4F-AF46-AC50-D1DFA21BDCD3}" type="slidenum">
              <a:rPr lang="en-US" sz="1200">
                <a:solidFill>
                  <a:srgbClr val="000000"/>
                </a:solidFill>
                <a:latin typeface="Helvetica" charset="0"/>
              </a:rPr>
              <a:pPr algn="r" eaLnBrk="1" hangingPunct="1"/>
              <a:t>167</a:t>
            </a:fld>
            <a:endParaRPr lang="en-US" sz="1200">
              <a:solidFill>
                <a:srgbClr val="000000"/>
              </a:solidFill>
              <a:latin typeface="Times New Roman" charset="0"/>
            </a:endParaRPr>
          </a:p>
        </p:txBody>
      </p:sp>
      <p:sp>
        <p:nvSpPr>
          <p:cNvPr id="48131" name="Rectangle 2"/>
          <p:cNvSpPr>
            <a:spLocks noGrp="1" noChangeArrowheads="1"/>
          </p:cNvSpPr>
          <p:nvPr>
            <p:ph type="title" idx="4294967295"/>
          </p:nvPr>
        </p:nvSpPr>
        <p:spPr/>
        <p:txBody>
          <a:bodyPr>
            <a:normAutofit fontScale="90000"/>
          </a:bodyPr>
          <a:lstStyle/>
          <a:p>
            <a:r>
              <a:rPr lang="en-US">
                <a:latin typeface="Times New Roman" charset="0"/>
              </a:rPr>
              <a:t>Example of Importance of Lexicalization</a:t>
            </a:r>
          </a:p>
        </p:txBody>
      </p:sp>
      <p:sp>
        <p:nvSpPr>
          <p:cNvPr id="48132" name="Rectangle 3"/>
          <p:cNvSpPr>
            <a:spLocks noGrp="1" noChangeArrowheads="1"/>
          </p:cNvSpPr>
          <p:nvPr>
            <p:ph type="body" idx="4294967295"/>
          </p:nvPr>
        </p:nvSpPr>
        <p:spPr>
          <a:xfrm>
            <a:off x="881063" y="1371600"/>
            <a:ext cx="7772400" cy="1920875"/>
          </a:xfrm>
        </p:spPr>
        <p:txBody>
          <a:bodyPr/>
          <a:lstStyle/>
          <a:p>
            <a:r>
              <a:rPr lang="en-US" sz="2800">
                <a:latin typeface="Times New Roman" charset="0"/>
              </a:rPr>
              <a:t>A general preference for attaching PPs to NPs rather than VPs can be learned by a vanilla PCFG.</a:t>
            </a:r>
          </a:p>
          <a:p>
            <a:r>
              <a:rPr lang="en-US" sz="2800">
                <a:latin typeface="Times New Roman" charset="0"/>
              </a:rPr>
              <a:t>But the desired preference can depend on specific words.</a:t>
            </a:r>
          </a:p>
        </p:txBody>
      </p:sp>
      <p:grpSp>
        <p:nvGrpSpPr>
          <p:cNvPr id="48133" name="Group 4"/>
          <p:cNvGrpSpPr>
            <a:grpSpLocks/>
          </p:cNvGrpSpPr>
          <p:nvPr/>
        </p:nvGrpSpPr>
        <p:grpSpPr bwMode="auto">
          <a:xfrm>
            <a:off x="1646238" y="4122738"/>
            <a:ext cx="1706562" cy="2625725"/>
            <a:chOff x="922" y="2666"/>
            <a:chExt cx="1075" cy="1654"/>
          </a:xfrm>
        </p:grpSpPr>
        <p:grpSp>
          <p:nvGrpSpPr>
            <p:cNvPr id="48157" name="Group 5"/>
            <p:cNvGrpSpPr>
              <a:grpSpLocks/>
            </p:cNvGrpSpPr>
            <p:nvPr/>
          </p:nvGrpSpPr>
          <p:grpSpPr bwMode="auto">
            <a:xfrm>
              <a:off x="922" y="2666"/>
              <a:ext cx="1075" cy="1405"/>
              <a:chOff x="929" y="2743"/>
              <a:chExt cx="1075" cy="1405"/>
            </a:xfrm>
          </p:grpSpPr>
          <p:grpSp>
            <p:nvGrpSpPr>
              <p:cNvPr id="48159" name="Group 6"/>
              <p:cNvGrpSpPr>
                <a:grpSpLocks/>
              </p:cNvGrpSpPr>
              <p:nvPr/>
            </p:nvGrpSpPr>
            <p:grpSpPr bwMode="auto">
              <a:xfrm>
                <a:off x="935" y="2743"/>
                <a:ext cx="1029" cy="1405"/>
                <a:chOff x="712" y="2636"/>
                <a:chExt cx="1029" cy="1405"/>
              </a:xfrm>
            </p:grpSpPr>
            <p:sp>
              <p:nvSpPr>
                <p:cNvPr id="48161" name="Text Box 7"/>
                <p:cNvSpPr txBox="1">
                  <a:spLocks noChangeArrowheads="1"/>
                </p:cNvSpPr>
                <p:nvPr/>
              </p:nvSpPr>
              <p:spPr bwMode="auto">
                <a:xfrm>
                  <a:off x="712" y="2636"/>
                  <a:ext cx="805"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S →</a:t>
                  </a:r>
                  <a:r>
                    <a:rPr lang="en-US" sz="1000">
                      <a:solidFill>
                        <a:srgbClr val="000000"/>
                      </a:solidFill>
                      <a:latin typeface="Times New Roman" charset="0"/>
                    </a:rPr>
                    <a:t> </a:t>
                  </a:r>
                  <a:r>
                    <a:rPr lang="en-US" sz="1400">
                      <a:solidFill>
                        <a:srgbClr val="000000"/>
                      </a:solidFill>
                      <a:latin typeface="Times New Roman" charset="0"/>
                    </a:rPr>
                    <a:t>NP VP</a:t>
                  </a:r>
                </a:p>
                <a:p>
                  <a:pPr eaLnBrk="1" hangingPunct="1"/>
                  <a:r>
                    <a:rPr lang="en-US" sz="1400">
                      <a:solidFill>
                        <a:srgbClr val="000000"/>
                      </a:solidFill>
                      <a:latin typeface="Times New Roman" charset="0"/>
                    </a:rPr>
                    <a:t>S → VP</a:t>
                  </a:r>
                </a:p>
                <a:p>
                  <a:pPr eaLnBrk="1" hangingPunct="1"/>
                  <a:r>
                    <a:rPr lang="en-US" sz="1400">
                      <a:solidFill>
                        <a:srgbClr val="000000"/>
                      </a:solidFill>
                      <a:latin typeface="Times New Roman" charset="0"/>
                    </a:rPr>
                    <a:t>NP → Det A N</a:t>
                  </a:r>
                </a:p>
                <a:p>
                  <a:pPr eaLnBrk="1" hangingPunct="1"/>
                  <a:r>
                    <a:rPr lang="en-US" sz="1400">
                      <a:solidFill>
                        <a:srgbClr val="000000"/>
                      </a:solidFill>
                      <a:latin typeface="Times New Roman" charset="0"/>
                    </a:rPr>
                    <a:t>NP → NP PP</a:t>
                  </a:r>
                </a:p>
                <a:p>
                  <a:pPr eaLnBrk="1" hangingPunct="1"/>
                  <a:r>
                    <a:rPr lang="en-US" sz="1400">
                      <a:solidFill>
                        <a:srgbClr val="000000"/>
                      </a:solidFill>
                      <a:latin typeface="Times New Roman" charset="0"/>
                    </a:rPr>
                    <a:t>NP → PropN</a:t>
                  </a:r>
                </a:p>
                <a:p>
                  <a:pPr eaLnBrk="1" hangingPunct="1"/>
                  <a:r>
                    <a:rPr lang="pt-BR" sz="1400">
                      <a:solidFill>
                        <a:srgbClr val="000000"/>
                      </a:solidFill>
                      <a:latin typeface="Times New Roman" charset="0"/>
                    </a:rPr>
                    <a:t>A → ε</a:t>
                  </a:r>
                </a:p>
                <a:p>
                  <a:pPr eaLnBrk="1" hangingPunct="1"/>
                  <a:r>
                    <a:rPr lang="pt-BR" sz="1400">
                      <a:solidFill>
                        <a:srgbClr val="000000"/>
                      </a:solidFill>
                      <a:latin typeface="Times New Roman" charset="0"/>
                    </a:rPr>
                    <a:t>A → Adj A</a:t>
                  </a:r>
                  <a:endParaRPr lang="en-US" sz="1400">
                    <a:solidFill>
                      <a:srgbClr val="000000"/>
                    </a:solidFill>
                    <a:latin typeface="Times New Roman" charset="0"/>
                  </a:endParaRPr>
                </a:p>
                <a:p>
                  <a:pPr eaLnBrk="1" hangingPunct="1"/>
                  <a:r>
                    <a:rPr lang="en-US" sz="1400">
                      <a:solidFill>
                        <a:srgbClr val="000000"/>
                      </a:solidFill>
                      <a:latin typeface="Times New Roman" charset="0"/>
                    </a:rPr>
                    <a:t>PP → Prep NP</a:t>
                  </a:r>
                </a:p>
                <a:p>
                  <a:pPr eaLnBrk="1" hangingPunct="1"/>
                  <a:r>
                    <a:rPr lang="en-US" sz="1400">
                      <a:solidFill>
                        <a:srgbClr val="000000"/>
                      </a:solidFill>
                      <a:latin typeface="Times New Roman" charset="0"/>
                    </a:rPr>
                    <a:t>VP → V NP</a:t>
                  </a:r>
                </a:p>
                <a:p>
                  <a:pPr eaLnBrk="1" hangingPunct="1"/>
                  <a:r>
                    <a:rPr lang="en-US" sz="1400">
                      <a:solidFill>
                        <a:srgbClr val="000000"/>
                      </a:solidFill>
                      <a:latin typeface="Times New Roman" charset="0"/>
                    </a:rPr>
                    <a:t>VP → VP PP</a:t>
                  </a:r>
                </a:p>
              </p:txBody>
            </p:sp>
            <p:sp>
              <p:nvSpPr>
                <p:cNvPr id="48162" name="Text Box 8"/>
                <p:cNvSpPr txBox="1">
                  <a:spLocks noChangeArrowheads="1"/>
                </p:cNvSpPr>
                <p:nvPr/>
              </p:nvSpPr>
              <p:spPr bwMode="auto">
                <a:xfrm>
                  <a:off x="1487" y="2643"/>
                  <a:ext cx="254"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000000"/>
                      </a:solidFill>
                      <a:latin typeface="Times New Roman" charset="0"/>
                    </a:rPr>
                    <a:t>0.9</a:t>
                  </a:r>
                </a:p>
                <a:p>
                  <a:pPr eaLnBrk="1" hangingPunct="1"/>
                  <a:r>
                    <a:rPr lang="en-US" sz="1400">
                      <a:solidFill>
                        <a:srgbClr val="000000"/>
                      </a:solidFill>
                      <a:latin typeface="Times New Roman" charset="0"/>
                    </a:rPr>
                    <a:t>0.1</a:t>
                  </a:r>
                </a:p>
                <a:p>
                  <a:pPr eaLnBrk="1" hangingPunct="1"/>
                  <a:r>
                    <a:rPr lang="en-US" sz="1400">
                      <a:solidFill>
                        <a:srgbClr val="000000"/>
                      </a:solidFill>
                      <a:latin typeface="Times New Roman" charset="0"/>
                    </a:rPr>
                    <a:t>0.5</a:t>
                  </a:r>
                </a:p>
                <a:p>
                  <a:pPr eaLnBrk="1" hangingPunct="1"/>
                  <a:r>
                    <a:rPr lang="en-US" sz="1400">
                      <a:solidFill>
                        <a:srgbClr val="000000"/>
                      </a:solidFill>
                      <a:latin typeface="Times New Roman" charset="0"/>
                    </a:rPr>
                    <a:t>0.3</a:t>
                  </a:r>
                </a:p>
                <a:p>
                  <a:pPr eaLnBrk="1" hangingPunct="1"/>
                  <a:r>
                    <a:rPr lang="en-US" sz="1400">
                      <a:solidFill>
                        <a:srgbClr val="000000"/>
                      </a:solidFill>
                      <a:latin typeface="Times New Roman" charset="0"/>
                    </a:rPr>
                    <a:t>0.2</a:t>
                  </a:r>
                </a:p>
                <a:p>
                  <a:pPr eaLnBrk="1" hangingPunct="1"/>
                  <a:r>
                    <a:rPr lang="en-US" sz="1400">
                      <a:solidFill>
                        <a:srgbClr val="000000"/>
                      </a:solidFill>
                      <a:latin typeface="Times New Roman" charset="0"/>
                    </a:rPr>
                    <a:t>0.6</a:t>
                  </a:r>
                </a:p>
                <a:p>
                  <a:pPr eaLnBrk="1" hangingPunct="1"/>
                  <a:r>
                    <a:rPr lang="en-US" sz="1400">
                      <a:solidFill>
                        <a:srgbClr val="000000"/>
                      </a:solidFill>
                      <a:latin typeface="Times New Roman" charset="0"/>
                    </a:rPr>
                    <a:t>0.4</a:t>
                  </a:r>
                </a:p>
                <a:p>
                  <a:pPr eaLnBrk="1" hangingPunct="1"/>
                  <a:r>
                    <a:rPr lang="en-US" sz="1400">
                      <a:solidFill>
                        <a:srgbClr val="000000"/>
                      </a:solidFill>
                      <a:latin typeface="Times New Roman" charset="0"/>
                    </a:rPr>
                    <a:t>1.0</a:t>
                  </a:r>
                </a:p>
                <a:p>
                  <a:pPr eaLnBrk="1" hangingPunct="1"/>
                  <a:r>
                    <a:rPr lang="en-US" sz="1400">
                      <a:solidFill>
                        <a:srgbClr val="000000"/>
                      </a:solidFill>
                      <a:latin typeface="Times New Roman" charset="0"/>
                    </a:rPr>
                    <a:t>0.7</a:t>
                  </a:r>
                </a:p>
                <a:p>
                  <a:pPr eaLnBrk="1" hangingPunct="1"/>
                  <a:r>
                    <a:rPr lang="en-US" sz="1400">
                      <a:solidFill>
                        <a:srgbClr val="000000"/>
                      </a:solidFill>
                      <a:latin typeface="Times New Roman" charset="0"/>
                    </a:rPr>
                    <a:t>0.3</a:t>
                  </a:r>
                  <a:endParaRPr lang="en-US" sz="1200">
                    <a:solidFill>
                      <a:srgbClr val="000000"/>
                    </a:solidFill>
                    <a:latin typeface="Times New Roman" charset="0"/>
                  </a:endParaRPr>
                </a:p>
              </p:txBody>
            </p:sp>
          </p:grpSp>
          <p:sp>
            <p:nvSpPr>
              <p:cNvPr id="48160" name="Rectangle 9"/>
              <p:cNvSpPr>
                <a:spLocks noChangeArrowheads="1"/>
              </p:cNvSpPr>
              <p:nvPr/>
            </p:nvSpPr>
            <p:spPr bwMode="auto">
              <a:xfrm>
                <a:off x="929" y="2757"/>
                <a:ext cx="1075" cy="139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grpSp>
        <p:sp>
          <p:nvSpPr>
            <p:cNvPr id="48158" name="Text Box 10"/>
            <p:cNvSpPr txBox="1">
              <a:spLocks noChangeArrowheads="1"/>
            </p:cNvSpPr>
            <p:nvPr/>
          </p:nvSpPr>
          <p:spPr bwMode="auto">
            <a:xfrm>
              <a:off x="1171" y="4070"/>
              <a:ext cx="60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English</a:t>
              </a:r>
            </a:p>
          </p:txBody>
        </p:sp>
      </p:grpSp>
      <p:grpSp>
        <p:nvGrpSpPr>
          <p:cNvPr id="48134" name="Group 11"/>
          <p:cNvGrpSpPr>
            <a:grpSpLocks/>
          </p:cNvGrpSpPr>
          <p:nvPr/>
        </p:nvGrpSpPr>
        <p:grpSpPr bwMode="auto">
          <a:xfrm>
            <a:off x="3340100" y="4767263"/>
            <a:ext cx="2036763" cy="938212"/>
            <a:chOff x="2104" y="3003"/>
            <a:chExt cx="1283" cy="591"/>
          </a:xfrm>
        </p:grpSpPr>
        <p:sp>
          <p:nvSpPr>
            <p:cNvPr id="48154" name="Rectangle 12"/>
            <p:cNvSpPr>
              <a:spLocks noChangeArrowheads="1"/>
            </p:cNvSpPr>
            <p:nvPr/>
          </p:nvSpPr>
          <p:spPr bwMode="auto">
            <a:xfrm>
              <a:off x="2534" y="3003"/>
              <a:ext cx="853" cy="591"/>
            </a:xfrm>
            <a:prstGeom prst="rect">
              <a:avLst/>
            </a:prstGeom>
            <a:solidFill>
              <a:srgbClr val="99CCFF"/>
            </a:solidFill>
            <a:ln w="1905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sp>
          <p:nvSpPr>
            <p:cNvPr id="48155" name="Text Box 13"/>
            <p:cNvSpPr txBox="1">
              <a:spLocks noChangeArrowheads="1"/>
            </p:cNvSpPr>
            <p:nvPr/>
          </p:nvSpPr>
          <p:spPr bwMode="auto">
            <a:xfrm>
              <a:off x="2704" y="3081"/>
              <a:ext cx="555"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solidFill>
                    <a:srgbClr val="000000"/>
                  </a:solidFill>
                  <a:latin typeface="Times New Roman" charset="0"/>
                </a:rPr>
                <a:t>PCFG </a:t>
              </a:r>
            </a:p>
            <a:p>
              <a:pPr eaLnBrk="1" hangingPunct="1"/>
              <a:r>
                <a:rPr lang="en-US" sz="2000">
                  <a:solidFill>
                    <a:srgbClr val="000000"/>
                  </a:solidFill>
                  <a:latin typeface="Times New Roman" charset="0"/>
                </a:rPr>
                <a:t>Parser</a:t>
              </a:r>
            </a:p>
          </p:txBody>
        </p:sp>
        <p:sp>
          <p:nvSpPr>
            <p:cNvPr id="48156" name="AutoShape 14"/>
            <p:cNvSpPr>
              <a:spLocks noChangeArrowheads="1"/>
            </p:cNvSpPr>
            <p:nvPr/>
          </p:nvSpPr>
          <p:spPr bwMode="auto">
            <a:xfrm>
              <a:off x="2104" y="3264"/>
              <a:ext cx="415" cy="138"/>
            </a:xfrm>
            <a:prstGeom prst="rightArrow">
              <a:avLst>
                <a:gd name="adj1" fmla="val 50000"/>
                <a:gd name="adj2" fmla="val 75181"/>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grpSp>
      <p:sp>
        <p:nvSpPr>
          <p:cNvPr id="48135" name="Text Box 15"/>
          <p:cNvSpPr txBox="1">
            <a:spLocks noChangeArrowheads="1"/>
          </p:cNvSpPr>
          <p:nvPr/>
        </p:nvSpPr>
        <p:spPr bwMode="auto">
          <a:xfrm>
            <a:off x="6645275" y="4133850"/>
            <a:ext cx="2936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S</a:t>
            </a:r>
          </a:p>
        </p:txBody>
      </p:sp>
      <p:sp>
        <p:nvSpPr>
          <p:cNvPr id="48136" name="Text Box 16"/>
          <p:cNvSpPr txBox="1">
            <a:spLocks noChangeArrowheads="1"/>
          </p:cNvSpPr>
          <p:nvPr/>
        </p:nvSpPr>
        <p:spPr bwMode="auto">
          <a:xfrm>
            <a:off x="6237288" y="4573588"/>
            <a:ext cx="12573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NP           VP</a:t>
            </a:r>
          </a:p>
        </p:txBody>
      </p:sp>
      <p:sp>
        <p:nvSpPr>
          <p:cNvPr id="48137" name="Text Box 17"/>
          <p:cNvSpPr txBox="1">
            <a:spLocks noChangeArrowheads="1"/>
          </p:cNvSpPr>
          <p:nvPr/>
        </p:nvSpPr>
        <p:spPr bwMode="auto">
          <a:xfrm>
            <a:off x="6043613" y="4973638"/>
            <a:ext cx="16303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John       V     NP </a:t>
            </a:r>
          </a:p>
        </p:txBody>
      </p:sp>
      <p:sp>
        <p:nvSpPr>
          <p:cNvPr id="48138" name="Text Box 18"/>
          <p:cNvSpPr txBox="1">
            <a:spLocks noChangeArrowheads="1"/>
          </p:cNvSpPr>
          <p:nvPr/>
        </p:nvSpPr>
        <p:spPr bwMode="auto">
          <a:xfrm>
            <a:off x="6659563" y="5456238"/>
            <a:ext cx="21542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000000"/>
                </a:solidFill>
                <a:latin typeface="Times New Roman" charset="0"/>
              </a:rPr>
              <a:t>put    the dog  in the pen</a:t>
            </a:r>
          </a:p>
        </p:txBody>
      </p:sp>
      <p:sp>
        <p:nvSpPr>
          <p:cNvPr id="48139" name="Line 19"/>
          <p:cNvSpPr>
            <a:spLocks noChangeShapeType="1"/>
          </p:cNvSpPr>
          <p:nvPr/>
        </p:nvSpPr>
        <p:spPr bwMode="auto">
          <a:xfrm flipH="1">
            <a:off x="6473825" y="4376738"/>
            <a:ext cx="317500" cy="2921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8140" name="Line 20"/>
          <p:cNvSpPr>
            <a:spLocks noChangeShapeType="1"/>
          </p:cNvSpPr>
          <p:nvPr/>
        </p:nvSpPr>
        <p:spPr bwMode="auto">
          <a:xfrm>
            <a:off x="6791325" y="4376738"/>
            <a:ext cx="463550" cy="2921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8141" name="Line 21"/>
          <p:cNvSpPr>
            <a:spLocks noChangeShapeType="1"/>
          </p:cNvSpPr>
          <p:nvPr/>
        </p:nvSpPr>
        <p:spPr bwMode="auto">
          <a:xfrm flipH="1">
            <a:off x="6327775" y="4827588"/>
            <a:ext cx="73025" cy="2682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8142" name="Line 22"/>
          <p:cNvSpPr>
            <a:spLocks noChangeShapeType="1"/>
          </p:cNvSpPr>
          <p:nvPr/>
        </p:nvSpPr>
        <p:spPr bwMode="auto">
          <a:xfrm flipH="1">
            <a:off x="6937375" y="4791075"/>
            <a:ext cx="304800" cy="28098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8143" name="Line 23"/>
          <p:cNvSpPr>
            <a:spLocks noChangeShapeType="1"/>
          </p:cNvSpPr>
          <p:nvPr/>
        </p:nvSpPr>
        <p:spPr bwMode="auto">
          <a:xfrm>
            <a:off x="7229475" y="4779963"/>
            <a:ext cx="85725" cy="2682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8144" name="Line 24"/>
          <p:cNvSpPr>
            <a:spLocks noChangeShapeType="1"/>
          </p:cNvSpPr>
          <p:nvPr/>
        </p:nvSpPr>
        <p:spPr bwMode="auto">
          <a:xfrm flipH="1">
            <a:off x="6900863" y="5218113"/>
            <a:ext cx="23812" cy="354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8145" name="Line 25"/>
          <p:cNvSpPr>
            <a:spLocks noChangeShapeType="1"/>
          </p:cNvSpPr>
          <p:nvPr/>
        </p:nvSpPr>
        <p:spPr bwMode="auto">
          <a:xfrm flipH="1">
            <a:off x="7192963" y="5230813"/>
            <a:ext cx="171450" cy="3286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48146" name="Line 26"/>
          <p:cNvSpPr>
            <a:spLocks noChangeShapeType="1"/>
          </p:cNvSpPr>
          <p:nvPr/>
        </p:nvSpPr>
        <p:spPr bwMode="auto">
          <a:xfrm>
            <a:off x="7192963" y="5559425"/>
            <a:ext cx="14525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48147" name="Line 27"/>
          <p:cNvSpPr>
            <a:spLocks noChangeShapeType="1"/>
          </p:cNvSpPr>
          <p:nvPr/>
        </p:nvSpPr>
        <p:spPr bwMode="auto">
          <a:xfrm>
            <a:off x="7339013" y="5207000"/>
            <a:ext cx="1365250" cy="3524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48148" name="AutoShape 28"/>
          <p:cNvSpPr>
            <a:spLocks noChangeArrowheads="1"/>
          </p:cNvSpPr>
          <p:nvPr/>
        </p:nvSpPr>
        <p:spPr bwMode="auto">
          <a:xfrm>
            <a:off x="5368925" y="5151438"/>
            <a:ext cx="658813" cy="219075"/>
          </a:xfrm>
          <a:prstGeom prst="rightArrow">
            <a:avLst>
              <a:gd name="adj1" fmla="val 50000"/>
              <a:gd name="adj2" fmla="val 75181"/>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sp>
        <p:nvSpPr>
          <p:cNvPr id="48149" name="Text Box 29"/>
          <p:cNvSpPr txBox="1">
            <a:spLocks noChangeArrowheads="1"/>
          </p:cNvSpPr>
          <p:nvPr/>
        </p:nvSpPr>
        <p:spPr bwMode="auto">
          <a:xfrm>
            <a:off x="5202238" y="4313238"/>
            <a:ext cx="1073150" cy="187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1700" b="1">
                <a:solidFill>
                  <a:srgbClr val="000000"/>
                </a:solidFill>
                <a:latin typeface="Courier New" charset="0"/>
              </a:rPr>
              <a:t>X</a:t>
            </a:r>
          </a:p>
        </p:txBody>
      </p:sp>
      <p:grpSp>
        <p:nvGrpSpPr>
          <p:cNvPr id="48150" name="Group 30"/>
          <p:cNvGrpSpPr>
            <a:grpSpLocks/>
          </p:cNvGrpSpPr>
          <p:nvPr/>
        </p:nvGrpSpPr>
        <p:grpSpPr bwMode="auto">
          <a:xfrm>
            <a:off x="3500438" y="3949700"/>
            <a:ext cx="2889250" cy="804863"/>
            <a:chOff x="2205" y="2488"/>
            <a:chExt cx="1820" cy="507"/>
          </a:xfrm>
        </p:grpSpPr>
        <p:sp>
          <p:nvSpPr>
            <p:cNvPr id="48151" name="Text Box 31"/>
            <p:cNvSpPr txBox="1">
              <a:spLocks noChangeArrowheads="1"/>
            </p:cNvSpPr>
            <p:nvPr/>
          </p:nvSpPr>
          <p:spPr bwMode="auto">
            <a:xfrm>
              <a:off x="2256" y="2505"/>
              <a:ext cx="171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000000"/>
                  </a:solidFill>
                  <a:latin typeface="Times New Roman" charset="0"/>
                </a:rPr>
                <a:t>John put the dog in the pen.</a:t>
              </a:r>
            </a:p>
          </p:txBody>
        </p:sp>
        <p:sp>
          <p:nvSpPr>
            <p:cNvPr id="48152" name="Oval 32"/>
            <p:cNvSpPr>
              <a:spLocks noChangeArrowheads="1"/>
            </p:cNvSpPr>
            <p:nvPr/>
          </p:nvSpPr>
          <p:spPr bwMode="auto">
            <a:xfrm>
              <a:off x="2205" y="2488"/>
              <a:ext cx="1820" cy="261"/>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spAutoFit/>
            </a:bodyPr>
            <a:lstStyle/>
            <a:p>
              <a:endParaRPr lang="en-US" sz="2000" b="1">
                <a:solidFill>
                  <a:srgbClr val="000000"/>
                </a:solidFill>
                <a:latin typeface="Times New Roman" charset="0"/>
              </a:endParaRPr>
            </a:p>
          </p:txBody>
        </p:sp>
        <p:sp>
          <p:nvSpPr>
            <p:cNvPr id="48153" name="AutoShape 33"/>
            <p:cNvSpPr>
              <a:spLocks noChangeArrowheads="1"/>
            </p:cNvSpPr>
            <p:nvPr/>
          </p:nvSpPr>
          <p:spPr bwMode="auto">
            <a:xfrm>
              <a:off x="2926" y="2749"/>
              <a:ext cx="92" cy="246"/>
            </a:xfrm>
            <a:prstGeom prst="downArrow">
              <a:avLst>
                <a:gd name="adj1" fmla="val 50000"/>
                <a:gd name="adj2" fmla="val 66848"/>
              </a:avLst>
            </a:prstGeom>
            <a:solidFill>
              <a:schemeClr val="accent1"/>
            </a:solidFill>
            <a:ln w="12700">
              <a:solidFill>
                <a:schemeClr val="tx1"/>
              </a:solidFill>
              <a:miter lim="800000"/>
              <a:headEnd/>
              <a:tailEnd/>
            </a:ln>
          </p:spPr>
          <p:txBody>
            <a:bodyPr wrap="none" lIns="90000" tIns="46800" rIns="90000" bIns="46800" anchor="ctr">
              <a:spAutoFit/>
            </a:bodyPr>
            <a:lstStyle/>
            <a:p>
              <a:endParaRPr lang="en-US" sz="2000" b="1">
                <a:solidFill>
                  <a:srgbClr val="000000"/>
                </a:solidFill>
                <a:latin typeface="Times New Roman" charset="0"/>
              </a:endParaRPr>
            </a:p>
          </p:txBody>
        </p:sp>
      </p:grpSp>
    </p:spTree>
    <p:extLst>
      <p:ext uri="{BB962C8B-B14F-4D97-AF65-F5344CB8AC3E}">
        <p14:creationId xmlns:p14="http://schemas.microsoft.com/office/powerpoint/2010/main" val="22882449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r>
              <a:rPr lang="en-US">
                <a:latin typeface="Times New Roman" charset="0"/>
              </a:rPr>
              <a:t>Head Words</a:t>
            </a:r>
          </a:p>
        </p:txBody>
      </p:sp>
      <p:sp>
        <p:nvSpPr>
          <p:cNvPr id="49155" name="Rectangle 3"/>
          <p:cNvSpPr>
            <a:spLocks noGrp="1" noChangeArrowheads="1"/>
          </p:cNvSpPr>
          <p:nvPr>
            <p:ph type="body" idx="4294967295"/>
          </p:nvPr>
        </p:nvSpPr>
        <p:spPr/>
        <p:txBody>
          <a:bodyPr/>
          <a:lstStyle/>
          <a:p>
            <a:r>
              <a:rPr lang="en-US" sz="2800">
                <a:latin typeface="Times New Roman" charset="0"/>
              </a:rPr>
              <a:t>Syntactic phrases usually have a word in them that is most </a:t>
            </a:r>
            <a:r>
              <a:rPr lang="ja-JP" altLang="en-US" sz="2800">
                <a:latin typeface="Times New Roman" charset="0"/>
              </a:rPr>
              <a:t>“</a:t>
            </a:r>
            <a:r>
              <a:rPr lang="en-US" sz="2800">
                <a:latin typeface="Times New Roman" charset="0"/>
              </a:rPr>
              <a:t>central</a:t>
            </a:r>
            <a:r>
              <a:rPr lang="ja-JP" altLang="en-US" sz="2800">
                <a:latin typeface="Times New Roman" charset="0"/>
              </a:rPr>
              <a:t>”</a:t>
            </a:r>
            <a:r>
              <a:rPr lang="en-US" sz="2800">
                <a:latin typeface="Times New Roman" charset="0"/>
              </a:rPr>
              <a:t> to the phrase.</a:t>
            </a:r>
          </a:p>
          <a:p>
            <a:r>
              <a:rPr lang="en-US" sz="2800">
                <a:latin typeface="Times New Roman" charset="0"/>
              </a:rPr>
              <a:t>Linguists have defined the concept of a lexical </a:t>
            </a:r>
            <a:r>
              <a:rPr lang="en-US" sz="2800" b="1">
                <a:solidFill>
                  <a:srgbClr val="FF0000"/>
                </a:solidFill>
                <a:latin typeface="Times New Roman" charset="0"/>
              </a:rPr>
              <a:t>head</a:t>
            </a:r>
            <a:r>
              <a:rPr lang="en-US" sz="2800">
                <a:latin typeface="Times New Roman" charset="0"/>
              </a:rPr>
              <a:t> of a phrase.</a:t>
            </a:r>
          </a:p>
          <a:p>
            <a:r>
              <a:rPr lang="en-US" sz="2800">
                <a:latin typeface="Times New Roman" charset="0"/>
              </a:rPr>
              <a:t>Simple rules can identify the head of any phrase by percolating head words up the parse tree.</a:t>
            </a:r>
          </a:p>
          <a:p>
            <a:pPr lvl="1"/>
            <a:r>
              <a:rPr lang="en-US" sz="2400">
                <a:latin typeface="Times New Roman" charset="0"/>
              </a:rPr>
              <a:t>Head of a VP is the main verb</a:t>
            </a:r>
          </a:p>
          <a:p>
            <a:pPr lvl="1"/>
            <a:r>
              <a:rPr lang="en-US" sz="2400">
                <a:latin typeface="Times New Roman" charset="0"/>
              </a:rPr>
              <a:t>Head of an NP is the main noun</a:t>
            </a:r>
          </a:p>
          <a:p>
            <a:pPr lvl="1"/>
            <a:r>
              <a:rPr lang="en-US" sz="2400">
                <a:latin typeface="Times New Roman" charset="0"/>
              </a:rPr>
              <a:t>Head of a PP is the preposition</a:t>
            </a:r>
          </a:p>
          <a:p>
            <a:pPr lvl="1"/>
            <a:r>
              <a:rPr lang="en-US" sz="2400">
                <a:latin typeface="Times New Roman" charset="0"/>
              </a:rPr>
              <a:t>Head of a sentence is the head of its VP</a:t>
            </a:r>
          </a:p>
          <a:p>
            <a:endParaRPr lang="en-US" sz="2800">
              <a:latin typeface="Times New Roman" charset="0"/>
            </a:endParaRPr>
          </a:p>
        </p:txBody>
      </p:sp>
    </p:spTree>
    <p:extLst>
      <p:ext uri="{BB962C8B-B14F-4D97-AF65-F5344CB8AC3E}">
        <p14:creationId xmlns:p14="http://schemas.microsoft.com/office/powerpoint/2010/main" val="11201224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r>
              <a:rPr lang="en-US">
                <a:latin typeface="Times New Roman" charset="0"/>
              </a:rPr>
              <a:t>Lexicalized Productions</a:t>
            </a:r>
          </a:p>
        </p:txBody>
      </p:sp>
      <p:sp>
        <p:nvSpPr>
          <p:cNvPr id="50179" name="Rectangle 3"/>
          <p:cNvSpPr>
            <a:spLocks noGrp="1" noChangeArrowheads="1"/>
          </p:cNvSpPr>
          <p:nvPr>
            <p:ph type="body" idx="4294967295"/>
          </p:nvPr>
        </p:nvSpPr>
        <p:spPr>
          <a:xfrm>
            <a:off x="685800" y="1371600"/>
            <a:ext cx="7772400" cy="1371600"/>
          </a:xfrm>
        </p:spPr>
        <p:txBody>
          <a:bodyPr/>
          <a:lstStyle/>
          <a:p>
            <a:pPr>
              <a:lnSpc>
                <a:spcPct val="90000"/>
              </a:lnSpc>
            </a:pPr>
            <a:r>
              <a:rPr lang="en-US" sz="2800" dirty="0">
                <a:latin typeface="Times New Roman" charset="0"/>
              </a:rPr>
              <a:t>Specialized productions can be generated by including the head word and its POS of each non-terminal as part of that non</a:t>
            </a:r>
            <a:r>
              <a:rPr lang="en-US" sz="2800">
                <a:latin typeface="Times New Roman" charset="0"/>
              </a:rPr>
              <a:t>-terminal’s symbol.</a:t>
            </a:r>
          </a:p>
        </p:txBody>
      </p:sp>
      <p:sp>
        <p:nvSpPr>
          <p:cNvPr id="50180" name="Text Box 4"/>
          <p:cNvSpPr txBox="1">
            <a:spLocks noChangeArrowheads="1"/>
          </p:cNvSpPr>
          <p:nvPr/>
        </p:nvSpPr>
        <p:spPr bwMode="auto">
          <a:xfrm>
            <a:off x="1487488" y="2895600"/>
            <a:ext cx="3333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S</a:t>
            </a:r>
          </a:p>
        </p:txBody>
      </p:sp>
      <p:sp>
        <p:nvSpPr>
          <p:cNvPr id="50181" name="Text Box 5"/>
          <p:cNvSpPr txBox="1">
            <a:spLocks noChangeArrowheads="1"/>
          </p:cNvSpPr>
          <p:nvPr/>
        </p:nvSpPr>
        <p:spPr bwMode="auto">
          <a:xfrm>
            <a:off x="2266950" y="3462338"/>
            <a:ext cx="485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p>
        </p:txBody>
      </p:sp>
      <p:sp>
        <p:nvSpPr>
          <p:cNvPr id="50182" name="Text Box 6"/>
          <p:cNvSpPr txBox="1">
            <a:spLocks noChangeArrowheads="1"/>
          </p:cNvSpPr>
          <p:nvPr/>
        </p:nvSpPr>
        <p:spPr bwMode="auto">
          <a:xfrm>
            <a:off x="1792288" y="3867150"/>
            <a:ext cx="16033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VBD          NP</a:t>
            </a:r>
          </a:p>
        </p:txBody>
      </p:sp>
      <p:sp>
        <p:nvSpPr>
          <p:cNvPr id="50183" name="Text Box 7"/>
          <p:cNvSpPr txBox="1">
            <a:spLocks noChangeArrowheads="1"/>
          </p:cNvSpPr>
          <p:nvPr/>
        </p:nvSpPr>
        <p:spPr bwMode="auto">
          <a:xfrm>
            <a:off x="2398713" y="4244975"/>
            <a:ext cx="1895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DT    Nominal</a:t>
            </a:r>
          </a:p>
        </p:txBody>
      </p:sp>
      <p:sp>
        <p:nvSpPr>
          <p:cNvPr id="50184" name="Text Box 8"/>
          <p:cNvSpPr txBox="1">
            <a:spLocks noChangeArrowheads="1"/>
          </p:cNvSpPr>
          <p:nvPr/>
        </p:nvSpPr>
        <p:spPr bwMode="auto">
          <a:xfrm>
            <a:off x="3011488" y="4648200"/>
            <a:ext cx="1514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Nominal   PP</a:t>
            </a:r>
          </a:p>
        </p:txBody>
      </p:sp>
      <p:sp>
        <p:nvSpPr>
          <p:cNvPr id="50185" name="Text Box 9"/>
          <p:cNvSpPr txBox="1">
            <a:spLocks noChangeArrowheads="1"/>
          </p:cNvSpPr>
          <p:nvPr/>
        </p:nvSpPr>
        <p:spPr bwMode="auto">
          <a:xfrm>
            <a:off x="1812925" y="4257675"/>
            <a:ext cx="6508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liked</a:t>
            </a:r>
          </a:p>
        </p:txBody>
      </p:sp>
      <p:sp>
        <p:nvSpPr>
          <p:cNvPr id="50186" name="Text Box 10"/>
          <p:cNvSpPr txBox="1">
            <a:spLocks noChangeArrowheads="1"/>
          </p:cNvSpPr>
          <p:nvPr/>
        </p:nvSpPr>
        <p:spPr bwMode="auto">
          <a:xfrm>
            <a:off x="3703638" y="5091113"/>
            <a:ext cx="14890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IN            NP</a:t>
            </a:r>
          </a:p>
        </p:txBody>
      </p:sp>
      <p:sp>
        <p:nvSpPr>
          <p:cNvPr id="50187" name="Text Box 11"/>
          <p:cNvSpPr txBox="1">
            <a:spLocks noChangeArrowheads="1"/>
          </p:cNvSpPr>
          <p:nvPr/>
        </p:nvSpPr>
        <p:spPr bwMode="auto">
          <a:xfrm>
            <a:off x="3773488" y="5486400"/>
            <a:ext cx="3587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in</a:t>
            </a:r>
          </a:p>
        </p:txBody>
      </p:sp>
      <p:sp>
        <p:nvSpPr>
          <p:cNvPr id="50188" name="Text Box 14"/>
          <p:cNvSpPr txBox="1">
            <a:spLocks noChangeArrowheads="1"/>
          </p:cNvSpPr>
          <p:nvPr/>
        </p:nvSpPr>
        <p:spPr bwMode="auto">
          <a:xfrm>
            <a:off x="2520950" y="4703763"/>
            <a:ext cx="4984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50189" name="Text Box 15"/>
          <p:cNvSpPr txBox="1">
            <a:spLocks noChangeArrowheads="1"/>
          </p:cNvSpPr>
          <p:nvPr/>
        </p:nvSpPr>
        <p:spPr bwMode="auto">
          <a:xfrm>
            <a:off x="2867025" y="5448300"/>
            <a:ext cx="5619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dog</a:t>
            </a:r>
          </a:p>
        </p:txBody>
      </p:sp>
      <p:sp>
        <p:nvSpPr>
          <p:cNvPr id="50190" name="Line 17"/>
          <p:cNvSpPr>
            <a:spLocks noChangeShapeType="1"/>
          </p:cNvSpPr>
          <p:nvPr/>
        </p:nvSpPr>
        <p:spPr bwMode="auto">
          <a:xfrm flipH="1">
            <a:off x="2105025" y="3689350"/>
            <a:ext cx="354013"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191" name="Line 18"/>
          <p:cNvSpPr>
            <a:spLocks noChangeShapeType="1"/>
          </p:cNvSpPr>
          <p:nvPr/>
        </p:nvSpPr>
        <p:spPr bwMode="auto">
          <a:xfrm>
            <a:off x="2459038" y="3698875"/>
            <a:ext cx="652462"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192" name="Line 19"/>
          <p:cNvSpPr>
            <a:spLocks noChangeShapeType="1"/>
          </p:cNvSpPr>
          <p:nvPr/>
        </p:nvSpPr>
        <p:spPr bwMode="auto">
          <a:xfrm>
            <a:off x="2055813" y="4106863"/>
            <a:ext cx="9525" cy="2524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50193" name="Line 20"/>
          <p:cNvSpPr>
            <a:spLocks noChangeShapeType="1"/>
          </p:cNvSpPr>
          <p:nvPr/>
        </p:nvSpPr>
        <p:spPr bwMode="auto">
          <a:xfrm flipH="1">
            <a:off x="2889250" y="4089400"/>
            <a:ext cx="20320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194" name="Line 21"/>
          <p:cNvSpPr>
            <a:spLocks noChangeShapeType="1"/>
          </p:cNvSpPr>
          <p:nvPr/>
        </p:nvSpPr>
        <p:spPr bwMode="auto">
          <a:xfrm>
            <a:off x="3092450" y="4098925"/>
            <a:ext cx="422275"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195" name="Line 22"/>
          <p:cNvSpPr>
            <a:spLocks noChangeShapeType="1"/>
          </p:cNvSpPr>
          <p:nvPr/>
        </p:nvSpPr>
        <p:spPr bwMode="auto">
          <a:xfrm flipH="1">
            <a:off x="2727325" y="4470400"/>
            <a:ext cx="144463" cy="3254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196" name="Line 23"/>
          <p:cNvSpPr>
            <a:spLocks noChangeShapeType="1"/>
          </p:cNvSpPr>
          <p:nvPr/>
        </p:nvSpPr>
        <p:spPr bwMode="auto">
          <a:xfrm flipH="1">
            <a:off x="3389313" y="4487863"/>
            <a:ext cx="144462" cy="3079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197" name="Line 24"/>
          <p:cNvSpPr>
            <a:spLocks noChangeShapeType="1"/>
          </p:cNvSpPr>
          <p:nvPr/>
        </p:nvSpPr>
        <p:spPr bwMode="auto">
          <a:xfrm>
            <a:off x="3533775" y="4497388"/>
            <a:ext cx="631825" cy="250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198" name="Text Box 25"/>
          <p:cNvSpPr txBox="1">
            <a:spLocks noChangeArrowheads="1"/>
          </p:cNvSpPr>
          <p:nvPr/>
        </p:nvSpPr>
        <p:spPr bwMode="auto">
          <a:xfrm>
            <a:off x="2901950" y="5095875"/>
            <a:ext cx="511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NN</a:t>
            </a:r>
          </a:p>
        </p:txBody>
      </p:sp>
      <p:sp>
        <p:nvSpPr>
          <p:cNvPr id="50199" name="Line 26"/>
          <p:cNvSpPr>
            <a:spLocks noChangeShapeType="1"/>
          </p:cNvSpPr>
          <p:nvPr/>
        </p:nvSpPr>
        <p:spPr bwMode="auto">
          <a:xfrm flipH="1">
            <a:off x="3225800" y="4945063"/>
            <a:ext cx="134938"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200" name="Line 27"/>
          <p:cNvSpPr>
            <a:spLocks noChangeShapeType="1"/>
          </p:cNvSpPr>
          <p:nvPr/>
        </p:nvSpPr>
        <p:spPr bwMode="auto">
          <a:xfrm>
            <a:off x="3187700" y="5335588"/>
            <a:ext cx="0" cy="2238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201" name="Line 28"/>
          <p:cNvSpPr>
            <a:spLocks noChangeShapeType="1"/>
          </p:cNvSpPr>
          <p:nvPr/>
        </p:nvSpPr>
        <p:spPr bwMode="auto">
          <a:xfrm flipH="1">
            <a:off x="3994150" y="4916488"/>
            <a:ext cx="182563" cy="2698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202" name="Line 29"/>
          <p:cNvSpPr>
            <a:spLocks noChangeShapeType="1"/>
          </p:cNvSpPr>
          <p:nvPr/>
        </p:nvSpPr>
        <p:spPr bwMode="auto">
          <a:xfrm>
            <a:off x="4176713" y="4916488"/>
            <a:ext cx="661987"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203" name="Line 30"/>
          <p:cNvSpPr>
            <a:spLocks noChangeShapeType="1"/>
          </p:cNvSpPr>
          <p:nvPr/>
        </p:nvSpPr>
        <p:spPr bwMode="auto">
          <a:xfrm>
            <a:off x="3944938" y="5326063"/>
            <a:ext cx="0" cy="250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204" name="Text Box 7"/>
          <p:cNvSpPr txBox="1">
            <a:spLocks noChangeArrowheads="1"/>
          </p:cNvSpPr>
          <p:nvPr/>
        </p:nvSpPr>
        <p:spPr bwMode="auto">
          <a:xfrm>
            <a:off x="4230688" y="5486400"/>
            <a:ext cx="1895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DT    Nominal</a:t>
            </a:r>
          </a:p>
        </p:txBody>
      </p:sp>
      <p:sp>
        <p:nvSpPr>
          <p:cNvPr id="50205" name="Line 20"/>
          <p:cNvSpPr>
            <a:spLocks noChangeShapeType="1"/>
          </p:cNvSpPr>
          <p:nvPr/>
        </p:nvSpPr>
        <p:spPr bwMode="auto">
          <a:xfrm flipH="1">
            <a:off x="4721225" y="5330825"/>
            <a:ext cx="20320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206" name="Line 21"/>
          <p:cNvSpPr>
            <a:spLocks noChangeShapeType="1"/>
          </p:cNvSpPr>
          <p:nvPr/>
        </p:nvSpPr>
        <p:spPr bwMode="auto">
          <a:xfrm>
            <a:off x="4924425" y="5340350"/>
            <a:ext cx="422275"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0207" name="Text Box 25"/>
          <p:cNvSpPr txBox="1">
            <a:spLocks noChangeArrowheads="1"/>
          </p:cNvSpPr>
          <p:nvPr/>
        </p:nvSpPr>
        <p:spPr bwMode="auto">
          <a:xfrm>
            <a:off x="5297488" y="5943600"/>
            <a:ext cx="511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NN</a:t>
            </a:r>
          </a:p>
        </p:txBody>
      </p:sp>
      <p:sp>
        <p:nvSpPr>
          <p:cNvPr id="50208" name="Text Box 14"/>
          <p:cNvSpPr txBox="1">
            <a:spLocks noChangeArrowheads="1"/>
          </p:cNvSpPr>
          <p:nvPr/>
        </p:nvSpPr>
        <p:spPr bwMode="auto">
          <a:xfrm>
            <a:off x="4535488" y="5943600"/>
            <a:ext cx="49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50209" name="Text Box 14"/>
          <p:cNvSpPr txBox="1">
            <a:spLocks noChangeArrowheads="1"/>
          </p:cNvSpPr>
          <p:nvPr/>
        </p:nvSpPr>
        <p:spPr bwMode="auto">
          <a:xfrm>
            <a:off x="5297488" y="6324600"/>
            <a:ext cx="5619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pen</a:t>
            </a:r>
          </a:p>
        </p:txBody>
      </p:sp>
      <p:sp>
        <p:nvSpPr>
          <p:cNvPr id="50210" name="Line 52"/>
          <p:cNvSpPr>
            <a:spLocks noChangeShapeType="1"/>
          </p:cNvSpPr>
          <p:nvPr/>
        </p:nvSpPr>
        <p:spPr bwMode="auto">
          <a:xfrm>
            <a:off x="5602288" y="57912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211" name="Line 53"/>
          <p:cNvSpPr>
            <a:spLocks noChangeShapeType="1"/>
          </p:cNvSpPr>
          <p:nvPr/>
        </p:nvSpPr>
        <p:spPr bwMode="auto">
          <a:xfrm>
            <a:off x="5602288" y="6248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212" name="Line 54"/>
          <p:cNvSpPr>
            <a:spLocks noChangeShapeType="1"/>
          </p:cNvSpPr>
          <p:nvPr/>
        </p:nvSpPr>
        <p:spPr bwMode="auto">
          <a:xfrm>
            <a:off x="4764088" y="57912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213" name="Text Box 25"/>
          <p:cNvSpPr txBox="1">
            <a:spLocks noChangeArrowheads="1"/>
          </p:cNvSpPr>
          <p:nvPr/>
        </p:nvSpPr>
        <p:spPr bwMode="auto">
          <a:xfrm>
            <a:off x="573088" y="3886200"/>
            <a:ext cx="6635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NNP</a:t>
            </a:r>
          </a:p>
        </p:txBody>
      </p:sp>
      <p:sp>
        <p:nvSpPr>
          <p:cNvPr id="50214" name="Text Box 25"/>
          <p:cNvSpPr txBox="1">
            <a:spLocks noChangeArrowheads="1"/>
          </p:cNvSpPr>
          <p:nvPr/>
        </p:nvSpPr>
        <p:spPr bwMode="auto">
          <a:xfrm>
            <a:off x="725488" y="3429000"/>
            <a:ext cx="49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NP</a:t>
            </a:r>
          </a:p>
        </p:txBody>
      </p:sp>
      <p:sp>
        <p:nvSpPr>
          <p:cNvPr id="50215" name="Text Box 14"/>
          <p:cNvSpPr txBox="1">
            <a:spLocks noChangeArrowheads="1"/>
          </p:cNvSpPr>
          <p:nvPr/>
        </p:nvSpPr>
        <p:spPr bwMode="auto">
          <a:xfrm>
            <a:off x="649288" y="4267200"/>
            <a:ext cx="676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John</a:t>
            </a:r>
          </a:p>
        </p:txBody>
      </p:sp>
      <p:sp>
        <p:nvSpPr>
          <p:cNvPr id="50216" name="Line 59"/>
          <p:cNvSpPr>
            <a:spLocks noChangeShapeType="1"/>
          </p:cNvSpPr>
          <p:nvPr/>
        </p:nvSpPr>
        <p:spPr bwMode="auto">
          <a:xfrm>
            <a:off x="1639888" y="3200400"/>
            <a:ext cx="6858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217" name="Line 60"/>
          <p:cNvSpPr>
            <a:spLocks noChangeShapeType="1"/>
          </p:cNvSpPr>
          <p:nvPr/>
        </p:nvSpPr>
        <p:spPr bwMode="auto">
          <a:xfrm flipH="1">
            <a:off x="1030288" y="3200400"/>
            <a:ext cx="6096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218" name="Line 61"/>
          <p:cNvSpPr>
            <a:spLocks noChangeShapeType="1"/>
          </p:cNvSpPr>
          <p:nvPr/>
        </p:nvSpPr>
        <p:spPr bwMode="auto">
          <a:xfrm>
            <a:off x="954088" y="37338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219" name="Line 62"/>
          <p:cNvSpPr>
            <a:spLocks noChangeShapeType="1"/>
          </p:cNvSpPr>
          <p:nvPr/>
        </p:nvSpPr>
        <p:spPr bwMode="auto">
          <a:xfrm>
            <a:off x="954088" y="41910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7583" name="Text Box 63"/>
          <p:cNvSpPr txBox="1">
            <a:spLocks noChangeArrowheads="1"/>
          </p:cNvSpPr>
          <p:nvPr/>
        </p:nvSpPr>
        <p:spPr bwMode="auto">
          <a:xfrm>
            <a:off x="5943600" y="5486400"/>
            <a:ext cx="795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pen-NN</a:t>
            </a:r>
          </a:p>
        </p:txBody>
      </p:sp>
      <p:sp>
        <p:nvSpPr>
          <p:cNvPr id="107584" name="Text Box 64"/>
          <p:cNvSpPr txBox="1">
            <a:spLocks noChangeArrowheads="1"/>
          </p:cNvSpPr>
          <p:nvPr/>
        </p:nvSpPr>
        <p:spPr bwMode="auto">
          <a:xfrm>
            <a:off x="4992688" y="5105400"/>
            <a:ext cx="7953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pen-NN</a:t>
            </a:r>
          </a:p>
        </p:txBody>
      </p:sp>
      <p:sp>
        <p:nvSpPr>
          <p:cNvPr id="107585" name="Text Box 65"/>
          <p:cNvSpPr txBox="1">
            <a:spLocks noChangeArrowheads="1"/>
          </p:cNvSpPr>
          <p:nvPr/>
        </p:nvSpPr>
        <p:spPr bwMode="auto">
          <a:xfrm>
            <a:off x="4321175" y="4713288"/>
            <a:ext cx="55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in-IN</a:t>
            </a:r>
          </a:p>
        </p:txBody>
      </p:sp>
      <p:sp>
        <p:nvSpPr>
          <p:cNvPr id="107586" name="Text Box 66"/>
          <p:cNvSpPr txBox="1">
            <a:spLocks noChangeArrowheads="1"/>
          </p:cNvSpPr>
          <p:nvPr/>
        </p:nvSpPr>
        <p:spPr bwMode="auto">
          <a:xfrm>
            <a:off x="3273425" y="4826000"/>
            <a:ext cx="795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dog-NN</a:t>
            </a:r>
          </a:p>
        </p:txBody>
      </p:sp>
      <p:sp>
        <p:nvSpPr>
          <p:cNvPr id="107587" name="Text Box 67"/>
          <p:cNvSpPr txBox="1">
            <a:spLocks noChangeArrowheads="1"/>
          </p:cNvSpPr>
          <p:nvPr/>
        </p:nvSpPr>
        <p:spPr bwMode="auto">
          <a:xfrm>
            <a:off x="4130675" y="4291013"/>
            <a:ext cx="795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dog-NN</a:t>
            </a:r>
          </a:p>
        </p:txBody>
      </p:sp>
      <p:sp>
        <p:nvSpPr>
          <p:cNvPr id="107588" name="Text Box 68"/>
          <p:cNvSpPr txBox="1">
            <a:spLocks noChangeArrowheads="1"/>
          </p:cNvSpPr>
          <p:nvPr/>
        </p:nvSpPr>
        <p:spPr bwMode="auto">
          <a:xfrm>
            <a:off x="3178175" y="3919538"/>
            <a:ext cx="795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dog-NN</a:t>
            </a:r>
          </a:p>
        </p:txBody>
      </p:sp>
      <p:sp>
        <p:nvSpPr>
          <p:cNvPr id="107589" name="Text Box 69"/>
          <p:cNvSpPr txBox="1">
            <a:spLocks noChangeArrowheads="1"/>
          </p:cNvSpPr>
          <p:nvPr/>
        </p:nvSpPr>
        <p:spPr bwMode="auto">
          <a:xfrm>
            <a:off x="2581275" y="3490913"/>
            <a:ext cx="9747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liked-VBD</a:t>
            </a:r>
          </a:p>
        </p:txBody>
      </p:sp>
      <p:sp>
        <p:nvSpPr>
          <p:cNvPr id="107590" name="Text Box 70"/>
          <p:cNvSpPr txBox="1">
            <a:spLocks noChangeArrowheads="1"/>
          </p:cNvSpPr>
          <p:nvPr/>
        </p:nvSpPr>
        <p:spPr bwMode="auto">
          <a:xfrm>
            <a:off x="1639888" y="2971800"/>
            <a:ext cx="9747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liked-VBD</a:t>
            </a:r>
          </a:p>
        </p:txBody>
      </p:sp>
      <p:sp>
        <p:nvSpPr>
          <p:cNvPr id="107591" name="Text Box 71"/>
          <p:cNvSpPr txBox="1">
            <a:spLocks noChangeArrowheads="1"/>
          </p:cNvSpPr>
          <p:nvPr/>
        </p:nvSpPr>
        <p:spPr bwMode="auto">
          <a:xfrm>
            <a:off x="1004888" y="3502025"/>
            <a:ext cx="1003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John-NNP</a:t>
            </a:r>
          </a:p>
        </p:txBody>
      </p:sp>
      <p:sp>
        <p:nvSpPr>
          <p:cNvPr id="107592" name="Text Box 72"/>
          <p:cNvSpPr txBox="1">
            <a:spLocks noChangeArrowheads="1"/>
          </p:cNvSpPr>
          <p:nvPr/>
        </p:nvSpPr>
        <p:spPr bwMode="auto">
          <a:xfrm>
            <a:off x="4343400" y="3962400"/>
            <a:ext cx="4448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Nominal</a:t>
            </a:r>
            <a:r>
              <a:rPr lang="en-US" sz="1600">
                <a:solidFill>
                  <a:srgbClr val="FF0000"/>
                </a:solidFill>
              </a:rPr>
              <a:t>dog-NN </a:t>
            </a:r>
            <a:r>
              <a:rPr lang="en-US">
                <a:latin typeface="Times New Roman" charset="0"/>
              </a:rPr>
              <a:t>→ </a:t>
            </a:r>
            <a:r>
              <a:rPr lang="en-US"/>
              <a:t>Nominal</a:t>
            </a:r>
            <a:r>
              <a:rPr lang="en-US" sz="1600">
                <a:solidFill>
                  <a:srgbClr val="FF0000"/>
                </a:solidFill>
              </a:rPr>
              <a:t>dog-NN </a:t>
            </a:r>
            <a:r>
              <a:rPr lang="en-US"/>
              <a:t>PP</a:t>
            </a:r>
            <a:r>
              <a:rPr lang="en-US" sz="1600">
                <a:solidFill>
                  <a:srgbClr val="FF0000"/>
                </a:solidFill>
              </a:rPr>
              <a:t>in-IN</a:t>
            </a:r>
            <a:r>
              <a:rPr lang="en-US">
                <a:latin typeface="Times New Roman" charset="0"/>
              </a:rPr>
              <a:t> </a:t>
            </a:r>
          </a:p>
        </p:txBody>
      </p:sp>
    </p:spTree>
    <p:extLst>
      <p:ext uri="{BB962C8B-B14F-4D97-AF65-F5344CB8AC3E}">
        <p14:creationId xmlns:p14="http://schemas.microsoft.com/office/powerpoint/2010/main" val="1070065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75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58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5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758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58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758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759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758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759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7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83" grpId="0"/>
      <p:bldP spid="107583" grpId="1"/>
      <p:bldP spid="107584" grpId="0"/>
      <p:bldP spid="107585" grpId="0"/>
      <p:bldP spid="107586" grpId="0"/>
      <p:bldP spid="107587" grpId="0"/>
      <p:bldP spid="107588" grpId="0"/>
      <p:bldP spid="107589" grpId="0"/>
      <p:bldP spid="107590" grpId="0"/>
      <p:bldP spid="107591" grpId="0"/>
      <p:bldP spid="1075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68AC44C-CAEA-CA4E-A8E3-1E09B6A4EA90}" type="datetime1">
              <a:rPr lang="en-US" sz="1400">
                <a:solidFill>
                  <a:srgbClr val="590A0E"/>
                </a:solidFill>
              </a:rPr>
              <a:pPr/>
              <a:t>4/1/21</a:t>
            </a:fld>
            <a:endParaRPr lang="en-US" sz="1400">
              <a:solidFill>
                <a:srgbClr val="590A0E"/>
              </a:solidFill>
            </a:endParaRPr>
          </a:p>
        </p:txBody>
      </p:sp>
      <p:sp>
        <p:nvSpPr>
          <p:cNvPr id="4813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0E847F6-FEFA-3E4C-8D2F-27970CBA76FA}" type="slidenum">
              <a:rPr lang="en-US" sz="1400">
                <a:solidFill>
                  <a:srgbClr val="590A0E"/>
                </a:solidFill>
              </a:rPr>
              <a:pPr/>
              <a:t>17</a:t>
            </a:fld>
            <a:endParaRPr lang="en-US" sz="1400">
              <a:solidFill>
                <a:srgbClr val="590A0E"/>
              </a:solidFill>
            </a:endParaRPr>
          </a:p>
        </p:txBody>
      </p:sp>
      <p:sp>
        <p:nvSpPr>
          <p:cNvPr id="48132"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Head Finding</a:t>
            </a:r>
          </a:p>
        </p:txBody>
      </p:sp>
      <p:sp>
        <p:nvSpPr>
          <p:cNvPr id="48133" name="Rectangle 3"/>
          <p:cNvSpPr>
            <a:spLocks noGrp="1" noChangeArrowheads="1"/>
          </p:cNvSpPr>
          <p:nvPr>
            <p:ph type="body" idx="1"/>
          </p:nvPr>
        </p:nvSpPr>
        <p:spPr/>
        <p:txBody>
          <a:bodyPr/>
          <a:lstStyle/>
          <a:p>
            <a:r>
              <a:rPr lang="en-US">
                <a:latin typeface="Tahoma" charset="0"/>
                <a:ea typeface="ＭＳ Ｐゴシック" charset="0"/>
                <a:cs typeface="ＭＳ Ｐゴシック" charset="0"/>
              </a:rPr>
              <a:t>Finding heads in treebank trees is a task that arises frequently in many applications.</a:t>
            </a:r>
          </a:p>
          <a:p>
            <a:pPr lvl="1"/>
            <a:r>
              <a:rPr lang="en-US">
                <a:latin typeface="Tahoma" charset="0"/>
              </a:rPr>
              <a:t>As we’ll see it is particularly important in statistical parsing</a:t>
            </a:r>
          </a:p>
          <a:p>
            <a:r>
              <a:rPr lang="en-US">
                <a:latin typeface="Tahoma" charset="0"/>
                <a:ea typeface="ＭＳ Ｐゴシック" charset="0"/>
                <a:cs typeface="ＭＳ Ｐゴシック" charset="0"/>
              </a:rPr>
              <a:t>We can visualize this task by annotating the nodes of a parse tree with the heads of each corresponding node.</a:t>
            </a:r>
          </a:p>
        </p:txBody>
      </p:sp>
    </p:spTree>
    <p:extLst>
      <p:ext uri="{BB962C8B-B14F-4D97-AF65-F5344CB8AC3E}">
        <p14:creationId xmlns:p14="http://schemas.microsoft.com/office/powerpoint/2010/main" val="28045170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r>
              <a:rPr lang="en-US">
                <a:latin typeface="Times New Roman" charset="0"/>
              </a:rPr>
              <a:t>Lexicalized Productions</a:t>
            </a:r>
          </a:p>
        </p:txBody>
      </p:sp>
      <p:sp>
        <p:nvSpPr>
          <p:cNvPr id="51203" name="Text Box 4"/>
          <p:cNvSpPr txBox="1">
            <a:spLocks noChangeArrowheads="1"/>
          </p:cNvSpPr>
          <p:nvPr/>
        </p:nvSpPr>
        <p:spPr bwMode="auto">
          <a:xfrm>
            <a:off x="1128713" y="2252663"/>
            <a:ext cx="3333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S</a:t>
            </a:r>
          </a:p>
        </p:txBody>
      </p:sp>
      <p:sp>
        <p:nvSpPr>
          <p:cNvPr id="51204" name="Text Box 5"/>
          <p:cNvSpPr txBox="1">
            <a:spLocks noChangeArrowheads="1"/>
          </p:cNvSpPr>
          <p:nvPr/>
        </p:nvSpPr>
        <p:spPr bwMode="auto">
          <a:xfrm>
            <a:off x="1908175" y="2819400"/>
            <a:ext cx="4857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p>
        </p:txBody>
      </p:sp>
      <p:sp>
        <p:nvSpPr>
          <p:cNvPr id="51205" name="Text Box 6"/>
          <p:cNvSpPr txBox="1">
            <a:spLocks noChangeArrowheads="1"/>
          </p:cNvSpPr>
          <p:nvPr/>
        </p:nvSpPr>
        <p:spPr bwMode="auto">
          <a:xfrm>
            <a:off x="1433513" y="3224213"/>
            <a:ext cx="26320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                             PP</a:t>
            </a:r>
          </a:p>
        </p:txBody>
      </p:sp>
      <p:sp>
        <p:nvSpPr>
          <p:cNvPr id="51206" name="Text Box 7"/>
          <p:cNvSpPr txBox="1">
            <a:spLocks noChangeArrowheads="1"/>
          </p:cNvSpPr>
          <p:nvPr/>
        </p:nvSpPr>
        <p:spPr bwMode="auto">
          <a:xfrm>
            <a:off x="1350963" y="4135438"/>
            <a:ext cx="18954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DT    Nominal</a:t>
            </a:r>
          </a:p>
        </p:txBody>
      </p:sp>
      <p:sp>
        <p:nvSpPr>
          <p:cNvPr id="51207" name="Text Box 9"/>
          <p:cNvSpPr txBox="1">
            <a:spLocks noChangeArrowheads="1"/>
          </p:cNvSpPr>
          <p:nvPr/>
        </p:nvSpPr>
        <p:spPr bwMode="auto">
          <a:xfrm>
            <a:off x="990600" y="4038600"/>
            <a:ext cx="49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put</a:t>
            </a:r>
          </a:p>
        </p:txBody>
      </p:sp>
      <p:sp>
        <p:nvSpPr>
          <p:cNvPr id="51208" name="Text Box 10"/>
          <p:cNvSpPr txBox="1">
            <a:spLocks noChangeArrowheads="1"/>
          </p:cNvSpPr>
          <p:nvPr/>
        </p:nvSpPr>
        <p:spPr bwMode="auto">
          <a:xfrm>
            <a:off x="3282950" y="3643313"/>
            <a:ext cx="14890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IN            NP</a:t>
            </a:r>
          </a:p>
        </p:txBody>
      </p:sp>
      <p:sp>
        <p:nvSpPr>
          <p:cNvPr id="51209" name="Text Box 11"/>
          <p:cNvSpPr txBox="1">
            <a:spLocks noChangeArrowheads="1"/>
          </p:cNvSpPr>
          <p:nvPr/>
        </p:nvSpPr>
        <p:spPr bwMode="auto">
          <a:xfrm>
            <a:off x="3352800" y="4038600"/>
            <a:ext cx="3587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in</a:t>
            </a:r>
          </a:p>
        </p:txBody>
      </p:sp>
      <p:sp>
        <p:nvSpPr>
          <p:cNvPr id="51210" name="Text Box 14"/>
          <p:cNvSpPr txBox="1">
            <a:spLocks noChangeArrowheads="1"/>
          </p:cNvSpPr>
          <p:nvPr/>
        </p:nvSpPr>
        <p:spPr bwMode="auto">
          <a:xfrm>
            <a:off x="1473200" y="4594225"/>
            <a:ext cx="49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51211" name="Text Box 15"/>
          <p:cNvSpPr txBox="1">
            <a:spLocks noChangeArrowheads="1"/>
          </p:cNvSpPr>
          <p:nvPr/>
        </p:nvSpPr>
        <p:spPr bwMode="auto">
          <a:xfrm>
            <a:off x="2476500" y="5000625"/>
            <a:ext cx="5619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dog</a:t>
            </a:r>
          </a:p>
        </p:txBody>
      </p:sp>
      <p:sp>
        <p:nvSpPr>
          <p:cNvPr id="51212" name="Line 17"/>
          <p:cNvSpPr>
            <a:spLocks noChangeShapeType="1"/>
          </p:cNvSpPr>
          <p:nvPr/>
        </p:nvSpPr>
        <p:spPr bwMode="auto">
          <a:xfrm flipH="1">
            <a:off x="1746250" y="3046413"/>
            <a:ext cx="354013"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1213" name="Line 18"/>
          <p:cNvSpPr>
            <a:spLocks noChangeShapeType="1"/>
          </p:cNvSpPr>
          <p:nvPr/>
        </p:nvSpPr>
        <p:spPr bwMode="auto">
          <a:xfrm>
            <a:off x="2100263" y="3055938"/>
            <a:ext cx="1557337" cy="2968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51214" name="Line 20"/>
          <p:cNvSpPr>
            <a:spLocks noChangeShapeType="1"/>
          </p:cNvSpPr>
          <p:nvPr/>
        </p:nvSpPr>
        <p:spPr bwMode="auto">
          <a:xfrm flipH="1">
            <a:off x="1841500" y="3979863"/>
            <a:ext cx="20320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1215" name="Line 21"/>
          <p:cNvSpPr>
            <a:spLocks noChangeShapeType="1"/>
          </p:cNvSpPr>
          <p:nvPr/>
        </p:nvSpPr>
        <p:spPr bwMode="auto">
          <a:xfrm>
            <a:off x="2044700" y="3989388"/>
            <a:ext cx="422275"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1216" name="Line 22"/>
          <p:cNvSpPr>
            <a:spLocks noChangeShapeType="1"/>
          </p:cNvSpPr>
          <p:nvPr/>
        </p:nvSpPr>
        <p:spPr bwMode="auto">
          <a:xfrm flipH="1">
            <a:off x="1679575" y="4360863"/>
            <a:ext cx="144463" cy="3254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1217" name="Text Box 25"/>
          <p:cNvSpPr txBox="1">
            <a:spLocks noChangeArrowheads="1"/>
          </p:cNvSpPr>
          <p:nvPr/>
        </p:nvSpPr>
        <p:spPr bwMode="auto">
          <a:xfrm>
            <a:off x="2511425" y="4648200"/>
            <a:ext cx="511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NN</a:t>
            </a:r>
          </a:p>
        </p:txBody>
      </p:sp>
      <p:sp>
        <p:nvSpPr>
          <p:cNvPr id="51218" name="Line 27"/>
          <p:cNvSpPr>
            <a:spLocks noChangeShapeType="1"/>
          </p:cNvSpPr>
          <p:nvPr/>
        </p:nvSpPr>
        <p:spPr bwMode="auto">
          <a:xfrm>
            <a:off x="2797175" y="4887913"/>
            <a:ext cx="0" cy="2238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1219" name="Line 28"/>
          <p:cNvSpPr>
            <a:spLocks noChangeShapeType="1"/>
          </p:cNvSpPr>
          <p:nvPr/>
        </p:nvSpPr>
        <p:spPr bwMode="auto">
          <a:xfrm flipH="1">
            <a:off x="3573463" y="3468688"/>
            <a:ext cx="182562" cy="2698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1220" name="Line 29"/>
          <p:cNvSpPr>
            <a:spLocks noChangeShapeType="1"/>
          </p:cNvSpPr>
          <p:nvPr/>
        </p:nvSpPr>
        <p:spPr bwMode="auto">
          <a:xfrm>
            <a:off x="3756025" y="3468688"/>
            <a:ext cx="661988"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1221" name="Line 30"/>
          <p:cNvSpPr>
            <a:spLocks noChangeShapeType="1"/>
          </p:cNvSpPr>
          <p:nvPr/>
        </p:nvSpPr>
        <p:spPr bwMode="auto">
          <a:xfrm>
            <a:off x="3524250" y="3878263"/>
            <a:ext cx="0" cy="250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1222" name="Text Box 7"/>
          <p:cNvSpPr txBox="1">
            <a:spLocks noChangeArrowheads="1"/>
          </p:cNvSpPr>
          <p:nvPr/>
        </p:nvSpPr>
        <p:spPr bwMode="auto">
          <a:xfrm>
            <a:off x="3810000" y="4038600"/>
            <a:ext cx="1895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DT    Nominal</a:t>
            </a:r>
          </a:p>
        </p:txBody>
      </p:sp>
      <p:sp>
        <p:nvSpPr>
          <p:cNvPr id="51223" name="Line 20"/>
          <p:cNvSpPr>
            <a:spLocks noChangeShapeType="1"/>
          </p:cNvSpPr>
          <p:nvPr/>
        </p:nvSpPr>
        <p:spPr bwMode="auto">
          <a:xfrm flipH="1">
            <a:off x="4300538" y="3883025"/>
            <a:ext cx="20320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1224" name="Line 21"/>
          <p:cNvSpPr>
            <a:spLocks noChangeShapeType="1"/>
          </p:cNvSpPr>
          <p:nvPr/>
        </p:nvSpPr>
        <p:spPr bwMode="auto">
          <a:xfrm>
            <a:off x="4503738" y="3892550"/>
            <a:ext cx="422275"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1225" name="Text Box 25"/>
          <p:cNvSpPr txBox="1">
            <a:spLocks noChangeArrowheads="1"/>
          </p:cNvSpPr>
          <p:nvPr/>
        </p:nvSpPr>
        <p:spPr bwMode="auto">
          <a:xfrm>
            <a:off x="4876800" y="4495800"/>
            <a:ext cx="511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NN</a:t>
            </a:r>
          </a:p>
        </p:txBody>
      </p:sp>
      <p:sp>
        <p:nvSpPr>
          <p:cNvPr id="51226" name="Text Box 14"/>
          <p:cNvSpPr txBox="1">
            <a:spLocks noChangeArrowheads="1"/>
          </p:cNvSpPr>
          <p:nvPr/>
        </p:nvSpPr>
        <p:spPr bwMode="auto">
          <a:xfrm>
            <a:off x="4114800" y="4495800"/>
            <a:ext cx="49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51227" name="Text Box 14"/>
          <p:cNvSpPr txBox="1">
            <a:spLocks noChangeArrowheads="1"/>
          </p:cNvSpPr>
          <p:nvPr/>
        </p:nvSpPr>
        <p:spPr bwMode="auto">
          <a:xfrm>
            <a:off x="4876800" y="4876800"/>
            <a:ext cx="5619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pen</a:t>
            </a:r>
          </a:p>
        </p:txBody>
      </p:sp>
      <p:sp>
        <p:nvSpPr>
          <p:cNvPr id="51228" name="Line 34"/>
          <p:cNvSpPr>
            <a:spLocks noChangeShapeType="1"/>
          </p:cNvSpPr>
          <p:nvPr/>
        </p:nvSpPr>
        <p:spPr bwMode="auto">
          <a:xfrm>
            <a:off x="5181600" y="43434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9" name="Line 35"/>
          <p:cNvSpPr>
            <a:spLocks noChangeShapeType="1"/>
          </p:cNvSpPr>
          <p:nvPr/>
        </p:nvSpPr>
        <p:spPr bwMode="auto">
          <a:xfrm>
            <a:off x="5181600" y="4800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30" name="Line 36"/>
          <p:cNvSpPr>
            <a:spLocks noChangeShapeType="1"/>
          </p:cNvSpPr>
          <p:nvPr/>
        </p:nvSpPr>
        <p:spPr bwMode="auto">
          <a:xfrm>
            <a:off x="4343400" y="43434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31" name="Text Box 25"/>
          <p:cNvSpPr txBox="1">
            <a:spLocks noChangeArrowheads="1"/>
          </p:cNvSpPr>
          <p:nvPr/>
        </p:nvSpPr>
        <p:spPr bwMode="auto">
          <a:xfrm>
            <a:off x="214313" y="3243263"/>
            <a:ext cx="6635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NNP</a:t>
            </a:r>
          </a:p>
        </p:txBody>
      </p:sp>
      <p:sp>
        <p:nvSpPr>
          <p:cNvPr id="51232" name="Text Box 25"/>
          <p:cNvSpPr txBox="1">
            <a:spLocks noChangeArrowheads="1"/>
          </p:cNvSpPr>
          <p:nvPr/>
        </p:nvSpPr>
        <p:spPr bwMode="auto">
          <a:xfrm>
            <a:off x="366713" y="2786063"/>
            <a:ext cx="4984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NP</a:t>
            </a:r>
          </a:p>
        </p:txBody>
      </p:sp>
      <p:sp>
        <p:nvSpPr>
          <p:cNvPr id="51233" name="Text Box 14"/>
          <p:cNvSpPr txBox="1">
            <a:spLocks noChangeArrowheads="1"/>
          </p:cNvSpPr>
          <p:nvPr/>
        </p:nvSpPr>
        <p:spPr bwMode="auto">
          <a:xfrm>
            <a:off x="290513" y="3624263"/>
            <a:ext cx="6762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John</a:t>
            </a:r>
          </a:p>
        </p:txBody>
      </p:sp>
      <p:sp>
        <p:nvSpPr>
          <p:cNvPr id="51234" name="Line 40"/>
          <p:cNvSpPr>
            <a:spLocks noChangeShapeType="1"/>
          </p:cNvSpPr>
          <p:nvPr/>
        </p:nvSpPr>
        <p:spPr bwMode="auto">
          <a:xfrm>
            <a:off x="1281113" y="2557463"/>
            <a:ext cx="6858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35" name="Line 41"/>
          <p:cNvSpPr>
            <a:spLocks noChangeShapeType="1"/>
          </p:cNvSpPr>
          <p:nvPr/>
        </p:nvSpPr>
        <p:spPr bwMode="auto">
          <a:xfrm flipH="1">
            <a:off x="671513" y="2557463"/>
            <a:ext cx="6096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36" name="Line 42"/>
          <p:cNvSpPr>
            <a:spLocks noChangeShapeType="1"/>
          </p:cNvSpPr>
          <p:nvPr/>
        </p:nvSpPr>
        <p:spPr bwMode="auto">
          <a:xfrm>
            <a:off x="595313" y="3090863"/>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37" name="Line 43"/>
          <p:cNvSpPr>
            <a:spLocks noChangeShapeType="1"/>
          </p:cNvSpPr>
          <p:nvPr/>
        </p:nvSpPr>
        <p:spPr bwMode="auto">
          <a:xfrm>
            <a:off x="595313" y="3548063"/>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38" name="Text Box 44"/>
          <p:cNvSpPr txBox="1">
            <a:spLocks noChangeArrowheads="1"/>
          </p:cNvSpPr>
          <p:nvPr/>
        </p:nvSpPr>
        <p:spPr bwMode="auto">
          <a:xfrm>
            <a:off x="5522913" y="4038600"/>
            <a:ext cx="7953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pen-NN</a:t>
            </a:r>
          </a:p>
        </p:txBody>
      </p:sp>
      <p:sp>
        <p:nvSpPr>
          <p:cNvPr id="51239" name="Text Box 45"/>
          <p:cNvSpPr txBox="1">
            <a:spLocks noChangeArrowheads="1"/>
          </p:cNvSpPr>
          <p:nvPr/>
        </p:nvSpPr>
        <p:spPr bwMode="auto">
          <a:xfrm>
            <a:off x="4572000" y="3657600"/>
            <a:ext cx="795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pen-NN</a:t>
            </a:r>
          </a:p>
        </p:txBody>
      </p:sp>
      <p:sp>
        <p:nvSpPr>
          <p:cNvPr id="51240" name="Text Box 46"/>
          <p:cNvSpPr txBox="1">
            <a:spLocks noChangeArrowheads="1"/>
          </p:cNvSpPr>
          <p:nvPr/>
        </p:nvSpPr>
        <p:spPr bwMode="auto">
          <a:xfrm>
            <a:off x="3900488" y="3265488"/>
            <a:ext cx="55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in-IN</a:t>
            </a:r>
          </a:p>
        </p:txBody>
      </p:sp>
      <p:sp>
        <p:nvSpPr>
          <p:cNvPr id="51241" name="Text Box 48"/>
          <p:cNvSpPr txBox="1">
            <a:spLocks noChangeArrowheads="1"/>
          </p:cNvSpPr>
          <p:nvPr/>
        </p:nvSpPr>
        <p:spPr bwMode="auto">
          <a:xfrm>
            <a:off x="2692400" y="4329113"/>
            <a:ext cx="795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dog-NN</a:t>
            </a:r>
          </a:p>
        </p:txBody>
      </p:sp>
      <p:sp>
        <p:nvSpPr>
          <p:cNvPr id="51242" name="Text Box 49"/>
          <p:cNvSpPr txBox="1">
            <a:spLocks noChangeArrowheads="1"/>
          </p:cNvSpPr>
          <p:nvPr/>
        </p:nvSpPr>
        <p:spPr bwMode="auto">
          <a:xfrm>
            <a:off x="2105025" y="3736975"/>
            <a:ext cx="795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dog-NN</a:t>
            </a:r>
          </a:p>
        </p:txBody>
      </p:sp>
      <p:sp>
        <p:nvSpPr>
          <p:cNvPr id="51243" name="Text Box 50"/>
          <p:cNvSpPr txBox="1">
            <a:spLocks noChangeArrowheads="1"/>
          </p:cNvSpPr>
          <p:nvPr/>
        </p:nvSpPr>
        <p:spPr bwMode="auto">
          <a:xfrm>
            <a:off x="2222500" y="2847975"/>
            <a:ext cx="8556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put-VBD</a:t>
            </a:r>
          </a:p>
        </p:txBody>
      </p:sp>
      <p:sp>
        <p:nvSpPr>
          <p:cNvPr id="51244" name="Text Box 51"/>
          <p:cNvSpPr txBox="1">
            <a:spLocks noChangeArrowheads="1"/>
          </p:cNvSpPr>
          <p:nvPr/>
        </p:nvSpPr>
        <p:spPr bwMode="auto">
          <a:xfrm>
            <a:off x="1281113" y="2328863"/>
            <a:ext cx="8556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put-VBD</a:t>
            </a:r>
          </a:p>
        </p:txBody>
      </p:sp>
      <p:sp>
        <p:nvSpPr>
          <p:cNvPr id="51245" name="Text Box 52"/>
          <p:cNvSpPr txBox="1">
            <a:spLocks noChangeArrowheads="1"/>
          </p:cNvSpPr>
          <p:nvPr/>
        </p:nvSpPr>
        <p:spPr bwMode="auto">
          <a:xfrm>
            <a:off x="646113" y="2859088"/>
            <a:ext cx="1003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John-NNP</a:t>
            </a:r>
          </a:p>
        </p:txBody>
      </p:sp>
      <p:sp>
        <p:nvSpPr>
          <p:cNvPr id="51246" name="Line 54"/>
          <p:cNvSpPr>
            <a:spLocks noChangeShapeType="1"/>
          </p:cNvSpPr>
          <p:nvPr/>
        </p:nvSpPr>
        <p:spPr bwMode="auto">
          <a:xfrm>
            <a:off x="2740025" y="44196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47" name="Text Box 25"/>
          <p:cNvSpPr txBox="1">
            <a:spLocks noChangeArrowheads="1"/>
          </p:cNvSpPr>
          <p:nvPr/>
        </p:nvSpPr>
        <p:spPr bwMode="auto">
          <a:xfrm>
            <a:off x="1825625" y="3657600"/>
            <a:ext cx="49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NP</a:t>
            </a:r>
          </a:p>
        </p:txBody>
      </p:sp>
      <p:sp>
        <p:nvSpPr>
          <p:cNvPr id="51248" name="Text Box 6"/>
          <p:cNvSpPr txBox="1">
            <a:spLocks noChangeArrowheads="1"/>
          </p:cNvSpPr>
          <p:nvPr/>
        </p:nvSpPr>
        <p:spPr bwMode="auto">
          <a:xfrm>
            <a:off x="990600" y="3657600"/>
            <a:ext cx="6508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VBD</a:t>
            </a:r>
          </a:p>
        </p:txBody>
      </p:sp>
      <p:sp>
        <p:nvSpPr>
          <p:cNvPr id="51249" name="Line 57"/>
          <p:cNvSpPr>
            <a:spLocks noChangeShapeType="1"/>
          </p:cNvSpPr>
          <p:nvPr/>
        </p:nvSpPr>
        <p:spPr bwMode="auto">
          <a:xfrm flipH="1">
            <a:off x="1371600" y="3505200"/>
            <a:ext cx="2286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50" name="Line 58"/>
          <p:cNvSpPr>
            <a:spLocks noChangeShapeType="1"/>
          </p:cNvSpPr>
          <p:nvPr/>
        </p:nvSpPr>
        <p:spPr bwMode="auto">
          <a:xfrm>
            <a:off x="1600200" y="3505200"/>
            <a:ext cx="3810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51" name="Line 59"/>
          <p:cNvSpPr>
            <a:spLocks noChangeShapeType="1"/>
          </p:cNvSpPr>
          <p:nvPr/>
        </p:nvSpPr>
        <p:spPr bwMode="auto">
          <a:xfrm>
            <a:off x="1295400" y="38862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52" name="Text Box 60"/>
          <p:cNvSpPr txBox="1">
            <a:spLocks noChangeArrowheads="1"/>
          </p:cNvSpPr>
          <p:nvPr/>
        </p:nvSpPr>
        <p:spPr bwMode="auto">
          <a:xfrm>
            <a:off x="1703388" y="3276600"/>
            <a:ext cx="8556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put-VBD</a:t>
            </a:r>
          </a:p>
        </p:txBody>
      </p:sp>
      <p:sp>
        <p:nvSpPr>
          <p:cNvPr id="108606" name="Text Box 62"/>
          <p:cNvSpPr txBox="1">
            <a:spLocks noChangeArrowheads="1"/>
          </p:cNvSpPr>
          <p:nvPr/>
        </p:nvSpPr>
        <p:spPr bwMode="auto">
          <a:xfrm>
            <a:off x="4419600" y="2819400"/>
            <a:ext cx="35179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r>
              <a:rPr lang="en-US" sz="1600">
                <a:solidFill>
                  <a:srgbClr val="FF0000"/>
                </a:solidFill>
              </a:rPr>
              <a:t>put-VBD </a:t>
            </a:r>
            <a:r>
              <a:rPr lang="en-US">
                <a:latin typeface="Times New Roman" charset="0"/>
              </a:rPr>
              <a:t>→ </a:t>
            </a:r>
            <a:r>
              <a:rPr lang="en-US"/>
              <a:t>VP</a:t>
            </a:r>
            <a:r>
              <a:rPr lang="en-US" sz="1600">
                <a:solidFill>
                  <a:srgbClr val="FF0000"/>
                </a:solidFill>
              </a:rPr>
              <a:t>put-VBD</a:t>
            </a:r>
            <a:r>
              <a:rPr lang="en-US">
                <a:latin typeface="Times New Roman" charset="0"/>
              </a:rPr>
              <a:t> </a:t>
            </a:r>
            <a:r>
              <a:rPr lang="en-US"/>
              <a:t>PP</a:t>
            </a:r>
            <a:r>
              <a:rPr lang="en-US" sz="1600">
                <a:solidFill>
                  <a:srgbClr val="FF0000"/>
                </a:solidFill>
              </a:rPr>
              <a:t>in-IN</a:t>
            </a:r>
            <a:r>
              <a:rPr lang="en-US">
                <a:latin typeface="Times New Roman" charset="0"/>
              </a:rPr>
              <a:t> </a:t>
            </a:r>
          </a:p>
        </p:txBody>
      </p:sp>
    </p:spTree>
    <p:extLst>
      <p:ext uri="{BB962C8B-B14F-4D97-AF65-F5344CB8AC3E}">
        <p14:creationId xmlns:p14="http://schemas.microsoft.com/office/powerpoint/2010/main" val="3421305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06"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normAutofit fontScale="90000"/>
          </a:bodyPr>
          <a:lstStyle/>
          <a:p>
            <a:r>
              <a:rPr lang="en-US">
                <a:latin typeface="Times New Roman" charset="0"/>
              </a:rPr>
              <a:t>Parameterizing Lexicalized Productions</a:t>
            </a:r>
          </a:p>
        </p:txBody>
      </p:sp>
      <p:sp>
        <p:nvSpPr>
          <p:cNvPr id="52227" name="Rectangle 3"/>
          <p:cNvSpPr>
            <a:spLocks noGrp="1" noChangeArrowheads="1"/>
          </p:cNvSpPr>
          <p:nvPr>
            <p:ph type="body" idx="4294967295"/>
          </p:nvPr>
        </p:nvSpPr>
        <p:spPr/>
        <p:txBody>
          <a:bodyPr/>
          <a:lstStyle/>
          <a:p>
            <a:r>
              <a:rPr lang="en-US" sz="2800">
                <a:latin typeface="Times New Roman" charset="0"/>
              </a:rPr>
              <a:t>Accurately estimating parameters on such a large number of very specialized productions could require enormous amounts of treebank data.</a:t>
            </a:r>
          </a:p>
          <a:p>
            <a:r>
              <a:rPr lang="en-US" sz="2800">
                <a:latin typeface="Times New Roman" charset="0"/>
              </a:rPr>
              <a:t>Need some way of estimating parameters for lexicalized productions that makes reasonable independence assumptions so that accurate probabilities for very specific rules can be learned.</a:t>
            </a:r>
          </a:p>
          <a:p>
            <a:endParaRPr lang="en-US" sz="2800">
              <a:latin typeface="Times New Roman" charset="0"/>
            </a:endParaRPr>
          </a:p>
        </p:txBody>
      </p:sp>
    </p:spTree>
    <p:extLst>
      <p:ext uri="{BB962C8B-B14F-4D97-AF65-F5344CB8AC3E}">
        <p14:creationId xmlns:p14="http://schemas.microsoft.com/office/powerpoint/2010/main" val="236823433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dirty="0">
                <a:latin typeface="Times New Roman" charset="0"/>
              </a:rPr>
              <a:t>Collins Parser</a:t>
            </a:r>
          </a:p>
        </p:txBody>
      </p:sp>
      <p:sp>
        <p:nvSpPr>
          <p:cNvPr id="53251" name="Rectangle 3"/>
          <p:cNvSpPr>
            <a:spLocks noGrp="1" noChangeArrowheads="1"/>
          </p:cNvSpPr>
          <p:nvPr>
            <p:ph type="body" idx="4294967295"/>
          </p:nvPr>
        </p:nvSpPr>
        <p:spPr/>
        <p:txBody>
          <a:bodyPr/>
          <a:lstStyle/>
          <a:p>
            <a:pPr>
              <a:lnSpc>
                <a:spcPct val="90000"/>
              </a:lnSpc>
            </a:pPr>
            <a:r>
              <a:rPr lang="en-US" dirty="0">
                <a:latin typeface="Times New Roman" charset="0"/>
              </a:rPr>
              <a:t>Collins (1999) parser assumes a simple generative model of lexicalized productions.</a:t>
            </a:r>
          </a:p>
          <a:p>
            <a:pPr>
              <a:lnSpc>
                <a:spcPct val="90000"/>
              </a:lnSpc>
            </a:pPr>
            <a:r>
              <a:rPr lang="en-US" dirty="0">
                <a:latin typeface="Times New Roman" charset="0"/>
              </a:rPr>
              <a:t>Models productions based on context to the left and the right of the head daughter.</a:t>
            </a:r>
          </a:p>
          <a:p>
            <a:pPr lvl="1">
              <a:lnSpc>
                <a:spcPct val="90000"/>
              </a:lnSpc>
            </a:pPr>
            <a:r>
              <a:rPr lang="en-US" dirty="0">
                <a:latin typeface="Times New Roman" charset="0"/>
              </a:rPr>
              <a:t>LHS </a:t>
            </a:r>
            <a:r>
              <a:rPr lang="en-US" dirty="0">
                <a:latin typeface="Times New Roman" charset="0"/>
                <a:cs typeface="Times New Roman" charset="0"/>
              </a:rPr>
              <a:t>→ L</a:t>
            </a:r>
            <a:r>
              <a:rPr lang="en-US" i="1" baseline="-25000" dirty="0">
                <a:latin typeface="Times New Roman" charset="0"/>
                <a:cs typeface="Times New Roman" charset="0"/>
              </a:rPr>
              <a:t>n</a:t>
            </a:r>
            <a:r>
              <a:rPr lang="en-US" dirty="0">
                <a:latin typeface="Times New Roman" charset="0"/>
                <a:cs typeface="Times New Roman" charset="0"/>
              </a:rPr>
              <a:t>L</a:t>
            </a:r>
            <a:r>
              <a:rPr lang="en-US" i="1" baseline="-25000" dirty="0">
                <a:latin typeface="Times New Roman" charset="0"/>
                <a:cs typeface="Times New Roman" charset="0"/>
              </a:rPr>
              <a:t>n</a:t>
            </a:r>
            <a:r>
              <a:rPr lang="en-US" baseline="-25000" dirty="0">
                <a:latin typeface="Times New Roman" charset="0"/>
                <a:cs typeface="Times New Roman" charset="0"/>
                <a:sym typeface="Symbol" charset="0"/>
              </a:rPr>
              <a:t>1</a:t>
            </a:r>
            <a:r>
              <a:rPr lang="en-US" dirty="0">
                <a:latin typeface="Times New Roman" charset="0"/>
                <a:cs typeface="Times New Roman" charset="0"/>
                <a:sym typeface="Symbol" charset="0"/>
              </a:rPr>
              <a:t>…L</a:t>
            </a:r>
            <a:r>
              <a:rPr lang="en-US" baseline="-25000" dirty="0">
                <a:latin typeface="Times New Roman" charset="0"/>
                <a:cs typeface="Times New Roman" charset="0"/>
                <a:sym typeface="Symbol" charset="0"/>
              </a:rPr>
              <a:t>1</a:t>
            </a:r>
            <a:r>
              <a:rPr lang="en-US" dirty="0">
                <a:latin typeface="Times New Roman" charset="0"/>
                <a:cs typeface="Times New Roman" charset="0"/>
                <a:sym typeface="Symbol" charset="0"/>
              </a:rPr>
              <a:t>H R</a:t>
            </a:r>
            <a:r>
              <a:rPr lang="en-US" baseline="-25000" dirty="0">
                <a:latin typeface="Times New Roman" charset="0"/>
                <a:cs typeface="Times New Roman" charset="0"/>
                <a:sym typeface="Symbol" charset="0"/>
              </a:rPr>
              <a:t>1</a:t>
            </a:r>
            <a:r>
              <a:rPr lang="en-US" dirty="0">
                <a:latin typeface="Times New Roman" charset="0"/>
                <a:cs typeface="Times New Roman" charset="0"/>
                <a:sym typeface="Symbol" charset="0"/>
              </a:rPr>
              <a:t>…R</a:t>
            </a:r>
            <a:r>
              <a:rPr lang="en-US" i="1" baseline="-25000" dirty="0">
                <a:latin typeface="Times New Roman" charset="0"/>
                <a:cs typeface="Times New Roman" charset="0"/>
                <a:sym typeface="Symbol" charset="0"/>
              </a:rPr>
              <a:t>m</a:t>
            </a:r>
            <a:r>
              <a:rPr lang="en-US" baseline="-25000" dirty="0">
                <a:latin typeface="Times New Roman" charset="0"/>
                <a:cs typeface="Times New Roman" charset="0"/>
                <a:sym typeface="Symbol" charset="0"/>
              </a:rPr>
              <a:t>1</a:t>
            </a:r>
            <a:r>
              <a:rPr lang="en-US" dirty="0">
                <a:latin typeface="Times New Roman" charset="0"/>
                <a:cs typeface="Times New Roman" charset="0"/>
                <a:sym typeface="Symbol" charset="0"/>
              </a:rPr>
              <a:t>R</a:t>
            </a:r>
            <a:r>
              <a:rPr lang="en-US" i="1" baseline="-25000" dirty="0">
                <a:latin typeface="Times New Roman" charset="0"/>
                <a:cs typeface="Times New Roman" charset="0"/>
                <a:sym typeface="Symbol" charset="0"/>
              </a:rPr>
              <a:t>m</a:t>
            </a:r>
            <a:r>
              <a:rPr lang="en-US" baseline="-25000" dirty="0">
                <a:latin typeface="Times New Roman" charset="0"/>
              </a:rPr>
              <a:t> </a:t>
            </a:r>
          </a:p>
          <a:p>
            <a:pPr>
              <a:lnSpc>
                <a:spcPct val="90000"/>
              </a:lnSpc>
            </a:pPr>
            <a:r>
              <a:rPr lang="en-US" dirty="0">
                <a:latin typeface="Times New Roman" charset="0"/>
              </a:rPr>
              <a:t>First generate the head (H) and then repeatedly generate left (L</a:t>
            </a:r>
            <a:r>
              <a:rPr lang="en-US" i="1" baseline="-25000" dirty="0">
                <a:latin typeface="Times New Roman" charset="0"/>
              </a:rPr>
              <a:t>i</a:t>
            </a:r>
            <a:r>
              <a:rPr lang="en-US" dirty="0">
                <a:latin typeface="Times New Roman" charset="0"/>
              </a:rPr>
              <a:t>) and right (</a:t>
            </a:r>
            <a:r>
              <a:rPr lang="en-US" dirty="0" err="1">
                <a:latin typeface="Times New Roman" charset="0"/>
              </a:rPr>
              <a:t>R</a:t>
            </a:r>
            <a:r>
              <a:rPr lang="en-US" i="1" baseline="-25000" dirty="0" err="1">
                <a:latin typeface="Times New Roman" charset="0"/>
              </a:rPr>
              <a:t>i</a:t>
            </a:r>
            <a:r>
              <a:rPr lang="en-US" dirty="0">
                <a:latin typeface="Times New Roman" charset="0"/>
              </a:rPr>
              <a:t>) context symbols until the symbol STOP is generated.</a:t>
            </a:r>
          </a:p>
        </p:txBody>
      </p:sp>
    </p:spTree>
    <p:extLst>
      <p:ext uri="{BB962C8B-B14F-4D97-AF65-F5344CB8AC3E}">
        <p14:creationId xmlns:p14="http://schemas.microsoft.com/office/powerpoint/2010/main" val="113489012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latin typeface="Times New Roman" charset="0"/>
              </a:rPr>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r>
              <a:rPr lang="en-US" sz="1600">
                <a:solidFill>
                  <a:srgbClr val="FF0000"/>
                </a:solidFill>
              </a:rPr>
              <a:t>put-VBD </a:t>
            </a:r>
            <a:r>
              <a:rPr lang="en-US">
                <a:latin typeface="Times New Roman" charset="0"/>
              </a:rPr>
              <a:t>→ </a:t>
            </a:r>
            <a:r>
              <a:rPr lang="en-US"/>
              <a:t>VBD</a:t>
            </a:r>
            <a:r>
              <a:rPr lang="en-US" sz="1600">
                <a:solidFill>
                  <a:srgbClr val="FF0000"/>
                </a:solidFill>
              </a:rPr>
              <a:t>put-VBD</a:t>
            </a:r>
            <a:r>
              <a:rPr lang="en-US">
                <a:latin typeface="Times New Roman" charset="0"/>
              </a:rPr>
              <a:t> </a:t>
            </a:r>
            <a:r>
              <a:rPr lang="en-US"/>
              <a:t>NP</a:t>
            </a:r>
            <a:r>
              <a:rPr lang="en-US" sz="1600">
                <a:solidFill>
                  <a:srgbClr val="FF0000"/>
                </a:solidFill>
              </a:rPr>
              <a:t>dog-NN </a:t>
            </a:r>
            <a:r>
              <a:rPr lang="en-US"/>
              <a:t>PP</a:t>
            </a:r>
            <a:r>
              <a:rPr lang="en-US" sz="1600">
                <a:solidFill>
                  <a:srgbClr val="FF0000"/>
                </a:solidFill>
              </a:rPr>
              <a:t>in-IN</a:t>
            </a:r>
            <a:endParaRPr lang="en-US">
              <a:latin typeface="Times New Roman" charset="0"/>
            </a:endParaRPr>
          </a:p>
        </p:txBody>
      </p:sp>
      <p:sp>
        <p:nvSpPr>
          <p:cNvPr id="54276" name="Text Box 5"/>
          <p:cNvSpPr txBox="1">
            <a:spLocks noChangeArrowheads="1"/>
          </p:cNvSpPr>
          <p:nvPr/>
        </p:nvSpPr>
        <p:spPr bwMode="auto">
          <a:xfrm>
            <a:off x="5257800" y="1600200"/>
            <a:ext cx="330835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accent2"/>
                </a:solidFill>
              </a:rPr>
              <a:t>Note: Penn treebank tends to </a:t>
            </a:r>
          </a:p>
          <a:p>
            <a:pPr eaLnBrk="1" hangingPunct="1"/>
            <a:r>
              <a:rPr lang="en-US">
                <a:solidFill>
                  <a:schemeClr val="accent2"/>
                </a:solidFill>
              </a:rPr>
              <a:t>have fairly flat parse trees that </a:t>
            </a:r>
          </a:p>
          <a:p>
            <a:pPr eaLnBrk="1" hangingPunct="1"/>
            <a:r>
              <a:rPr lang="en-US">
                <a:solidFill>
                  <a:schemeClr val="accent2"/>
                </a:solidFill>
              </a:rPr>
              <a:t>produce long productions. </a:t>
            </a:r>
          </a:p>
        </p:txBody>
      </p:sp>
      <p:sp>
        <p:nvSpPr>
          <p:cNvPr id="54277" name="Text Box 6"/>
          <p:cNvSpPr txBox="1">
            <a:spLocks noChangeArrowheads="1"/>
          </p:cNvSpPr>
          <p:nvPr/>
        </p:nvSpPr>
        <p:spPr bwMode="auto">
          <a:xfrm>
            <a:off x="990600" y="3505200"/>
            <a:ext cx="1752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r>
              <a:rPr lang="en-US" sz="1600">
                <a:solidFill>
                  <a:srgbClr val="FF0000"/>
                </a:solidFill>
              </a:rPr>
              <a:t>put-VBD </a:t>
            </a:r>
            <a:r>
              <a:rPr lang="en-US">
                <a:latin typeface="Times New Roman" charset="0"/>
              </a:rPr>
              <a:t>→</a:t>
            </a:r>
          </a:p>
        </p:txBody>
      </p:sp>
      <p:sp>
        <p:nvSpPr>
          <p:cNvPr id="111623" name="Text Box 7"/>
          <p:cNvSpPr txBox="1">
            <a:spLocks noChangeArrowheads="1"/>
          </p:cNvSpPr>
          <p:nvPr/>
        </p:nvSpPr>
        <p:spPr bwMode="auto">
          <a:xfrm>
            <a:off x="3352800" y="3505200"/>
            <a:ext cx="1600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VBD</a:t>
            </a:r>
            <a:r>
              <a:rPr lang="en-US" sz="1600">
                <a:solidFill>
                  <a:srgbClr val="FF0000"/>
                </a:solidFill>
              </a:rPr>
              <a:t>put-VBD</a:t>
            </a:r>
            <a:endParaRPr lang="en-US">
              <a:latin typeface="Times New Roman" charset="0"/>
            </a:endParaRPr>
          </a:p>
        </p:txBody>
      </p:sp>
      <p:sp>
        <p:nvSpPr>
          <p:cNvPr id="111624" name="Text Box 8"/>
          <p:cNvSpPr txBox="1">
            <a:spLocks noChangeArrowheads="1"/>
          </p:cNvSpPr>
          <p:nvPr/>
        </p:nvSpPr>
        <p:spPr bwMode="auto">
          <a:xfrm>
            <a:off x="4724400" y="3505200"/>
            <a:ext cx="1219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NP</a:t>
            </a:r>
            <a:r>
              <a:rPr lang="en-US" sz="1600">
                <a:solidFill>
                  <a:srgbClr val="FF0000"/>
                </a:solidFill>
              </a:rPr>
              <a:t>dog-NN</a:t>
            </a:r>
            <a:endParaRPr lang="en-US">
              <a:latin typeface="Times New Roman" charset="0"/>
            </a:endParaRPr>
          </a:p>
        </p:txBody>
      </p:sp>
      <p:sp>
        <p:nvSpPr>
          <p:cNvPr id="111625" name="Text Box 9"/>
          <p:cNvSpPr txBox="1">
            <a:spLocks noChangeArrowheads="1"/>
          </p:cNvSpPr>
          <p:nvPr/>
        </p:nvSpPr>
        <p:spPr bwMode="auto">
          <a:xfrm>
            <a:off x="3810000" y="3810000"/>
            <a:ext cx="349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H</a:t>
            </a:r>
          </a:p>
        </p:txBody>
      </p:sp>
      <p:sp>
        <p:nvSpPr>
          <p:cNvPr id="111626" name="Text Box 10"/>
          <p:cNvSpPr txBox="1">
            <a:spLocks noChangeArrowheads="1"/>
          </p:cNvSpPr>
          <p:nvPr/>
        </p:nvSpPr>
        <p:spPr bwMode="auto">
          <a:xfrm>
            <a:off x="2895600" y="3810000"/>
            <a:ext cx="3952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L</a:t>
            </a:r>
            <a:r>
              <a:rPr lang="en-US" baseline="-25000"/>
              <a:t>1</a:t>
            </a:r>
          </a:p>
        </p:txBody>
      </p:sp>
      <p:sp>
        <p:nvSpPr>
          <p:cNvPr id="111627" name="Text Box 11"/>
          <p:cNvSpPr txBox="1">
            <a:spLocks noChangeArrowheads="1"/>
          </p:cNvSpPr>
          <p:nvPr/>
        </p:nvSpPr>
        <p:spPr bwMode="auto">
          <a:xfrm>
            <a:off x="2590800" y="3505200"/>
            <a:ext cx="806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STOP</a:t>
            </a:r>
          </a:p>
        </p:txBody>
      </p:sp>
      <p:sp>
        <p:nvSpPr>
          <p:cNvPr id="111628" name="Text Box 12"/>
          <p:cNvSpPr txBox="1">
            <a:spLocks noChangeArrowheads="1"/>
          </p:cNvSpPr>
          <p:nvPr/>
        </p:nvSpPr>
        <p:spPr bwMode="auto">
          <a:xfrm>
            <a:off x="5791200" y="3505200"/>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PP</a:t>
            </a:r>
            <a:r>
              <a:rPr lang="en-US" sz="1600">
                <a:solidFill>
                  <a:srgbClr val="FF0000"/>
                </a:solidFill>
              </a:rPr>
              <a:t>in-IN</a:t>
            </a:r>
            <a:endParaRPr lang="en-US">
              <a:latin typeface="Times New Roman" charset="0"/>
            </a:endParaRPr>
          </a:p>
        </p:txBody>
      </p:sp>
      <p:sp>
        <p:nvSpPr>
          <p:cNvPr id="111629" name="Text Box 13"/>
          <p:cNvSpPr txBox="1">
            <a:spLocks noChangeArrowheads="1"/>
          </p:cNvSpPr>
          <p:nvPr/>
        </p:nvSpPr>
        <p:spPr bwMode="auto">
          <a:xfrm>
            <a:off x="6705600" y="3505200"/>
            <a:ext cx="806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STOP</a:t>
            </a:r>
          </a:p>
        </p:txBody>
      </p:sp>
      <p:sp>
        <p:nvSpPr>
          <p:cNvPr id="111630" name="Text Box 14"/>
          <p:cNvSpPr txBox="1">
            <a:spLocks noChangeArrowheads="1"/>
          </p:cNvSpPr>
          <p:nvPr/>
        </p:nvSpPr>
        <p:spPr bwMode="auto">
          <a:xfrm>
            <a:off x="5029200" y="3810000"/>
            <a:ext cx="4333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R</a:t>
            </a:r>
            <a:r>
              <a:rPr lang="en-US" baseline="-25000"/>
              <a:t>1</a:t>
            </a:r>
          </a:p>
        </p:txBody>
      </p:sp>
      <p:sp>
        <p:nvSpPr>
          <p:cNvPr id="111631" name="Text Box 15"/>
          <p:cNvSpPr txBox="1">
            <a:spLocks noChangeArrowheads="1"/>
          </p:cNvSpPr>
          <p:nvPr/>
        </p:nvSpPr>
        <p:spPr bwMode="auto">
          <a:xfrm>
            <a:off x="6019800" y="3810000"/>
            <a:ext cx="4333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R</a:t>
            </a:r>
            <a:r>
              <a:rPr lang="en-US" baseline="-25000"/>
              <a:t>2</a:t>
            </a:r>
          </a:p>
        </p:txBody>
      </p:sp>
      <p:sp>
        <p:nvSpPr>
          <p:cNvPr id="111632" name="Text Box 16"/>
          <p:cNvSpPr txBox="1">
            <a:spLocks noChangeArrowheads="1"/>
          </p:cNvSpPr>
          <p:nvPr/>
        </p:nvSpPr>
        <p:spPr bwMode="auto">
          <a:xfrm>
            <a:off x="6858000" y="3810000"/>
            <a:ext cx="4333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R</a:t>
            </a:r>
            <a:r>
              <a:rPr lang="en-US" baseline="-25000"/>
              <a:t>3</a:t>
            </a:r>
          </a:p>
        </p:txBody>
      </p:sp>
      <p:sp>
        <p:nvSpPr>
          <p:cNvPr id="111633" name="Text Box 17"/>
          <p:cNvSpPr txBox="1">
            <a:spLocks noChangeArrowheads="1"/>
          </p:cNvSpPr>
          <p:nvPr/>
        </p:nvSpPr>
        <p:spPr bwMode="auto">
          <a:xfrm>
            <a:off x="304800" y="4419600"/>
            <a:ext cx="8545513"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latin typeface="Times New Roman" charset="0"/>
              </a:rPr>
              <a:t>P</a:t>
            </a:r>
            <a:r>
              <a:rPr lang="en-US" sz="2000" baseline="-25000">
                <a:latin typeface="Times New Roman" charset="0"/>
              </a:rPr>
              <a:t>L</a:t>
            </a:r>
            <a:r>
              <a:rPr lang="en-US" sz="2000">
                <a:latin typeface="Times New Roman" charset="0"/>
              </a:rPr>
              <a:t>(STOP | VP</a:t>
            </a:r>
            <a:r>
              <a:rPr lang="en-US">
                <a:solidFill>
                  <a:srgbClr val="FF0000"/>
                </a:solidFill>
                <a:latin typeface="Times New Roman" charset="0"/>
              </a:rPr>
              <a:t>put-VBD</a:t>
            </a:r>
            <a:r>
              <a:rPr lang="en-US">
                <a:latin typeface="Times New Roman" charset="0"/>
              </a:rPr>
              <a:t>) * </a:t>
            </a:r>
            <a:r>
              <a:rPr lang="en-US" sz="2000">
                <a:latin typeface="Times New Roman" charset="0"/>
              </a:rPr>
              <a:t>P</a:t>
            </a:r>
            <a:r>
              <a:rPr lang="en-US" sz="2000" baseline="-25000">
                <a:latin typeface="Times New Roman" charset="0"/>
              </a:rPr>
              <a:t>H</a:t>
            </a:r>
            <a:r>
              <a:rPr lang="en-US" sz="2000">
                <a:latin typeface="Times New Roman" charset="0"/>
              </a:rPr>
              <a:t>(VBD | Vp</a:t>
            </a:r>
            <a:r>
              <a:rPr lang="en-US">
                <a:solidFill>
                  <a:srgbClr val="FF0000"/>
                </a:solidFill>
                <a:latin typeface="Times New Roman" charset="0"/>
              </a:rPr>
              <a:t>put-VBD</a:t>
            </a:r>
            <a:r>
              <a:rPr lang="en-US" sz="2000">
                <a:latin typeface="Times New Roman" charset="0"/>
              </a:rPr>
              <a:t>)* </a:t>
            </a:r>
            <a:r>
              <a:rPr lang="en-US">
                <a:latin typeface="Times New Roman" charset="0"/>
              </a:rPr>
              <a:t>  </a:t>
            </a:r>
          </a:p>
          <a:p>
            <a:pPr eaLnBrk="1" hangingPunct="1"/>
            <a:r>
              <a:rPr lang="en-US">
                <a:latin typeface="Times New Roman" charset="0"/>
              </a:rPr>
              <a:t>                                              </a:t>
            </a:r>
            <a:r>
              <a:rPr lang="en-US" sz="2000">
                <a:latin typeface="Times New Roman" charset="0"/>
              </a:rPr>
              <a:t>P</a:t>
            </a:r>
            <a:r>
              <a:rPr lang="en-US" sz="2000" baseline="-25000">
                <a:latin typeface="Times New Roman" charset="0"/>
              </a:rPr>
              <a:t>R</a:t>
            </a:r>
            <a:r>
              <a:rPr lang="en-US" sz="2000">
                <a:latin typeface="Times New Roman" charset="0"/>
              </a:rPr>
              <a:t>(NP</a:t>
            </a:r>
            <a:r>
              <a:rPr lang="en-US">
                <a:solidFill>
                  <a:srgbClr val="FF0000"/>
                </a:solidFill>
                <a:latin typeface="Times New Roman" charset="0"/>
              </a:rPr>
              <a:t>dog-NN </a:t>
            </a:r>
            <a:r>
              <a:rPr lang="en-US" sz="2000">
                <a:latin typeface="Times New Roman" charset="0"/>
              </a:rPr>
              <a:t>| VP</a:t>
            </a:r>
            <a:r>
              <a:rPr lang="en-US">
                <a:solidFill>
                  <a:srgbClr val="FF0000"/>
                </a:solidFill>
                <a:latin typeface="Times New Roman" charset="0"/>
              </a:rPr>
              <a:t>put-VBD</a:t>
            </a:r>
            <a:r>
              <a:rPr lang="en-US" sz="2000">
                <a:latin typeface="Times New Roman" charset="0"/>
              </a:rPr>
              <a:t>)</a:t>
            </a:r>
            <a:r>
              <a:rPr lang="en-US">
                <a:latin typeface="Times New Roman" charset="0"/>
              </a:rPr>
              <a:t>*</a:t>
            </a:r>
          </a:p>
          <a:p>
            <a:pPr eaLnBrk="1" hangingPunct="1"/>
            <a:r>
              <a:rPr lang="en-US" sz="2000">
                <a:latin typeface="Times New Roman" charset="0"/>
              </a:rPr>
              <a:t>                                                  P</a:t>
            </a:r>
            <a:r>
              <a:rPr lang="en-US" sz="2000" baseline="-25000">
                <a:latin typeface="Times New Roman" charset="0"/>
              </a:rPr>
              <a:t>R</a:t>
            </a:r>
            <a:r>
              <a:rPr lang="en-US" sz="2000">
                <a:latin typeface="Times New Roman" charset="0"/>
              </a:rPr>
              <a:t>(PP</a:t>
            </a:r>
            <a:r>
              <a:rPr lang="en-US">
                <a:solidFill>
                  <a:srgbClr val="FF0000"/>
                </a:solidFill>
                <a:latin typeface="Times New Roman" charset="0"/>
              </a:rPr>
              <a:t>in-IN </a:t>
            </a:r>
            <a:r>
              <a:rPr lang="en-US" sz="2000">
                <a:latin typeface="Times New Roman" charset="0"/>
              </a:rPr>
              <a:t>| VP</a:t>
            </a:r>
            <a:r>
              <a:rPr lang="en-US">
                <a:solidFill>
                  <a:srgbClr val="FF0000"/>
                </a:solidFill>
                <a:latin typeface="Times New Roman" charset="0"/>
              </a:rPr>
              <a:t>put-VBD</a:t>
            </a:r>
            <a:r>
              <a:rPr lang="en-US" sz="2000">
                <a:latin typeface="Times New Roman" charset="0"/>
              </a:rPr>
              <a:t>) * P</a:t>
            </a:r>
            <a:r>
              <a:rPr lang="en-US" sz="2000" baseline="-25000">
                <a:latin typeface="Times New Roman" charset="0"/>
              </a:rPr>
              <a:t>R</a:t>
            </a:r>
            <a:r>
              <a:rPr lang="en-US" sz="2000">
                <a:latin typeface="Times New Roman" charset="0"/>
              </a:rPr>
              <a:t>(STOP | VP</a:t>
            </a:r>
            <a:r>
              <a:rPr lang="en-US">
                <a:solidFill>
                  <a:srgbClr val="FF0000"/>
                </a:solidFill>
                <a:latin typeface="Times New Roman" charset="0"/>
              </a:rPr>
              <a:t>put-VBD</a:t>
            </a:r>
            <a:r>
              <a:rPr lang="en-US" sz="2000">
                <a:latin typeface="Times New Roman" charset="0"/>
              </a:rPr>
              <a:t>)</a:t>
            </a:r>
            <a:endParaRPr lang="en-US" sz="2400">
              <a:latin typeface="Times New Roman" charset="0"/>
            </a:endParaRPr>
          </a:p>
          <a:p>
            <a:pPr eaLnBrk="1" hangingPunct="1"/>
            <a:endParaRPr lang="en-US" sz="2000">
              <a:latin typeface="Times New Roman" charset="0"/>
            </a:endParaRPr>
          </a:p>
        </p:txBody>
      </p:sp>
      <p:sp>
        <p:nvSpPr>
          <p:cNvPr id="111634" name="Line 18"/>
          <p:cNvSpPr>
            <a:spLocks noChangeShapeType="1"/>
          </p:cNvSpPr>
          <p:nvPr/>
        </p:nvSpPr>
        <p:spPr bwMode="auto">
          <a:xfrm flipV="1">
            <a:off x="1524000" y="4114800"/>
            <a:ext cx="14478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635" name="Line 19"/>
          <p:cNvSpPr>
            <a:spLocks noChangeShapeType="1"/>
          </p:cNvSpPr>
          <p:nvPr/>
        </p:nvSpPr>
        <p:spPr bwMode="auto">
          <a:xfrm>
            <a:off x="3962400" y="4114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636" name="Line 20"/>
          <p:cNvSpPr>
            <a:spLocks noChangeShapeType="1"/>
          </p:cNvSpPr>
          <p:nvPr/>
        </p:nvSpPr>
        <p:spPr bwMode="auto">
          <a:xfrm>
            <a:off x="5257800" y="4114800"/>
            <a:ext cx="6096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637" name="Line 21"/>
          <p:cNvSpPr>
            <a:spLocks noChangeShapeType="1"/>
          </p:cNvSpPr>
          <p:nvPr/>
        </p:nvSpPr>
        <p:spPr bwMode="auto">
          <a:xfrm flipH="1">
            <a:off x="6096000" y="4114800"/>
            <a:ext cx="7620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638" name="Line 22"/>
          <p:cNvSpPr>
            <a:spLocks noChangeShapeType="1"/>
          </p:cNvSpPr>
          <p:nvPr/>
        </p:nvSpPr>
        <p:spPr bwMode="auto">
          <a:xfrm>
            <a:off x="7086600" y="4114800"/>
            <a:ext cx="152400" cy="990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2555648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6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6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6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63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16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16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16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63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16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16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16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16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16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P spid="111624" grpId="0"/>
      <p:bldP spid="111625" grpId="0"/>
      <p:bldP spid="111626" grpId="0"/>
      <p:bldP spid="111627" grpId="0"/>
      <p:bldP spid="111628" grpId="0"/>
      <p:bldP spid="111629" grpId="0"/>
      <p:bldP spid="111630" grpId="0"/>
      <p:bldP spid="111631" grpId="0"/>
      <p:bldP spid="111632" grpId="0"/>
      <p:bldP spid="111633" grpId="0"/>
      <p:bldP spid="111634" grpId="0" animBg="1"/>
      <p:bldP spid="111635" grpId="0" animBg="1"/>
      <p:bldP spid="111636" grpId="0" animBg="1"/>
      <p:bldP spid="111637" grpId="0" animBg="1"/>
      <p:bldP spid="111638"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8"/>
          <p:cNvSpPr txBox="1">
            <a:spLocks noChangeArrowheads="1"/>
          </p:cNvSpPr>
          <p:nvPr/>
        </p:nvSpPr>
        <p:spPr bwMode="auto">
          <a:xfrm>
            <a:off x="3200400" y="1981200"/>
            <a:ext cx="5816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Count(PP</a:t>
            </a:r>
            <a:r>
              <a:rPr lang="en-US" sz="1600">
                <a:solidFill>
                  <a:srgbClr val="FF0000"/>
                </a:solidFill>
              </a:rPr>
              <a:t>in-IN </a:t>
            </a:r>
            <a:r>
              <a:rPr lang="en-US"/>
              <a:t>right of head in a </a:t>
            </a:r>
            <a:r>
              <a:rPr lang="en-US">
                <a:solidFill>
                  <a:srgbClr val="000000"/>
                </a:solidFill>
              </a:rPr>
              <a:t>VP</a:t>
            </a:r>
            <a:r>
              <a:rPr lang="en-US" sz="1600">
                <a:solidFill>
                  <a:srgbClr val="FF0000"/>
                </a:solidFill>
              </a:rPr>
              <a:t>put-VBD </a:t>
            </a:r>
            <a:r>
              <a:rPr lang="en-US"/>
              <a:t>production)</a:t>
            </a:r>
          </a:p>
        </p:txBody>
      </p:sp>
      <p:sp>
        <p:nvSpPr>
          <p:cNvPr id="55299" name="Rectangle 2"/>
          <p:cNvSpPr>
            <a:spLocks noGrp="1" noChangeArrowheads="1"/>
          </p:cNvSpPr>
          <p:nvPr>
            <p:ph type="title" idx="4294967295"/>
          </p:nvPr>
        </p:nvSpPr>
        <p:spPr/>
        <p:txBody>
          <a:bodyPr/>
          <a:lstStyle/>
          <a:p>
            <a:r>
              <a:rPr lang="en-US" sz="3200">
                <a:latin typeface="Times New Roman" charset="0"/>
              </a:rPr>
              <a:t>Estimating Production Generation Parameters</a:t>
            </a:r>
          </a:p>
        </p:txBody>
      </p:sp>
      <p:sp>
        <p:nvSpPr>
          <p:cNvPr id="55300" name="Rectangle 3"/>
          <p:cNvSpPr>
            <a:spLocks noGrp="1" noChangeArrowheads="1"/>
          </p:cNvSpPr>
          <p:nvPr>
            <p:ph type="body" idx="4294967295"/>
          </p:nvPr>
        </p:nvSpPr>
        <p:spPr>
          <a:xfrm>
            <a:off x="381000" y="1371600"/>
            <a:ext cx="8458200" cy="609600"/>
          </a:xfrm>
        </p:spPr>
        <p:txBody>
          <a:bodyPr/>
          <a:lstStyle/>
          <a:p>
            <a:r>
              <a:rPr lang="en-US" sz="2800">
                <a:latin typeface="Times New Roman" charset="0"/>
              </a:rPr>
              <a:t>Estimate P</a:t>
            </a:r>
            <a:r>
              <a:rPr lang="en-US" sz="2800" baseline="-25000">
                <a:latin typeface="Times New Roman" charset="0"/>
              </a:rPr>
              <a:t>H</a:t>
            </a:r>
            <a:r>
              <a:rPr lang="en-US" sz="2800">
                <a:latin typeface="Times New Roman" charset="0"/>
              </a:rPr>
              <a:t>, P</a:t>
            </a:r>
            <a:r>
              <a:rPr lang="en-US" sz="2800" baseline="-25000">
                <a:latin typeface="Times New Roman" charset="0"/>
              </a:rPr>
              <a:t>L</a:t>
            </a:r>
            <a:r>
              <a:rPr lang="en-US" sz="2800">
                <a:latin typeface="Times New Roman" charset="0"/>
              </a:rPr>
              <a:t>, and P</a:t>
            </a:r>
            <a:r>
              <a:rPr lang="en-US" sz="2800" baseline="-25000">
                <a:latin typeface="Times New Roman" charset="0"/>
              </a:rPr>
              <a:t>R</a:t>
            </a:r>
            <a:r>
              <a:rPr lang="en-US" sz="2800">
                <a:latin typeface="Times New Roman" charset="0"/>
              </a:rPr>
              <a:t> parameters from treebank data.</a:t>
            </a:r>
          </a:p>
        </p:txBody>
      </p:sp>
      <p:sp>
        <p:nvSpPr>
          <p:cNvPr id="55301" name="Text Box 5"/>
          <p:cNvSpPr txBox="1">
            <a:spLocks noChangeArrowheads="1"/>
          </p:cNvSpPr>
          <p:nvPr/>
        </p:nvSpPr>
        <p:spPr bwMode="auto">
          <a:xfrm>
            <a:off x="533400" y="2133600"/>
            <a:ext cx="27860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a:t>
            </a:r>
            <a:r>
              <a:rPr lang="en-US" baseline="-25000"/>
              <a:t>R</a:t>
            </a:r>
            <a:r>
              <a:rPr lang="en-US"/>
              <a:t>(PP</a:t>
            </a:r>
            <a:r>
              <a:rPr lang="en-US" sz="1600">
                <a:solidFill>
                  <a:srgbClr val="FF0000"/>
                </a:solidFill>
              </a:rPr>
              <a:t>in-IN</a:t>
            </a:r>
            <a:r>
              <a:rPr lang="en-US">
                <a:solidFill>
                  <a:srgbClr val="FF0000"/>
                </a:solidFill>
              </a:rPr>
              <a:t> </a:t>
            </a:r>
            <a:r>
              <a:rPr lang="en-US"/>
              <a:t>| VP</a:t>
            </a:r>
            <a:r>
              <a:rPr lang="en-US" sz="1600">
                <a:solidFill>
                  <a:srgbClr val="FF0000"/>
                </a:solidFill>
              </a:rPr>
              <a:t>put-VBD</a:t>
            </a:r>
            <a:r>
              <a:rPr lang="en-US"/>
              <a:t>) =</a:t>
            </a:r>
          </a:p>
        </p:txBody>
      </p:sp>
      <p:sp>
        <p:nvSpPr>
          <p:cNvPr id="55302" name="Text Box 6"/>
          <p:cNvSpPr txBox="1">
            <a:spLocks noChangeArrowheads="1"/>
          </p:cNvSpPr>
          <p:nvPr/>
        </p:nvSpPr>
        <p:spPr bwMode="auto">
          <a:xfrm>
            <a:off x="3810000" y="2362200"/>
            <a:ext cx="46132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Count(symbol right of head in a VP</a:t>
            </a:r>
            <a:r>
              <a:rPr lang="en-US" sz="1600">
                <a:solidFill>
                  <a:srgbClr val="FF0000"/>
                </a:solidFill>
              </a:rPr>
              <a:t>put-VBD</a:t>
            </a:r>
            <a:r>
              <a:rPr lang="en-US"/>
              <a:t>)</a:t>
            </a:r>
          </a:p>
        </p:txBody>
      </p:sp>
      <p:sp>
        <p:nvSpPr>
          <p:cNvPr id="55303" name="Line 7"/>
          <p:cNvSpPr>
            <a:spLocks noChangeShapeType="1"/>
          </p:cNvSpPr>
          <p:nvPr/>
        </p:nvSpPr>
        <p:spPr bwMode="auto">
          <a:xfrm>
            <a:off x="3276600" y="2362200"/>
            <a:ext cx="5486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04" name="Text Box 9"/>
          <p:cNvSpPr txBox="1">
            <a:spLocks noChangeArrowheads="1"/>
          </p:cNvSpPr>
          <p:nvPr/>
        </p:nvSpPr>
        <p:spPr bwMode="auto">
          <a:xfrm>
            <a:off x="2971800" y="2819400"/>
            <a:ext cx="60436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Count(NP</a:t>
            </a:r>
            <a:r>
              <a:rPr lang="en-US" sz="1600">
                <a:solidFill>
                  <a:srgbClr val="FF0000"/>
                </a:solidFill>
              </a:rPr>
              <a:t>dog-NN</a:t>
            </a:r>
            <a:r>
              <a:rPr lang="en-US"/>
              <a:t> right of head in a </a:t>
            </a:r>
            <a:r>
              <a:rPr lang="en-US">
                <a:solidFill>
                  <a:srgbClr val="000000"/>
                </a:solidFill>
              </a:rPr>
              <a:t>VP</a:t>
            </a:r>
            <a:r>
              <a:rPr lang="en-US" sz="1600">
                <a:solidFill>
                  <a:srgbClr val="FF0000"/>
                </a:solidFill>
              </a:rPr>
              <a:t>put-VBD </a:t>
            </a:r>
            <a:r>
              <a:rPr lang="en-US"/>
              <a:t>production)</a:t>
            </a:r>
          </a:p>
        </p:txBody>
      </p:sp>
      <p:sp>
        <p:nvSpPr>
          <p:cNvPr id="55305" name="Text Box 10"/>
          <p:cNvSpPr txBox="1">
            <a:spLocks noChangeArrowheads="1"/>
          </p:cNvSpPr>
          <p:nvPr/>
        </p:nvSpPr>
        <p:spPr bwMode="auto">
          <a:xfrm>
            <a:off x="152400" y="2971800"/>
            <a:ext cx="30686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a:t>
            </a:r>
            <a:r>
              <a:rPr lang="en-US" baseline="-25000"/>
              <a:t>R</a:t>
            </a:r>
            <a:r>
              <a:rPr lang="en-US"/>
              <a:t>(NP</a:t>
            </a:r>
            <a:r>
              <a:rPr lang="en-US" sz="1600">
                <a:solidFill>
                  <a:srgbClr val="FF0000"/>
                </a:solidFill>
              </a:rPr>
              <a:t>dog-NN</a:t>
            </a:r>
            <a:r>
              <a:rPr lang="en-US">
                <a:solidFill>
                  <a:srgbClr val="FF0000"/>
                </a:solidFill>
              </a:rPr>
              <a:t> </a:t>
            </a:r>
            <a:r>
              <a:rPr lang="en-US"/>
              <a:t>| VP</a:t>
            </a:r>
            <a:r>
              <a:rPr lang="en-US" sz="1600">
                <a:solidFill>
                  <a:srgbClr val="FF0000"/>
                </a:solidFill>
              </a:rPr>
              <a:t>put-VBD</a:t>
            </a:r>
            <a:r>
              <a:rPr lang="en-US"/>
              <a:t>) =</a:t>
            </a:r>
          </a:p>
        </p:txBody>
      </p:sp>
      <p:sp>
        <p:nvSpPr>
          <p:cNvPr id="55306" name="Rectangle 13"/>
          <p:cNvSpPr>
            <a:spLocks noChangeArrowheads="1"/>
          </p:cNvSpPr>
          <p:nvPr/>
        </p:nvSpPr>
        <p:spPr bwMode="auto">
          <a:xfrm>
            <a:off x="381000" y="3810000"/>
            <a:ext cx="7772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lnSpc>
                <a:spcPct val="90000"/>
              </a:lnSpc>
              <a:spcBef>
                <a:spcPct val="20000"/>
              </a:spcBef>
              <a:buClr>
                <a:srgbClr val="FF0000"/>
              </a:buClr>
              <a:buFontTx/>
              <a:buChar char="•"/>
            </a:pPr>
            <a:r>
              <a:rPr lang="en-US" sz="2800">
                <a:latin typeface="Times New Roman" charset="0"/>
              </a:rPr>
              <a:t>Smooth estimates by linearly interpolating with simpler models conditioned on just POS tag or no lexical info.</a:t>
            </a:r>
          </a:p>
        </p:txBody>
      </p:sp>
      <p:sp>
        <p:nvSpPr>
          <p:cNvPr id="55307" name="Text Box 14"/>
          <p:cNvSpPr txBox="1">
            <a:spLocks noChangeArrowheads="1"/>
          </p:cNvSpPr>
          <p:nvPr/>
        </p:nvSpPr>
        <p:spPr bwMode="auto">
          <a:xfrm>
            <a:off x="1066800" y="5181600"/>
            <a:ext cx="6781800" cy="97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smP</a:t>
            </a:r>
            <a:r>
              <a:rPr lang="en-US" baseline="-25000"/>
              <a:t>R</a:t>
            </a:r>
            <a:r>
              <a:rPr lang="en-US"/>
              <a:t>(PP</a:t>
            </a:r>
            <a:r>
              <a:rPr lang="en-US" sz="1600">
                <a:solidFill>
                  <a:srgbClr val="FF0000"/>
                </a:solidFill>
              </a:rPr>
              <a:t>in-IN</a:t>
            </a:r>
            <a:r>
              <a:rPr lang="en-US">
                <a:solidFill>
                  <a:srgbClr val="FF0000"/>
                </a:solidFill>
              </a:rPr>
              <a:t> </a:t>
            </a:r>
            <a:r>
              <a:rPr lang="en-US"/>
              <a:t>| VP</a:t>
            </a:r>
            <a:r>
              <a:rPr lang="en-US" sz="1600">
                <a:solidFill>
                  <a:srgbClr val="FF0000"/>
                </a:solidFill>
              </a:rPr>
              <a:t>put-VBD</a:t>
            </a:r>
            <a:r>
              <a:rPr lang="en-US"/>
              <a:t>) = </a:t>
            </a:r>
            <a:r>
              <a:rPr lang="en-US">
                <a:sym typeface="Symbol" charset="0"/>
              </a:rPr>
              <a:t></a:t>
            </a:r>
            <a:r>
              <a:rPr lang="en-US" baseline="-25000">
                <a:sym typeface="Symbol" charset="0"/>
              </a:rPr>
              <a:t>1 </a:t>
            </a:r>
            <a:r>
              <a:rPr lang="en-US"/>
              <a:t>P</a:t>
            </a:r>
            <a:r>
              <a:rPr lang="en-US" baseline="-25000"/>
              <a:t>R</a:t>
            </a:r>
            <a:r>
              <a:rPr lang="en-US"/>
              <a:t>(PP</a:t>
            </a:r>
            <a:r>
              <a:rPr lang="en-US" sz="1600">
                <a:solidFill>
                  <a:srgbClr val="FF0000"/>
                </a:solidFill>
              </a:rPr>
              <a:t>in-IN</a:t>
            </a:r>
            <a:r>
              <a:rPr lang="en-US">
                <a:solidFill>
                  <a:srgbClr val="FF0000"/>
                </a:solidFill>
              </a:rPr>
              <a:t> </a:t>
            </a:r>
            <a:r>
              <a:rPr lang="en-US"/>
              <a:t>| VP</a:t>
            </a:r>
            <a:r>
              <a:rPr lang="en-US" sz="1600">
                <a:solidFill>
                  <a:srgbClr val="FF0000"/>
                </a:solidFill>
              </a:rPr>
              <a:t>put-VBD</a:t>
            </a:r>
            <a:r>
              <a:rPr lang="en-US"/>
              <a:t>) </a:t>
            </a:r>
          </a:p>
          <a:p>
            <a:pPr eaLnBrk="1" hangingPunct="1"/>
            <a:r>
              <a:rPr lang="en-US"/>
              <a:t>                                               + (1</a:t>
            </a:r>
            <a:r>
              <a:rPr lang="en-US">
                <a:sym typeface="Symbol" charset="0"/>
              </a:rPr>
              <a:t></a:t>
            </a:r>
            <a:r>
              <a:rPr lang="en-US"/>
              <a:t> </a:t>
            </a:r>
            <a:r>
              <a:rPr lang="en-US">
                <a:sym typeface="Symbol" charset="0"/>
              </a:rPr>
              <a:t></a:t>
            </a:r>
            <a:r>
              <a:rPr lang="en-US" baseline="-25000">
                <a:sym typeface="Symbol" charset="0"/>
              </a:rPr>
              <a:t>1</a:t>
            </a:r>
            <a:r>
              <a:rPr lang="en-US" sz="2000">
                <a:sym typeface="Symbol" charset="0"/>
              </a:rPr>
              <a:t>) (</a:t>
            </a:r>
            <a:r>
              <a:rPr lang="en-US">
                <a:sym typeface="Symbol" charset="0"/>
              </a:rPr>
              <a:t></a:t>
            </a:r>
            <a:r>
              <a:rPr lang="en-US" baseline="-25000">
                <a:sym typeface="Symbol" charset="0"/>
              </a:rPr>
              <a:t>2 </a:t>
            </a:r>
            <a:r>
              <a:rPr lang="en-US"/>
              <a:t>P</a:t>
            </a:r>
            <a:r>
              <a:rPr lang="en-US" baseline="-25000"/>
              <a:t>R</a:t>
            </a:r>
            <a:r>
              <a:rPr lang="en-US"/>
              <a:t>(PP</a:t>
            </a:r>
            <a:r>
              <a:rPr lang="en-US" sz="1600">
                <a:solidFill>
                  <a:srgbClr val="FF0000"/>
                </a:solidFill>
              </a:rPr>
              <a:t>in-IN</a:t>
            </a:r>
            <a:r>
              <a:rPr lang="en-US">
                <a:solidFill>
                  <a:srgbClr val="FF0000"/>
                </a:solidFill>
              </a:rPr>
              <a:t> </a:t>
            </a:r>
            <a:r>
              <a:rPr lang="en-US"/>
              <a:t>| VP</a:t>
            </a:r>
            <a:r>
              <a:rPr lang="en-US" sz="1600">
                <a:solidFill>
                  <a:srgbClr val="FF0000"/>
                </a:solidFill>
              </a:rPr>
              <a:t>VBD</a:t>
            </a:r>
            <a:r>
              <a:rPr lang="en-US"/>
              <a:t>) +</a:t>
            </a:r>
          </a:p>
          <a:p>
            <a:pPr eaLnBrk="1" hangingPunct="1"/>
            <a:r>
              <a:rPr lang="en-US"/>
              <a:t>                                                                (1</a:t>
            </a:r>
            <a:r>
              <a:rPr lang="en-US">
                <a:sym typeface="Symbol" charset="0"/>
              </a:rPr>
              <a:t></a:t>
            </a:r>
            <a:r>
              <a:rPr lang="en-US"/>
              <a:t> </a:t>
            </a:r>
            <a:r>
              <a:rPr lang="en-US">
                <a:sym typeface="Symbol" charset="0"/>
              </a:rPr>
              <a:t></a:t>
            </a:r>
            <a:r>
              <a:rPr lang="en-US" baseline="-25000">
                <a:sym typeface="Symbol" charset="0"/>
              </a:rPr>
              <a:t>2</a:t>
            </a:r>
            <a:r>
              <a:rPr lang="en-US" sz="2000">
                <a:sym typeface="Symbol" charset="0"/>
              </a:rPr>
              <a:t>) </a:t>
            </a:r>
            <a:r>
              <a:rPr lang="en-US"/>
              <a:t>P</a:t>
            </a:r>
            <a:r>
              <a:rPr lang="en-US" baseline="-25000"/>
              <a:t>R</a:t>
            </a:r>
            <a:r>
              <a:rPr lang="en-US"/>
              <a:t>(PP</a:t>
            </a:r>
            <a:r>
              <a:rPr lang="en-US" sz="1600">
                <a:solidFill>
                  <a:srgbClr val="FF0000"/>
                </a:solidFill>
              </a:rPr>
              <a:t>in-IN</a:t>
            </a:r>
            <a:r>
              <a:rPr lang="en-US">
                <a:solidFill>
                  <a:srgbClr val="FF0000"/>
                </a:solidFill>
              </a:rPr>
              <a:t> </a:t>
            </a:r>
            <a:r>
              <a:rPr lang="en-US"/>
              <a:t>| VP)) </a:t>
            </a:r>
          </a:p>
        </p:txBody>
      </p:sp>
      <p:sp>
        <p:nvSpPr>
          <p:cNvPr id="55308" name="Text Box 6"/>
          <p:cNvSpPr txBox="1">
            <a:spLocks noChangeArrowheads="1"/>
          </p:cNvSpPr>
          <p:nvPr/>
        </p:nvSpPr>
        <p:spPr bwMode="auto">
          <a:xfrm>
            <a:off x="3657600" y="3200400"/>
            <a:ext cx="46132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Count(symbol right of head in a VP</a:t>
            </a:r>
            <a:r>
              <a:rPr lang="en-US" sz="1600">
                <a:solidFill>
                  <a:srgbClr val="FF0000"/>
                </a:solidFill>
              </a:rPr>
              <a:t>put-VBD</a:t>
            </a:r>
            <a:r>
              <a:rPr lang="en-US"/>
              <a:t>)</a:t>
            </a:r>
          </a:p>
        </p:txBody>
      </p:sp>
      <p:sp>
        <p:nvSpPr>
          <p:cNvPr id="55309" name="Line 7"/>
          <p:cNvSpPr>
            <a:spLocks noChangeShapeType="1"/>
          </p:cNvSpPr>
          <p:nvPr/>
        </p:nvSpPr>
        <p:spPr bwMode="auto">
          <a:xfrm>
            <a:off x="3200400" y="3200400"/>
            <a:ext cx="5486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326237290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atin typeface="Times New Roman" charset="0"/>
              </a:rPr>
              <a:t>Missed Context Dependence</a:t>
            </a:r>
          </a:p>
        </p:txBody>
      </p:sp>
      <p:sp>
        <p:nvSpPr>
          <p:cNvPr id="56323" name="Content Placeholder 2"/>
          <p:cNvSpPr>
            <a:spLocks noGrp="1"/>
          </p:cNvSpPr>
          <p:nvPr>
            <p:ph idx="1"/>
          </p:nvPr>
        </p:nvSpPr>
        <p:spPr/>
        <p:txBody>
          <a:bodyPr/>
          <a:lstStyle/>
          <a:p>
            <a:r>
              <a:rPr lang="en-US">
                <a:latin typeface="Times New Roman" charset="0"/>
              </a:rPr>
              <a:t>Another problem with CFGs is that which production is used to expand a non-terminal is independent of its context.</a:t>
            </a:r>
          </a:p>
          <a:p>
            <a:r>
              <a:rPr lang="en-US">
                <a:latin typeface="Times New Roman" charset="0"/>
              </a:rPr>
              <a:t>However, this independence is frequently violated for normal grammars.</a:t>
            </a:r>
          </a:p>
          <a:p>
            <a:pPr lvl="1"/>
            <a:r>
              <a:rPr lang="en-US">
                <a:latin typeface="Times New Roman" charset="0"/>
              </a:rPr>
              <a:t>NPs that are subjects are more likely to be pronouns than NPs that are objects.</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B0F4B0A-2745-F147-9DAE-6CABA0174DD9}" type="slidenum">
              <a:rPr lang="en-US">
                <a:solidFill>
                  <a:srgbClr val="000000"/>
                </a:solidFill>
                <a:latin typeface="Helvetica" charset="0"/>
              </a:rPr>
              <a:pPr eaLnBrk="1" hangingPunct="1"/>
              <a:t>175</a:t>
            </a:fld>
            <a:endParaRPr lang="en-US">
              <a:solidFill>
                <a:srgbClr val="000000"/>
              </a:solidFill>
              <a:latin typeface="Times New Roman" charset="0"/>
            </a:endParaRPr>
          </a:p>
        </p:txBody>
      </p:sp>
    </p:spTree>
    <p:extLst>
      <p:ext uri="{BB962C8B-B14F-4D97-AF65-F5344CB8AC3E}">
        <p14:creationId xmlns:p14="http://schemas.microsoft.com/office/powerpoint/2010/main" val="293981973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atin typeface="Times New Roman" charset="0"/>
              </a:rPr>
              <a:t>Splitting Non-Terminals</a:t>
            </a:r>
          </a:p>
        </p:txBody>
      </p:sp>
      <p:sp>
        <p:nvSpPr>
          <p:cNvPr id="57347" name="Content Placeholder 2"/>
          <p:cNvSpPr>
            <a:spLocks noGrp="1"/>
          </p:cNvSpPr>
          <p:nvPr>
            <p:ph idx="1"/>
          </p:nvPr>
        </p:nvSpPr>
        <p:spPr/>
        <p:txBody>
          <a:bodyPr/>
          <a:lstStyle/>
          <a:p>
            <a:r>
              <a:rPr lang="en-US">
                <a:latin typeface="Times New Roman" charset="0"/>
              </a:rPr>
              <a:t>To provide more contextual information, non-terminals can be split into multiple new non-terminals based on their parent in the parse tree using </a:t>
            </a:r>
            <a:r>
              <a:rPr lang="en-US">
                <a:solidFill>
                  <a:srgbClr val="FF0000"/>
                </a:solidFill>
                <a:latin typeface="Times New Roman" charset="0"/>
              </a:rPr>
              <a:t>parent annotation</a:t>
            </a:r>
            <a:r>
              <a:rPr lang="en-US">
                <a:latin typeface="Times New Roman" charset="0"/>
              </a:rPr>
              <a:t>.</a:t>
            </a:r>
          </a:p>
          <a:p>
            <a:pPr lvl="1"/>
            <a:r>
              <a:rPr lang="en-US">
                <a:latin typeface="Times New Roman" charset="0"/>
              </a:rPr>
              <a:t>A subject NP becomes NP^S since its parent node is an S.</a:t>
            </a:r>
          </a:p>
          <a:p>
            <a:pPr lvl="1"/>
            <a:r>
              <a:rPr lang="en-US">
                <a:latin typeface="Times New Roman" charset="0"/>
              </a:rPr>
              <a:t>An object NP becomes NP^VP since its parent node is a VP</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F955BBE-92FA-5C4C-8BFF-5DF49752F281}" type="slidenum">
              <a:rPr lang="en-US">
                <a:solidFill>
                  <a:srgbClr val="000000"/>
                </a:solidFill>
                <a:latin typeface="Helvetica" charset="0"/>
              </a:rPr>
              <a:pPr eaLnBrk="1" hangingPunct="1"/>
              <a:t>176</a:t>
            </a:fld>
            <a:endParaRPr lang="en-US">
              <a:solidFill>
                <a:srgbClr val="000000"/>
              </a:solidFill>
              <a:latin typeface="Times New Roman" charset="0"/>
            </a:endParaRPr>
          </a:p>
        </p:txBody>
      </p:sp>
    </p:spTree>
    <p:extLst>
      <p:ext uri="{BB962C8B-B14F-4D97-AF65-F5344CB8AC3E}">
        <p14:creationId xmlns:p14="http://schemas.microsoft.com/office/powerpoint/2010/main" val="85504703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atin typeface="Times New Roman" charset="0"/>
              </a:rPr>
              <a:t>Parent Annotation Example</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D7F7EE5-E4E0-3940-96FE-22C6C837E069}" type="slidenum">
              <a:rPr lang="en-US">
                <a:solidFill>
                  <a:srgbClr val="000000"/>
                </a:solidFill>
                <a:latin typeface="Helvetica" charset="0"/>
              </a:rPr>
              <a:pPr eaLnBrk="1" hangingPunct="1"/>
              <a:t>177</a:t>
            </a:fld>
            <a:endParaRPr lang="en-US">
              <a:solidFill>
                <a:srgbClr val="000000"/>
              </a:solidFill>
              <a:latin typeface="Times New Roman" charset="0"/>
            </a:endParaRPr>
          </a:p>
        </p:txBody>
      </p:sp>
      <p:sp>
        <p:nvSpPr>
          <p:cNvPr id="58372" name="Text Box 4"/>
          <p:cNvSpPr txBox="1">
            <a:spLocks noChangeArrowheads="1"/>
          </p:cNvSpPr>
          <p:nvPr/>
        </p:nvSpPr>
        <p:spPr bwMode="auto">
          <a:xfrm>
            <a:off x="2614613" y="2262188"/>
            <a:ext cx="3333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S</a:t>
            </a:r>
          </a:p>
        </p:txBody>
      </p:sp>
      <p:sp>
        <p:nvSpPr>
          <p:cNvPr id="58373" name="Text Box 5"/>
          <p:cNvSpPr txBox="1">
            <a:spLocks noChangeArrowheads="1"/>
          </p:cNvSpPr>
          <p:nvPr/>
        </p:nvSpPr>
        <p:spPr bwMode="auto">
          <a:xfrm>
            <a:off x="3394075" y="2828925"/>
            <a:ext cx="4857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p>
        </p:txBody>
      </p:sp>
      <p:sp>
        <p:nvSpPr>
          <p:cNvPr id="58374" name="Text Box 6"/>
          <p:cNvSpPr txBox="1">
            <a:spLocks noChangeArrowheads="1"/>
          </p:cNvSpPr>
          <p:nvPr/>
        </p:nvSpPr>
        <p:spPr bwMode="auto">
          <a:xfrm>
            <a:off x="2919413" y="3233738"/>
            <a:ext cx="16033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VBD          NP</a:t>
            </a:r>
          </a:p>
        </p:txBody>
      </p:sp>
      <p:sp>
        <p:nvSpPr>
          <p:cNvPr id="58375" name="Text Box 7"/>
          <p:cNvSpPr txBox="1">
            <a:spLocks noChangeArrowheads="1"/>
          </p:cNvSpPr>
          <p:nvPr/>
        </p:nvSpPr>
        <p:spPr bwMode="auto">
          <a:xfrm>
            <a:off x="3525838" y="3611563"/>
            <a:ext cx="18954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DT    Nominal</a:t>
            </a:r>
          </a:p>
        </p:txBody>
      </p:sp>
      <p:sp>
        <p:nvSpPr>
          <p:cNvPr id="58376" name="Text Box 8"/>
          <p:cNvSpPr txBox="1">
            <a:spLocks noChangeArrowheads="1"/>
          </p:cNvSpPr>
          <p:nvPr/>
        </p:nvSpPr>
        <p:spPr bwMode="auto">
          <a:xfrm>
            <a:off x="4138613" y="4014788"/>
            <a:ext cx="15144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Nominal   PP</a:t>
            </a:r>
          </a:p>
        </p:txBody>
      </p:sp>
      <p:sp>
        <p:nvSpPr>
          <p:cNvPr id="58377" name="Text Box 9"/>
          <p:cNvSpPr txBox="1">
            <a:spLocks noChangeArrowheads="1"/>
          </p:cNvSpPr>
          <p:nvPr/>
        </p:nvSpPr>
        <p:spPr bwMode="auto">
          <a:xfrm>
            <a:off x="2940050" y="3624263"/>
            <a:ext cx="6508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liked</a:t>
            </a:r>
          </a:p>
        </p:txBody>
      </p:sp>
      <p:sp>
        <p:nvSpPr>
          <p:cNvPr id="58378" name="Text Box 10"/>
          <p:cNvSpPr txBox="1">
            <a:spLocks noChangeArrowheads="1"/>
          </p:cNvSpPr>
          <p:nvPr/>
        </p:nvSpPr>
        <p:spPr bwMode="auto">
          <a:xfrm>
            <a:off x="4830763" y="4457700"/>
            <a:ext cx="1489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IN            NP</a:t>
            </a:r>
          </a:p>
        </p:txBody>
      </p:sp>
      <p:sp>
        <p:nvSpPr>
          <p:cNvPr id="58379" name="Text Box 11"/>
          <p:cNvSpPr txBox="1">
            <a:spLocks noChangeArrowheads="1"/>
          </p:cNvSpPr>
          <p:nvPr/>
        </p:nvSpPr>
        <p:spPr bwMode="auto">
          <a:xfrm>
            <a:off x="4900613" y="4852988"/>
            <a:ext cx="358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in</a:t>
            </a:r>
          </a:p>
        </p:txBody>
      </p:sp>
      <p:sp>
        <p:nvSpPr>
          <p:cNvPr id="58380" name="Text Box 14"/>
          <p:cNvSpPr txBox="1">
            <a:spLocks noChangeArrowheads="1"/>
          </p:cNvSpPr>
          <p:nvPr/>
        </p:nvSpPr>
        <p:spPr bwMode="auto">
          <a:xfrm>
            <a:off x="3648075" y="4070350"/>
            <a:ext cx="49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58381" name="Text Box 15"/>
          <p:cNvSpPr txBox="1">
            <a:spLocks noChangeArrowheads="1"/>
          </p:cNvSpPr>
          <p:nvPr/>
        </p:nvSpPr>
        <p:spPr bwMode="auto">
          <a:xfrm>
            <a:off x="3994150" y="4814888"/>
            <a:ext cx="5619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dog</a:t>
            </a:r>
          </a:p>
        </p:txBody>
      </p:sp>
      <p:sp>
        <p:nvSpPr>
          <p:cNvPr id="58382" name="Line 17"/>
          <p:cNvSpPr>
            <a:spLocks noChangeShapeType="1"/>
          </p:cNvSpPr>
          <p:nvPr/>
        </p:nvSpPr>
        <p:spPr bwMode="auto">
          <a:xfrm flipH="1">
            <a:off x="3232150" y="3055938"/>
            <a:ext cx="354013"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83" name="Line 18"/>
          <p:cNvSpPr>
            <a:spLocks noChangeShapeType="1"/>
          </p:cNvSpPr>
          <p:nvPr/>
        </p:nvSpPr>
        <p:spPr bwMode="auto">
          <a:xfrm>
            <a:off x="3586163" y="3065463"/>
            <a:ext cx="652462"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84" name="Line 19"/>
          <p:cNvSpPr>
            <a:spLocks noChangeShapeType="1"/>
          </p:cNvSpPr>
          <p:nvPr/>
        </p:nvSpPr>
        <p:spPr bwMode="auto">
          <a:xfrm>
            <a:off x="3182938" y="3473450"/>
            <a:ext cx="9525" cy="2524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58385" name="Line 20"/>
          <p:cNvSpPr>
            <a:spLocks noChangeShapeType="1"/>
          </p:cNvSpPr>
          <p:nvPr/>
        </p:nvSpPr>
        <p:spPr bwMode="auto">
          <a:xfrm flipH="1">
            <a:off x="4016375" y="3455988"/>
            <a:ext cx="20320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86" name="Line 21"/>
          <p:cNvSpPr>
            <a:spLocks noChangeShapeType="1"/>
          </p:cNvSpPr>
          <p:nvPr/>
        </p:nvSpPr>
        <p:spPr bwMode="auto">
          <a:xfrm>
            <a:off x="4219575" y="3465513"/>
            <a:ext cx="422275"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87" name="Line 22"/>
          <p:cNvSpPr>
            <a:spLocks noChangeShapeType="1"/>
          </p:cNvSpPr>
          <p:nvPr/>
        </p:nvSpPr>
        <p:spPr bwMode="auto">
          <a:xfrm flipH="1">
            <a:off x="3854450" y="3836988"/>
            <a:ext cx="144463" cy="3254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88" name="Line 23"/>
          <p:cNvSpPr>
            <a:spLocks noChangeShapeType="1"/>
          </p:cNvSpPr>
          <p:nvPr/>
        </p:nvSpPr>
        <p:spPr bwMode="auto">
          <a:xfrm flipH="1">
            <a:off x="4516438" y="3854450"/>
            <a:ext cx="144462" cy="3079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89" name="Line 24"/>
          <p:cNvSpPr>
            <a:spLocks noChangeShapeType="1"/>
          </p:cNvSpPr>
          <p:nvPr/>
        </p:nvSpPr>
        <p:spPr bwMode="auto">
          <a:xfrm>
            <a:off x="4660900" y="3863975"/>
            <a:ext cx="631825" cy="250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90" name="Text Box 25"/>
          <p:cNvSpPr txBox="1">
            <a:spLocks noChangeArrowheads="1"/>
          </p:cNvSpPr>
          <p:nvPr/>
        </p:nvSpPr>
        <p:spPr bwMode="auto">
          <a:xfrm>
            <a:off x="4029075" y="4462463"/>
            <a:ext cx="5111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NN</a:t>
            </a:r>
          </a:p>
        </p:txBody>
      </p:sp>
      <p:sp>
        <p:nvSpPr>
          <p:cNvPr id="58391" name="Line 26"/>
          <p:cNvSpPr>
            <a:spLocks noChangeShapeType="1"/>
          </p:cNvSpPr>
          <p:nvPr/>
        </p:nvSpPr>
        <p:spPr bwMode="auto">
          <a:xfrm flipH="1">
            <a:off x="4352925" y="4311650"/>
            <a:ext cx="134938"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92" name="Line 27"/>
          <p:cNvSpPr>
            <a:spLocks noChangeShapeType="1"/>
          </p:cNvSpPr>
          <p:nvPr/>
        </p:nvSpPr>
        <p:spPr bwMode="auto">
          <a:xfrm>
            <a:off x="4314825" y="4702175"/>
            <a:ext cx="0" cy="2238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93" name="Line 28"/>
          <p:cNvSpPr>
            <a:spLocks noChangeShapeType="1"/>
          </p:cNvSpPr>
          <p:nvPr/>
        </p:nvSpPr>
        <p:spPr bwMode="auto">
          <a:xfrm flipH="1">
            <a:off x="5121275" y="4283075"/>
            <a:ext cx="182563" cy="2698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94" name="Line 29"/>
          <p:cNvSpPr>
            <a:spLocks noChangeShapeType="1"/>
          </p:cNvSpPr>
          <p:nvPr/>
        </p:nvSpPr>
        <p:spPr bwMode="auto">
          <a:xfrm>
            <a:off x="5303838" y="4283075"/>
            <a:ext cx="661987"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95" name="Line 30"/>
          <p:cNvSpPr>
            <a:spLocks noChangeShapeType="1"/>
          </p:cNvSpPr>
          <p:nvPr/>
        </p:nvSpPr>
        <p:spPr bwMode="auto">
          <a:xfrm>
            <a:off x="5072063" y="4692650"/>
            <a:ext cx="0" cy="250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96" name="Text Box 7"/>
          <p:cNvSpPr txBox="1">
            <a:spLocks noChangeArrowheads="1"/>
          </p:cNvSpPr>
          <p:nvPr/>
        </p:nvSpPr>
        <p:spPr bwMode="auto">
          <a:xfrm>
            <a:off x="5334000" y="4953000"/>
            <a:ext cx="1895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DT    Nominal</a:t>
            </a:r>
          </a:p>
        </p:txBody>
      </p:sp>
      <p:sp>
        <p:nvSpPr>
          <p:cNvPr id="58397" name="Line 20"/>
          <p:cNvSpPr>
            <a:spLocks noChangeShapeType="1"/>
          </p:cNvSpPr>
          <p:nvPr/>
        </p:nvSpPr>
        <p:spPr bwMode="auto">
          <a:xfrm flipH="1">
            <a:off x="5848350" y="4697413"/>
            <a:ext cx="20320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98" name="Line 21"/>
          <p:cNvSpPr>
            <a:spLocks noChangeShapeType="1"/>
          </p:cNvSpPr>
          <p:nvPr/>
        </p:nvSpPr>
        <p:spPr bwMode="auto">
          <a:xfrm>
            <a:off x="6051550" y="4706938"/>
            <a:ext cx="422275"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58399" name="Text Box 25"/>
          <p:cNvSpPr txBox="1">
            <a:spLocks noChangeArrowheads="1"/>
          </p:cNvSpPr>
          <p:nvPr/>
        </p:nvSpPr>
        <p:spPr bwMode="auto">
          <a:xfrm>
            <a:off x="6424613" y="5310188"/>
            <a:ext cx="5111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NN</a:t>
            </a:r>
          </a:p>
        </p:txBody>
      </p:sp>
      <p:sp>
        <p:nvSpPr>
          <p:cNvPr id="58400" name="Text Box 14"/>
          <p:cNvSpPr txBox="1">
            <a:spLocks noChangeArrowheads="1"/>
          </p:cNvSpPr>
          <p:nvPr/>
        </p:nvSpPr>
        <p:spPr bwMode="auto">
          <a:xfrm>
            <a:off x="5662613" y="5310188"/>
            <a:ext cx="4984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58401" name="Text Box 14"/>
          <p:cNvSpPr txBox="1">
            <a:spLocks noChangeArrowheads="1"/>
          </p:cNvSpPr>
          <p:nvPr/>
        </p:nvSpPr>
        <p:spPr bwMode="auto">
          <a:xfrm>
            <a:off x="6424613" y="5691188"/>
            <a:ext cx="5619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pen</a:t>
            </a:r>
          </a:p>
        </p:txBody>
      </p:sp>
      <p:sp>
        <p:nvSpPr>
          <p:cNvPr id="58402" name="Line 52"/>
          <p:cNvSpPr>
            <a:spLocks noChangeShapeType="1"/>
          </p:cNvSpPr>
          <p:nvPr/>
        </p:nvSpPr>
        <p:spPr bwMode="auto">
          <a:xfrm>
            <a:off x="6729413" y="5157788"/>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03" name="Line 53"/>
          <p:cNvSpPr>
            <a:spLocks noChangeShapeType="1"/>
          </p:cNvSpPr>
          <p:nvPr/>
        </p:nvSpPr>
        <p:spPr bwMode="auto">
          <a:xfrm>
            <a:off x="6729413" y="5614988"/>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04" name="Line 54"/>
          <p:cNvSpPr>
            <a:spLocks noChangeShapeType="1"/>
          </p:cNvSpPr>
          <p:nvPr/>
        </p:nvSpPr>
        <p:spPr bwMode="auto">
          <a:xfrm>
            <a:off x="5891213" y="5157788"/>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05" name="Text Box 25"/>
          <p:cNvSpPr txBox="1">
            <a:spLocks noChangeArrowheads="1"/>
          </p:cNvSpPr>
          <p:nvPr/>
        </p:nvSpPr>
        <p:spPr bwMode="auto">
          <a:xfrm>
            <a:off x="1700213" y="3252788"/>
            <a:ext cx="6635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NNP</a:t>
            </a:r>
          </a:p>
        </p:txBody>
      </p:sp>
      <p:sp>
        <p:nvSpPr>
          <p:cNvPr id="58406" name="Text Box 25"/>
          <p:cNvSpPr txBox="1">
            <a:spLocks noChangeArrowheads="1"/>
          </p:cNvSpPr>
          <p:nvPr/>
        </p:nvSpPr>
        <p:spPr bwMode="auto">
          <a:xfrm>
            <a:off x="1852613" y="2795588"/>
            <a:ext cx="4984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NP</a:t>
            </a:r>
          </a:p>
        </p:txBody>
      </p:sp>
      <p:sp>
        <p:nvSpPr>
          <p:cNvPr id="58407" name="Text Box 14"/>
          <p:cNvSpPr txBox="1">
            <a:spLocks noChangeArrowheads="1"/>
          </p:cNvSpPr>
          <p:nvPr/>
        </p:nvSpPr>
        <p:spPr bwMode="auto">
          <a:xfrm>
            <a:off x="1776413" y="3633788"/>
            <a:ext cx="6762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John</a:t>
            </a:r>
          </a:p>
        </p:txBody>
      </p:sp>
      <p:sp>
        <p:nvSpPr>
          <p:cNvPr id="58408" name="Line 59"/>
          <p:cNvSpPr>
            <a:spLocks noChangeShapeType="1"/>
          </p:cNvSpPr>
          <p:nvPr/>
        </p:nvSpPr>
        <p:spPr bwMode="auto">
          <a:xfrm>
            <a:off x="2767013" y="2566988"/>
            <a:ext cx="6858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09" name="Line 60"/>
          <p:cNvSpPr>
            <a:spLocks noChangeShapeType="1"/>
          </p:cNvSpPr>
          <p:nvPr/>
        </p:nvSpPr>
        <p:spPr bwMode="auto">
          <a:xfrm flipH="1">
            <a:off x="2157413" y="2566988"/>
            <a:ext cx="6096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10" name="Line 61"/>
          <p:cNvSpPr>
            <a:spLocks noChangeShapeType="1"/>
          </p:cNvSpPr>
          <p:nvPr/>
        </p:nvSpPr>
        <p:spPr bwMode="auto">
          <a:xfrm>
            <a:off x="2081213" y="3100388"/>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11" name="Line 62"/>
          <p:cNvSpPr>
            <a:spLocks noChangeShapeType="1"/>
          </p:cNvSpPr>
          <p:nvPr/>
        </p:nvSpPr>
        <p:spPr bwMode="auto">
          <a:xfrm>
            <a:off x="2081213" y="3557588"/>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 name="Text Box 63"/>
          <p:cNvSpPr txBox="1">
            <a:spLocks noChangeArrowheads="1"/>
          </p:cNvSpPr>
          <p:nvPr/>
        </p:nvSpPr>
        <p:spPr bwMode="auto">
          <a:xfrm>
            <a:off x="7070725" y="4951413"/>
            <a:ext cx="5191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^NP</a:t>
            </a:r>
          </a:p>
        </p:txBody>
      </p:sp>
      <p:sp>
        <p:nvSpPr>
          <p:cNvPr id="46" name="Text Box 64"/>
          <p:cNvSpPr txBox="1">
            <a:spLocks noChangeArrowheads="1"/>
          </p:cNvSpPr>
          <p:nvPr/>
        </p:nvSpPr>
        <p:spPr bwMode="auto">
          <a:xfrm>
            <a:off x="6119813" y="4471988"/>
            <a:ext cx="5095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^PP</a:t>
            </a:r>
          </a:p>
        </p:txBody>
      </p:sp>
      <p:sp>
        <p:nvSpPr>
          <p:cNvPr id="47" name="Text Box 65"/>
          <p:cNvSpPr txBox="1">
            <a:spLocks noChangeArrowheads="1"/>
          </p:cNvSpPr>
          <p:nvPr/>
        </p:nvSpPr>
        <p:spPr bwMode="auto">
          <a:xfrm>
            <a:off x="5448300" y="4079875"/>
            <a:ext cx="9271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^Nominal</a:t>
            </a:r>
          </a:p>
        </p:txBody>
      </p:sp>
      <p:sp>
        <p:nvSpPr>
          <p:cNvPr id="48" name="Text Box 66"/>
          <p:cNvSpPr txBox="1">
            <a:spLocks noChangeArrowheads="1"/>
          </p:cNvSpPr>
          <p:nvPr/>
        </p:nvSpPr>
        <p:spPr bwMode="auto">
          <a:xfrm>
            <a:off x="4400550" y="4192588"/>
            <a:ext cx="9271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^Nominal</a:t>
            </a:r>
          </a:p>
        </p:txBody>
      </p:sp>
      <p:sp>
        <p:nvSpPr>
          <p:cNvPr id="49" name="Text Box 67"/>
          <p:cNvSpPr txBox="1">
            <a:spLocks noChangeArrowheads="1"/>
          </p:cNvSpPr>
          <p:nvPr/>
        </p:nvSpPr>
        <p:spPr bwMode="auto">
          <a:xfrm>
            <a:off x="5257800" y="3657600"/>
            <a:ext cx="5191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^NP</a:t>
            </a:r>
          </a:p>
        </p:txBody>
      </p:sp>
      <p:sp>
        <p:nvSpPr>
          <p:cNvPr id="50" name="Text Box 68"/>
          <p:cNvSpPr txBox="1">
            <a:spLocks noChangeArrowheads="1"/>
          </p:cNvSpPr>
          <p:nvPr/>
        </p:nvSpPr>
        <p:spPr bwMode="auto">
          <a:xfrm>
            <a:off x="4305300" y="3286125"/>
            <a:ext cx="5095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^VP</a:t>
            </a:r>
          </a:p>
        </p:txBody>
      </p:sp>
      <p:sp>
        <p:nvSpPr>
          <p:cNvPr id="51" name="Text Box 69"/>
          <p:cNvSpPr txBox="1">
            <a:spLocks noChangeArrowheads="1"/>
          </p:cNvSpPr>
          <p:nvPr/>
        </p:nvSpPr>
        <p:spPr bwMode="auto">
          <a:xfrm>
            <a:off x="3708400" y="2857500"/>
            <a:ext cx="3905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^S</a:t>
            </a:r>
          </a:p>
        </p:txBody>
      </p:sp>
      <p:sp>
        <p:nvSpPr>
          <p:cNvPr id="53" name="Text Box 71"/>
          <p:cNvSpPr txBox="1">
            <a:spLocks noChangeArrowheads="1"/>
          </p:cNvSpPr>
          <p:nvPr/>
        </p:nvSpPr>
        <p:spPr bwMode="auto">
          <a:xfrm>
            <a:off x="2173288" y="2819400"/>
            <a:ext cx="3889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^S</a:t>
            </a:r>
          </a:p>
        </p:txBody>
      </p:sp>
      <p:sp>
        <p:nvSpPr>
          <p:cNvPr id="54" name="Text Box 63"/>
          <p:cNvSpPr txBox="1">
            <a:spLocks noChangeArrowheads="1"/>
          </p:cNvSpPr>
          <p:nvPr/>
        </p:nvSpPr>
        <p:spPr bwMode="auto">
          <a:xfrm>
            <a:off x="6781800" y="5334000"/>
            <a:ext cx="9271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^Nominal</a:t>
            </a:r>
          </a:p>
        </p:txBody>
      </p:sp>
      <p:sp>
        <p:nvSpPr>
          <p:cNvPr id="55" name="Text Box 63"/>
          <p:cNvSpPr txBox="1">
            <a:spLocks noChangeArrowheads="1"/>
          </p:cNvSpPr>
          <p:nvPr/>
        </p:nvSpPr>
        <p:spPr bwMode="auto">
          <a:xfrm>
            <a:off x="5943600" y="4953000"/>
            <a:ext cx="5191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^NP</a:t>
            </a:r>
          </a:p>
        </p:txBody>
      </p:sp>
      <p:sp>
        <p:nvSpPr>
          <p:cNvPr id="57" name="Text Box 64"/>
          <p:cNvSpPr txBox="1">
            <a:spLocks noChangeArrowheads="1"/>
          </p:cNvSpPr>
          <p:nvPr/>
        </p:nvSpPr>
        <p:spPr bwMode="auto">
          <a:xfrm>
            <a:off x="5029200" y="4495800"/>
            <a:ext cx="5095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^PP</a:t>
            </a:r>
          </a:p>
        </p:txBody>
      </p:sp>
      <p:sp>
        <p:nvSpPr>
          <p:cNvPr id="58" name="Text Box 66"/>
          <p:cNvSpPr txBox="1">
            <a:spLocks noChangeArrowheads="1"/>
          </p:cNvSpPr>
          <p:nvPr/>
        </p:nvSpPr>
        <p:spPr bwMode="auto">
          <a:xfrm>
            <a:off x="4191000" y="4648200"/>
            <a:ext cx="9271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^Nominal</a:t>
            </a:r>
          </a:p>
        </p:txBody>
      </p:sp>
      <p:sp>
        <p:nvSpPr>
          <p:cNvPr id="59" name="Text Box 67"/>
          <p:cNvSpPr txBox="1">
            <a:spLocks noChangeArrowheads="1"/>
          </p:cNvSpPr>
          <p:nvPr/>
        </p:nvSpPr>
        <p:spPr bwMode="auto">
          <a:xfrm>
            <a:off x="4114800" y="3657600"/>
            <a:ext cx="5191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^NP</a:t>
            </a:r>
          </a:p>
        </p:txBody>
      </p:sp>
      <p:sp>
        <p:nvSpPr>
          <p:cNvPr id="60" name="Text Box 68"/>
          <p:cNvSpPr txBox="1">
            <a:spLocks noChangeArrowheads="1"/>
          </p:cNvSpPr>
          <p:nvPr/>
        </p:nvSpPr>
        <p:spPr bwMode="auto">
          <a:xfrm>
            <a:off x="3429000" y="3276600"/>
            <a:ext cx="5095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^VP</a:t>
            </a:r>
          </a:p>
        </p:txBody>
      </p:sp>
      <p:sp>
        <p:nvSpPr>
          <p:cNvPr id="61" name="Text Box 67"/>
          <p:cNvSpPr txBox="1">
            <a:spLocks noChangeArrowheads="1"/>
          </p:cNvSpPr>
          <p:nvPr/>
        </p:nvSpPr>
        <p:spPr bwMode="auto">
          <a:xfrm>
            <a:off x="2209800" y="3276600"/>
            <a:ext cx="5191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^NP</a:t>
            </a:r>
          </a:p>
        </p:txBody>
      </p:sp>
      <p:sp>
        <p:nvSpPr>
          <p:cNvPr id="62" name="TextBox 61"/>
          <p:cNvSpPr txBox="1">
            <a:spLocks noChangeArrowheads="1"/>
          </p:cNvSpPr>
          <p:nvPr/>
        </p:nvSpPr>
        <p:spPr bwMode="auto">
          <a:xfrm>
            <a:off x="5334000" y="2743200"/>
            <a:ext cx="27384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r>
              <a:rPr lang="en-US" sz="1600">
                <a:solidFill>
                  <a:srgbClr val="FF0000"/>
                </a:solidFill>
              </a:rPr>
              <a:t>^S </a:t>
            </a:r>
            <a:r>
              <a:rPr lang="en-US"/>
              <a:t>→ VBD</a:t>
            </a:r>
            <a:r>
              <a:rPr lang="en-US" sz="1600">
                <a:solidFill>
                  <a:srgbClr val="FF0000"/>
                </a:solidFill>
              </a:rPr>
              <a:t>^VP</a:t>
            </a:r>
            <a:r>
              <a:rPr lang="en-US"/>
              <a:t>  NP</a:t>
            </a:r>
            <a:r>
              <a:rPr lang="en-US" sz="1600">
                <a:solidFill>
                  <a:srgbClr val="FF0000"/>
                </a:solidFill>
              </a:rPr>
              <a:t>^VP</a:t>
            </a:r>
            <a:endParaRPr lang="en-US">
              <a:solidFill>
                <a:srgbClr val="FF0000"/>
              </a:solidFill>
            </a:endParaRPr>
          </a:p>
        </p:txBody>
      </p:sp>
    </p:spTree>
    <p:extLst>
      <p:ext uri="{BB962C8B-B14F-4D97-AF65-F5344CB8AC3E}">
        <p14:creationId xmlns:p14="http://schemas.microsoft.com/office/powerpoint/2010/main" val="3895474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3" grpId="0"/>
      <p:bldP spid="54" grpId="0"/>
      <p:bldP spid="55" grpId="0"/>
      <p:bldP spid="57" grpId="0"/>
      <p:bldP spid="58" grpId="0"/>
      <p:bldP spid="59" grpId="0"/>
      <p:bldP spid="60" grpId="0"/>
      <p:bldP spid="61" grpId="0"/>
      <p:bldP spid="6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atin typeface="Times New Roman" charset="0"/>
              </a:rPr>
              <a:t>Split and Merge </a:t>
            </a:r>
          </a:p>
        </p:txBody>
      </p:sp>
      <p:sp>
        <p:nvSpPr>
          <p:cNvPr id="59395" name="Content Placeholder 2"/>
          <p:cNvSpPr>
            <a:spLocks noGrp="1"/>
          </p:cNvSpPr>
          <p:nvPr>
            <p:ph idx="1"/>
          </p:nvPr>
        </p:nvSpPr>
        <p:spPr>
          <a:xfrm>
            <a:off x="533400" y="1371600"/>
            <a:ext cx="8077200" cy="4687888"/>
          </a:xfrm>
        </p:spPr>
        <p:txBody>
          <a:bodyPr>
            <a:normAutofit lnSpcReduction="10000"/>
          </a:bodyPr>
          <a:lstStyle/>
          <a:p>
            <a:r>
              <a:rPr lang="en-US" sz="2800">
                <a:latin typeface="Times New Roman" charset="0"/>
              </a:rPr>
              <a:t>Non-terminal splitting greatly increases the size of the grammar and the number of parameters that need to be learned from limited training data.</a:t>
            </a:r>
          </a:p>
          <a:p>
            <a:r>
              <a:rPr lang="en-US" sz="2800">
                <a:latin typeface="Times New Roman" charset="0"/>
              </a:rPr>
              <a:t>Best approach is to only split non-terminals when it improves the accuracy of the grammar.</a:t>
            </a:r>
          </a:p>
          <a:p>
            <a:r>
              <a:rPr lang="en-US" sz="2800">
                <a:latin typeface="Times New Roman" charset="0"/>
              </a:rPr>
              <a:t>May also help to merge some non-terminals to remove some un-helpful distinctions and learn more accurate parameters for the merged productions. </a:t>
            </a:r>
          </a:p>
          <a:p>
            <a:r>
              <a:rPr lang="en-US" sz="2800">
                <a:latin typeface="Times New Roman" charset="0"/>
              </a:rPr>
              <a:t>Method: Heuristically search for a combination of splits and merges that produces a grammar that maximizes the likelihood of the training treebank.</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4DD6224-2C26-3543-857F-946E998EB246}" type="slidenum">
              <a:rPr lang="en-US">
                <a:solidFill>
                  <a:srgbClr val="000000"/>
                </a:solidFill>
                <a:latin typeface="Helvetica" charset="0"/>
              </a:rPr>
              <a:pPr eaLnBrk="1" hangingPunct="1"/>
              <a:t>178</a:t>
            </a:fld>
            <a:endParaRPr lang="en-US">
              <a:solidFill>
                <a:srgbClr val="000000"/>
              </a:solidFill>
              <a:latin typeface="Times New Roman" charset="0"/>
            </a:endParaRPr>
          </a:p>
        </p:txBody>
      </p:sp>
    </p:spTree>
    <p:extLst>
      <p:ext uri="{BB962C8B-B14F-4D97-AF65-F5344CB8AC3E}">
        <p14:creationId xmlns:p14="http://schemas.microsoft.com/office/powerpoint/2010/main" val="31153984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773CAF6-AF8F-1D4A-A3FC-C09B3C875B7A}" type="slidenum">
              <a:rPr lang="en-US">
                <a:solidFill>
                  <a:srgbClr val="000000"/>
                </a:solidFill>
                <a:latin typeface="Helvetica" charset="0"/>
              </a:rPr>
              <a:pPr eaLnBrk="1" hangingPunct="1"/>
              <a:t>179</a:t>
            </a:fld>
            <a:endParaRPr lang="en-US">
              <a:solidFill>
                <a:srgbClr val="000000"/>
              </a:solidFill>
              <a:latin typeface="Times New Roman" charset="0"/>
            </a:endParaRPr>
          </a:p>
        </p:txBody>
      </p:sp>
      <p:sp>
        <p:nvSpPr>
          <p:cNvPr id="60419" name="Rectangle 2"/>
          <p:cNvSpPr>
            <a:spLocks noGrp="1" noChangeArrowheads="1"/>
          </p:cNvSpPr>
          <p:nvPr>
            <p:ph type="title"/>
          </p:nvPr>
        </p:nvSpPr>
        <p:spPr/>
        <p:txBody>
          <a:bodyPr/>
          <a:lstStyle/>
          <a:p>
            <a:r>
              <a:rPr lang="en-US">
                <a:latin typeface="Times New Roman" charset="0"/>
              </a:rPr>
              <a:t>Treebanks</a:t>
            </a:r>
          </a:p>
        </p:txBody>
      </p:sp>
      <p:sp>
        <p:nvSpPr>
          <p:cNvPr id="60420" name="Rectangle 3"/>
          <p:cNvSpPr>
            <a:spLocks noGrp="1" noChangeArrowheads="1"/>
          </p:cNvSpPr>
          <p:nvPr>
            <p:ph type="body" idx="1"/>
          </p:nvPr>
        </p:nvSpPr>
        <p:spPr/>
        <p:txBody>
          <a:bodyPr/>
          <a:lstStyle/>
          <a:p>
            <a:r>
              <a:rPr lang="en-US" sz="2800">
                <a:solidFill>
                  <a:srgbClr val="FF0000"/>
                </a:solidFill>
                <a:latin typeface="Times New Roman" charset="0"/>
              </a:rPr>
              <a:t>English Penn Treebank</a:t>
            </a:r>
            <a:r>
              <a:rPr lang="en-US" sz="2800">
                <a:latin typeface="Times New Roman" charset="0"/>
              </a:rPr>
              <a:t>: Standard corpus for testing syntactic parsing consists of 1.2 M words of text from the Wall Street Journal (WSJ).</a:t>
            </a:r>
          </a:p>
          <a:p>
            <a:r>
              <a:rPr lang="en-US" sz="2800">
                <a:latin typeface="Times New Roman" charset="0"/>
              </a:rPr>
              <a:t>Typical to train on about 40,000 parsed sentences and test on an additional standard disjoint test set of 2,416 sentences.</a:t>
            </a:r>
          </a:p>
          <a:p>
            <a:r>
              <a:rPr lang="en-US" sz="2800">
                <a:solidFill>
                  <a:srgbClr val="FF0000"/>
                </a:solidFill>
                <a:latin typeface="Times New Roman" charset="0"/>
              </a:rPr>
              <a:t>Chinese Penn Treebank</a:t>
            </a:r>
            <a:r>
              <a:rPr lang="en-US" sz="2800">
                <a:latin typeface="Times New Roman" charset="0"/>
              </a:rPr>
              <a:t>: 100K words from the Xinhua news service.</a:t>
            </a:r>
          </a:p>
          <a:p>
            <a:r>
              <a:rPr lang="en-US" sz="2800">
                <a:latin typeface="Times New Roman" charset="0"/>
              </a:rPr>
              <a:t>Other corpora existing in many languages, see the Wikipedia article </a:t>
            </a:r>
            <a:r>
              <a:rPr lang="ja-JP" altLang="en-US" sz="2800">
                <a:latin typeface="Times New Roman" charset="0"/>
              </a:rPr>
              <a:t>“</a:t>
            </a:r>
            <a:r>
              <a:rPr lang="en-US" sz="2800">
                <a:latin typeface="Times New Roman" charset="0"/>
              </a:rPr>
              <a:t>Treebank</a:t>
            </a:r>
            <a:r>
              <a:rPr lang="ja-JP" altLang="en-US" sz="2800">
                <a:latin typeface="Times New Roman" charset="0"/>
              </a:rPr>
              <a:t>”</a:t>
            </a:r>
            <a:endParaRPr lang="en-US" sz="2800">
              <a:latin typeface="Times New Roman" charset="0"/>
            </a:endParaRPr>
          </a:p>
        </p:txBody>
      </p:sp>
    </p:spTree>
    <p:extLst>
      <p:ext uri="{BB962C8B-B14F-4D97-AF65-F5344CB8AC3E}">
        <p14:creationId xmlns:p14="http://schemas.microsoft.com/office/powerpoint/2010/main" val="2464629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75B1C22-2C6B-CE45-AF41-24E7C864D041}" type="datetime1">
              <a:rPr lang="en-US" sz="1400">
                <a:solidFill>
                  <a:srgbClr val="590A0E"/>
                </a:solidFill>
              </a:rPr>
              <a:pPr/>
              <a:t>4/1/21</a:t>
            </a:fld>
            <a:endParaRPr lang="en-US" sz="1400">
              <a:solidFill>
                <a:srgbClr val="590A0E"/>
              </a:solidFill>
            </a:endParaRPr>
          </a:p>
        </p:txBody>
      </p:sp>
      <p:sp>
        <p:nvSpPr>
          <p:cNvPr id="5017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7FF3F5A-AC83-AF4C-8ADD-A2FFC9E03D96}" type="slidenum">
              <a:rPr lang="en-US" sz="1400">
                <a:solidFill>
                  <a:srgbClr val="590A0E"/>
                </a:solidFill>
              </a:rPr>
              <a:pPr/>
              <a:t>18</a:t>
            </a:fld>
            <a:endParaRPr lang="en-US" sz="1400">
              <a:solidFill>
                <a:srgbClr val="590A0E"/>
              </a:solidFill>
            </a:endParaRPr>
          </a:p>
        </p:txBody>
      </p:sp>
      <p:sp>
        <p:nvSpPr>
          <p:cNvPr id="50180"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Lexically Decorated Tree</a:t>
            </a:r>
          </a:p>
        </p:txBody>
      </p:sp>
      <p:pic>
        <p:nvPicPr>
          <p:cNvPr id="50181" name="Picture 4" descr="lex-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2286000"/>
            <a:ext cx="9388475" cy="356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4400861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atin typeface="Times New Roman" charset="0"/>
              </a:rPr>
              <a:t>First WSJ Sentence</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F7C2EB0-6204-8E46-84D7-40DF93908F7E}" type="slidenum">
              <a:rPr lang="en-US">
                <a:solidFill>
                  <a:srgbClr val="000000"/>
                </a:solidFill>
                <a:latin typeface="Helvetica" charset="0"/>
              </a:rPr>
              <a:pPr eaLnBrk="1" hangingPunct="1"/>
              <a:t>180</a:t>
            </a:fld>
            <a:endParaRPr lang="en-US">
              <a:solidFill>
                <a:srgbClr val="000000"/>
              </a:solidFill>
              <a:latin typeface="Times New Roman" charset="0"/>
            </a:endParaRPr>
          </a:p>
        </p:txBody>
      </p:sp>
      <p:sp>
        <p:nvSpPr>
          <p:cNvPr id="61444" name="TextBox 6"/>
          <p:cNvSpPr txBox="1">
            <a:spLocks noChangeArrowheads="1"/>
          </p:cNvSpPr>
          <p:nvPr/>
        </p:nvSpPr>
        <p:spPr bwMode="auto">
          <a:xfrm>
            <a:off x="1600200" y="1600200"/>
            <a:ext cx="5976938" cy="498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a:t>( (S </a:t>
            </a:r>
          </a:p>
          <a:p>
            <a:pPr eaLnBrk="1" hangingPunct="1"/>
            <a:r>
              <a:rPr lang="en-US" sz="2000"/>
              <a:t>    (NP-SBJ </a:t>
            </a:r>
          </a:p>
          <a:p>
            <a:pPr eaLnBrk="1" hangingPunct="1"/>
            <a:r>
              <a:rPr lang="en-US" sz="2000"/>
              <a:t>      (NP (NNP Pierre) (NNP Vinken) )</a:t>
            </a:r>
          </a:p>
          <a:p>
            <a:pPr eaLnBrk="1" hangingPunct="1"/>
            <a:r>
              <a:rPr lang="en-US" sz="2000"/>
              <a:t>      (, ,) </a:t>
            </a:r>
          </a:p>
          <a:p>
            <a:pPr eaLnBrk="1" hangingPunct="1"/>
            <a:r>
              <a:rPr lang="en-US" sz="2000"/>
              <a:t>      (ADJP </a:t>
            </a:r>
          </a:p>
          <a:p>
            <a:pPr eaLnBrk="1" hangingPunct="1"/>
            <a:r>
              <a:rPr lang="en-US" sz="2000"/>
              <a:t>        (NP (CD 61) (NNS years) )</a:t>
            </a:r>
          </a:p>
          <a:p>
            <a:pPr eaLnBrk="1" hangingPunct="1"/>
            <a:r>
              <a:rPr lang="en-US" sz="2000"/>
              <a:t>        (JJ old) )</a:t>
            </a:r>
          </a:p>
          <a:p>
            <a:pPr eaLnBrk="1" hangingPunct="1"/>
            <a:r>
              <a:rPr lang="en-US" sz="2000"/>
              <a:t>      (, ,) )</a:t>
            </a:r>
          </a:p>
          <a:p>
            <a:pPr eaLnBrk="1" hangingPunct="1"/>
            <a:r>
              <a:rPr lang="en-US" sz="2000"/>
              <a:t>    (VP (MD will) </a:t>
            </a:r>
          </a:p>
          <a:p>
            <a:pPr eaLnBrk="1" hangingPunct="1"/>
            <a:r>
              <a:rPr lang="en-US" sz="2000"/>
              <a:t>      (VP (VB join) </a:t>
            </a:r>
          </a:p>
          <a:p>
            <a:pPr eaLnBrk="1" hangingPunct="1"/>
            <a:r>
              <a:rPr lang="en-US" sz="2000"/>
              <a:t>        (NP (DT the) (NN board) )</a:t>
            </a:r>
          </a:p>
          <a:p>
            <a:pPr eaLnBrk="1" hangingPunct="1"/>
            <a:r>
              <a:rPr lang="en-US" sz="2000"/>
              <a:t>        (PP-CLR (IN as) </a:t>
            </a:r>
          </a:p>
          <a:p>
            <a:pPr eaLnBrk="1" hangingPunct="1"/>
            <a:r>
              <a:rPr lang="en-US" sz="2000"/>
              <a:t>          (NP (DT a) (JJ nonexecutive) (NN director) ))</a:t>
            </a:r>
          </a:p>
          <a:p>
            <a:pPr eaLnBrk="1" hangingPunct="1"/>
            <a:r>
              <a:rPr lang="en-US" sz="2000"/>
              <a:t>        (NP-TMP (NNP Nov.) (CD 29) )))</a:t>
            </a:r>
          </a:p>
          <a:p>
            <a:pPr eaLnBrk="1" hangingPunct="1"/>
            <a:r>
              <a:rPr lang="en-US" sz="2000"/>
              <a:t>    (. .) ))</a:t>
            </a:r>
          </a:p>
          <a:p>
            <a:pPr eaLnBrk="1" hangingPunct="1"/>
            <a:endParaRPr lang="en-US" sz="2000"/>
          </a:p>
        </p:txBody>
      </p:sp>
    </p:spTree>
    <p:extLst>
      <p:ext uri="{BB962C8B-B14F-4D97-AF65-F5344CB8AC3E}">
        <p14:creationId xmlns:p14="http://schemas.microsoft.com/office/powerpoint/2010/main" val="320455322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r>
              <a:rPr lang="en-US">
                <a:latin typeface="Times New Roman" charset="0"/>
              </a:rPr>
              <a:t>WSJ Sentence with Trace (NONE)</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9A787B4-A079-944A-B801-70A10F067F91}" type="slidenum">
              <a:rPr lang="en-US">
                <a:solidFill>
                  <a:srgbClr val="000000"/>
                </a:solidFill>
                <a:latin typeface="Helvetica" charset="0"/>
              </a:rPr>
              <a:pPr eaLnBrk="1" hangingPunct="1"/>
              <a:t>181</a:t>
            </a:fld>
            <a:endParaRPr lang="en-US">
              <a:solidFill>
                <a:srgbClr val="000000"/>
              </a:solidFill>
              <a:latin typeface="Times New Roman" charset="0"/>
            </a:endParaRPr>
          </a:p>
        </p:txBody>
      </p:sp>
      <p:sp>
        <p:nvSpPr>
          <p:cNvPr id="62468" name="TextBox 4"/>
          <p:cNvSpPr txBox="1">
            <a:spLocks noChangeArrowheads="1"/>
          </p:cNvSpPr>
          <p:nvPr/>
        </p:nvSpPr>
        <p:spPr bwMode="auto">
          <a:xfrm>
            <a:off x="1219200" y="1447800"/>
            <a:ext cx="68961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(S </a:t>
            </a:r>
          </a:p>
          <a:p>
            <a:pPr eaLnBrk="1" hangingPunct="1"/>
            <a:r>
              <a:rPr lang="en-US"/>
              <a:t>    (NP-SBJ (DT The) (NNP Illinois) (NNP Supreme) (NNP Court) )</a:t>
            </a:r>
          </a:p>
          <a:p>
            <a:pPr eaLnBrk="1" hangingPunct="1"/>
            <a:r>
              <a:rPr lang="en-US"/>
              <a:t>    (VP (VBD ordered) </a:t>
            </a:r>
          </a:p>
          <a:p>
            <a:pPr eaLnBrk="1" hangingPunct="1"/>
            <a:r>
              <a:rPr lang="en-US"/>
              <a:t>      (NP-1 (DT the) (NN commission) )</a:t>
            </a:r>
          </a:p>
          <a:p>
            <a:pPr eaLnBrk="1" hangingPunct="1"/>
            <a:r>
              <a:rPr lang="en-US"/>
              <a:t>      (S </a:t>
            </a:r>
          </a:p>
          <a:p>
            <a:pPr eaLnBrk="1" hangingPunct="1"/>
            <a:r>
              <a:rPr lang="en-US"/>
              <a:t>        (NP-SBJ (-NONE- *-1) )</a:t>
            </a:r>
          </a:p>
          <a:p>
            <a:pPr eaLnBrk="1" hangingPunct="1"/>
            <a:r>
              <a:rPr lang="en-US"/>
              <a:t>        (VP (TO to) </a:t>
            </a:r>
          </a:p>
          <a:p>
            <a:pPr eaLnBrk="1" hangingPunct="1"/>
            <a:r>
              <a:rPr lang="en-US"/>
              <a:t>          (VP </a:t>
            </a:r>
          </a:p>
          <a:p>
            <a:pPr eaLnBrk="1" hangingPunct="1"/>
            <a:r>
              <a:rPr lang="en-US"/>
              <a:t>            (VP (VB audit) </a:t>
            </a:r>
          </a:p>
          <a:p>
            <a:pPr eaLnBrk="1" hangingPunct="1"/>
            <a:r>
              <a:rPr lang="en-US"/>
              <a:t>              (NP </a:t>
            </a:r>
          </a:p>
          <a:p>
            <a:pPr eaLnBrk="1" hangingPunct="1"/>
            <a:r>
              <a:rPr lang="en-US"/>
              <a:t>                (NP (NNP Commonwealth) (NNP Edison) (POS 's) )</a:t>
            </a:r>
          </a:p>
          <a:p>
            <a:pPr eaLnBrk="1" hangingPunct="1"/>
            <a:r>
              <a:rPr lang="en-US"/>
              <a:t>                (NN construction) (NNS expenses) ))</a:t>
            </a:r>
          </a:p>
          <a:p>
            <a:pPr eaLnBrk="1" hangingPunct="1"/>
            <a:r>
              <a:rPr lang="en-US"/>
              <a:t>            (CC and) </a:t>
            </a:r>
          </a:p>
          <a:p>
            <a:pPr eaLnBrk="1" hangingPunct="1"/>
            <a:r>
              <a:rPr lang="en-US"/>
              <a:t>            (VP (VB refund) </a:t>
            </a:r>
          </a:p>
          <a:p>
            <a:pPr eaLnBrk="1" hangingPunct="1"/>
            <a:r>
              <a:rPr lang="en-US"/>
              <a:t>              (NP (DT any) (JJ unreasonable) (NNS expenses) ))))))</a:t>
            </a:r>
          </a:p>
          <a:p>
            <a:pPr eaLnBrk="1" hangingPunct="1"/>
            <a:r>
              <a:rPr lang="en-US"/>
              <a:t>    (. .) ))</a:t>
            </a:r>
          </a:p>
          <a:p>
            <a:pPr eaLnBrk="1" hangingPunct="1"/>
            <a:endParaRPr lang="en-US"/>
          </a:p>
        </p:txBody>
      </p:sp>
    </p:spTree>
    <p:extLst>
      <p:ext uri="{BB962C8B-B14F-4D97-AF65-F5344CB8AC3E}">
        <p14:creationId xmlns:p14="http://schemas.microsoft.com/office/powerpoint/2010/main" val="23919830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5CF6A89-0816-B341-8529-AD4DB2297325}" type="slidenum">
              <a:rPr lang="en-US">
                <a:solidFill>
                  <a:srgbClr val="000000"/>
                </a:solidFill>
                <a:latin typeface="Helvetica" charset="0"/>
              </a:rPr>
              <a:pPr eaLnBrk="1" hangingPunct="1"/>
              <a:t>182</a:t>
            </a:fld>
            <a:endParaRPr lang="en-US">
              <a:solidFill>
                <a:srgbClr val="000000"/>
              </a:solidFill>
              <a:latin typeface="Times New Roman" charset="0"/>
            </a:endParaRPr>
          </a:p>
        </p:txBody>
      </p:sp>
      <p:sp>
        <p:nvSpPr>
          <p:cNvPr id="63491" name="Rectangle 2"/>
          <p:cNvSpPr>
            <a:spLocks noGrp="1" noChangeArrowheads="1"/>
          </p:cNvSpPr>
          <p:nvPr>
            <p:ph type="title"/>
          </p:nvPr>
        </p:nvSpPr>
        <p:spPr/>
        <p:txBody>
          <a:bodyPr/>
          <a:lstStyle/>
          <a:p>
            <a:r>
              <a:rPr lang="en-US">
                <a:latin typeface="Times New Roman" charset="0"/>
              </a:rPr>
              <a:t>Parsing Evaluation Metrics</a:t>
            </a:r>
          </a:p>
        </p:txBody>
      </p:sp>
      <p:sp>
        <p:nvSpPr>
          <p:cNvPr id="63492" name="Rectangle 3"/>
          <p:cNvSpPr>
            <a:spLocks noGrp="1" noChangeArrowheads="1"/>
          </p:cNvSpPr>
          <p:nvPr>
            <p:ph type="body" idx="1"/>
          </p:nvPr>
        </p:nvSpPr>
        <p:spPr>
          <a:xfrm>
            <a:off x="296863" y="1371600"/>
            <a:ext cx="8599487" cy="4687888"/>
          </a:xfrm>
        </p:spPr>
        <p:txBody>
          <a:bodyPr/>
          <a:lstStyle/>
          <a:p>
            <a:r>
              <a:rPr lang="en-US" sz="2800">
                <a:latin typeface="Times New Roman" charset="0"/>
              </a:rPr>
              <a:t>PARSEVAL metrics measure the fraction of the constituents that match between the computed and human parse trees.  If </a:t>
            </a:r>
            <a:r>
              <a:rPr lang="en-US" sz="2800" i="1">
                <a:latin typeface="Times New Roman" charset="0"/>
              </a:rPr>
              <a:t>P</a:t>
            </a:r>
            <a:r>
              <a:rPr lang="en-US" sz="2800">
                <a:latin typeface="Times New Roman" charset="0"/>
              </a:rPr>
              <a:t> is the system</a:t>
            </a:r>
            <a:r>
              <a:rPr lang="ja-JP" altLang="en-US" sz="2800">
                <a:latin typeface="Times New Roman" charset="0"/>
              </a:rPr>
              <a:t>’</a:t>
            </a:r>
            <a:r>
              <a:rPr lang="en-US" sz="2800">
                <a:latin typeface="Times New Roman" charset="0"/>
              </a:rPr>
              <a:t>s parse tree and </a:t>
            </a:r>
            <a:r>
              <a:rPr lang="en-US" sz="2800" i="1">
                <a:latin typeface="Times New Roman" charset="0"/>
              </a:rPr>
              <a:t>T </a:t>
            </a:r>
            <a:r>
              <a:rPr lang="en-US" sz="2800">
                <a:latin typeface="Times New Roman" charset="0"/>
              </a:rPr>
              <a:t>is the human parse tree (the </a:t>
            </a:r>
            <a:r>
              <a:rPr lang="ja-JP" altLang="en-US" sz="2800">
                <a:latin typeface="Times New Roman" charset="0"/>
              </a:rPr>
              <a:t>“</a:t>
            </a:r>
            <a:r>
              <a:rPr lang="en-US" sz="2800">
                <a:latin typeface="Times New Roman" charset="0"/>
              </a:rPr>
              <a:t>gold standard</a:t>
            </a:r>
            <a:r>
              <a:rPr lang="ja-JP" altLang="en-US" sz="2800">
                <a:latin typeface="Times New Roman" charset="0"/>
              </a:rPr>
              <a:t>”</a:t>
            </a:r>
            <a:r>
              <a:rPr lang="en-US" sz="2800">
                <a:latin typeface="Times New Roman" charset="0"/>
              </a:rPr>
              <a:t>):</a:t>
            </a:r>
          </a:p>
          <a:p>
            <a:pPr lvl="1"/>
            <a:r>
              <a:rPr lang="en-US" sz="2400" b="1" i="1">
                <a:solidFill>
                  <a:srgbClr val="FF0000"/>
                </a:solidFill>
                <a:latin typeface="Times New Roman" charset="0"/>
              </a:rPr>
              <a:t>Recall</a:t>
            </a:r>
            <a:r>
              <a:rPr lang="en-US" sz="2400">
                <a:solidFill>
                  <a:srgbClr val="FF0000"/>
                </a:solidFill>
                <a:latin typeface="Times New Roman" charset="0"/>
              </a:rPr>
              <a:t> </a:t>
            </a:r>
            <a:r>
              <a:rPr lang="en-US" sz="2400">
                <a:latin typeface="Times New Roman" charset="0"/>
              </a:rPr>
              <a:t>= (# correct constituents in </a:t>
            </a:r>
            <a:r>
              <a:rPr lang="en-US" sz="2400" i="1">
                <a:latin typeface="Times New Roman" charset="0"/>
              </a:rPr>
              <a:t>P</a:t>
            </a:r>
            <a:r>
              <a:rPr lang="en-US" sz="2400">
                <a:latin typeface="Times New Roman" charset="0"/>
              </a:rPr>
              <a:t>) / (# constituents in </a:t>
            </a:r>
            <a:r>
              <a:rPr lang="en-US" sz="2400" i="1">
                <a:latin typeface="Times New Roman" charset="0"/>
              </a:rPr>
              <a:t>T</a:t>
            </a:r>
            <a:r>
              <a:rPr lang="en-US" sz="2400">
                <a:latin typeface="Times New Roman" charset="0"/>
              </a:rPr>
              <a:t>)</a:t>
            </a:r>
          </a:p>
          <a:p>
            <a:pPr lvl="1"/>
            <a:r>
              <a:rPr lang="en-US" sz="2400" b="1" i="1">
                <a:solidFill>
                  <a:srgbClr val="FF0000"/>
                </a:solidFill>
                <a:latin typeface="Times New Roman" charset="0"/>
              </a:rPr>
              <a:t>Precision</a:t>
            </a:r>
            <a:r>
              <a:rPr lang="en-US" sz="2400">
                <a:latin typeface="Times New Roman" charset="0"/>
              </a:rPr>
              <a:t> = (# correct constituents in </a:t>
            </a:r>
            <a:r>
              <a:rPr lang="en-US" sz="2400" i="1">
                <a:latin typeface="Times New Roman" charset="0"/>
              </a:rPr>
              <a:t>P</a:t>
            </a:r>
            <a:r>
              <a:rPr lang="en-US" sz="2400">
                <a:latin typeface="Times New Roman" charset="0"/>
              </a:rPr>
              <a:t>) / (# constituents in </a:t>
            </a:r>
            <a:r>
              <a:rPr lang="en-US" sz="2400" i="1">
                <a:latin typeface="Times New Roman" charset="0"/>
              </a:rPr>
              <a:t>P</a:t>
            </a:r>
            <a:r>
              <a:rPr lang="en-US" sz="2400">
                <a:latin typeface="Times New Roman" charset="0"/>
              </a:rPr>
              <a:t>)</a:t>
            </a:r>
          </a:p>
          <a:p>
            <a:r>
              <a:rPr lang="en-US" sz="2800" b="1" i="1">
                <a:solidFill>
                  <a:srgbClr val="FF0000"/>
                </a:solidFill>
                <a:latin typeface="Times New Roman" charset="0"/>
              </a:rPr>
              <a:t>Labeled Precision</a:t>
            </a:r>
            <a:r>
              <a:rPr lang="en-US" sz="2800" b="1" i="1">
                <a:latin typeface="Times New Roman" charset="0"/>
              </a:rPr>
              <a:t> </a:t>
            </a:r>
            <a:r>
              <a:rPr lang="en-US" sz="2800">
                <a:latin typeface="Times New Roman" charset="0"/>
              </a:rPr>
              <a:t>and </a:t>
            </a:r>
            <a:r>
              <a:rPr lang="en-US" sz="2800" b="1" i="1">
                <a:solidFill>
                  <a:srgbClr val="FF0000"/>
                </a:solidFill>
                <a:latin typeface="Times New Roman" charset="0"/>
              </a:rPr>
              <a:t>labeled recall</a:t>
            </a:r>
            <a:r>
              <a:rPr lang="en-US" sz="2800" b="1" i="1">
                <a:latin typeface="Times New Roman" charset="0"/>
              </a:rPr>
              <a:t> </a:t>
            </a:r>
            <a:r>
              <a:rPr lang="en-US" sz="2800">
                <a:latin typeface="Times New Roman" charset="0"/>
              </a:rPr>
              <a:t>require getting the non-terminal label on the constituent node correct to count as correct.</a:t>
            </a:r>
          </a:p>
          <a:p>
            <a:r>
              <a:rPr lang="en-US" sz="2800">
                <a:latin typeface="Times New Roman" charset="0"/>
              </a:rPr>
              <a:t> </a:t>
            </a:r>
            <a:r>
              <a:rPr lang="en-US" sz="2800" b="1" i="1">
                <a:solidFill>
                  <a:srgbClr val="FF0000"/>
                </a:solidFill>
                <a:latin typeface="Times New Roman" charset="0"/>
              </a:rPr>
              <a:t>F</a:t>
            </a:r>
            <a:r>
              <a:rPr lang="en-US" sz="2800" b="1" i="1" baseline="-25000">
                <a:solidFill>
                  <a:srgbClr val="FF0000"/>
                </a:solidFill>
                <a:latin typeface="Times New Roman" charset="0"/>
              </a:rPr>
              <a:t>1</a:t>
            </a:r>
            <a:r>
              <a:rPr lang="en-US" sz="2800">
                <a:latin typeface="Times New Roman" charset="0"/>
              </a:rPr>
              <a:t> is the harmonic mean of precision and recall.</a:t>
            </a:r>
          </a:p>
        </p:txBody>
      </p:sp>
    </p:spTree>
    <p:extLst>
      <p:ext uri="{BB962C8B-B14F-4D97-AF65-F5344CB8AC3E}">
        <p14:creationId xmlns:p14="http://schemas.microsoft.com/office/powerpoint/2010/main" val="29305489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a:latin typeface="Times New Roman" charset="0"/>
              </a:rPr>
              <a:t>Computing Evaluation Metrics</a:t>
            </a:r>
          </a:p>
        </p:txBody>
      </p:sp>
      <p:sp>
        <p:nvSpPr>
          <p:cNvPr id="64515" name="Text Box 94"/>
          <p:cNvSpPr txBox="1">
            <a:spLocks noChangeArrowheads="1"/>
          </p:cNvSpPr>
          <p:nvPr/>
        </p:nvSpPr>
        <p:spPr bwMode="auto">
          <a:xfrm>
            <a:off x="533400" y="1828800"/>
            <a:ext cx="24860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b="1">
                <a:solidFill>
                  <a:srgbClr val="000000"/>
                </a:solidFill>
                <a:latin typeface="Times New Roman" charset="0"/>
              </a:rPr>
              <a:t>Correct Tree T</a:t>
            </a:r>
            <a:endParaRPr lang="en-US" sz="2800" b="1" baseline="-25000">
              <a:solidFill>
                <a:srgbClr val="000000"/>
              </a:solidFill>
              <a:latin typeface="Times New Roman" charset="0"/>
            </a:endParaRPr>
          </a:p>
        </p:txBody>
      </p:sp>
      <p:sp>
        <p:nvSpPr>
          <p:cNvPr id="64516" name="Text Box 4"/>
          <p:cNvSpPr txBox="1">
            <a:spLocks noChangeArrowheads="1"/>
          </p:cNvSpPr>
          <p:nvPr/>
        </p:nvSpPr>
        <p:spPr bwMode="auto">
          <a:xfrm>
            <a:off x="1109663" y="2260600"/>
            <a:ext cx="3333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S</a:t>
            </a:r>
          </a:p>
        </p:txBody>
      </p:sp>
      <p:sp>
        <p:nvSpPr>
          <p:cNvPr id="64517" name="Text Box 5"/>
          <p:cNvSpPr txBox="1">
            <a:spLocks noChangeArrowheads="1"/>
          </p:cNvSpPr>
          <p:nvPr/>
        </p:nvSpPr>
        <p:spPr bwMode="auto">
          <a:xfrm>
            <a:off x="1027113" y="2674938"/>
            <a:ext cx="485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p>
        </p:txBody>
      </p:sp>
      <p:sp>
        <p:nvSpPr>
          <p:cNvPr id="64518" name="Text Box 6"/>
          <p:cNvSpPr txBox="1">
            <a:spLocks noChangeArrowheads="1"/>
          </p:cNvSpPr>
          <p:nvPr/>
        </p:nvSpPr>
        <p:spPr bwMode="auto">
          <a:xfrm>
            <a:off x="552450" y="3079750"/>
            <a:ext cx="1616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Verb          NP</a:t>
            </a:r>
          </a:p>
        </p:txBody>
      </p:sp>
      <p:sp>
        <p:nvSpPr>
          <p:cNvPr id="64519" name="Text Box 7"/>
          <p:cNvSpPr txBox="1">
            <a:spLocks noChangeArrowheads="1"/>
          </p:cNvSpPr>
          <p:nvPr/>
        </p:nvSpPr>
        <p:spPr bwMode="auto">
          <a:xfrm>
            <a:off x="1158875" y="3457575"/>
            <a:ext cx="1946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Det    Nominal</a:t>
            </a:r>
          </a:p>
        </p:txBody>
      </p:sp>
      <p:sp>
        <p:nvSpPr>
          <p:cNvPr id="64520" name="Text Box 8"/>
          <p:cNvSpPr txBox="1">
            <a:spLocks noChangeArrowheads="1"/>
          </p:cNvSpPr>
          <p:nvPr/>
        </p:nvSpPr>
        <p:spPr bwMode="auto">
          <a:xfrm>
            <a:off x="1778000" y="3910013"/>
            <a:ext cx="16414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Nominal     PP</a:t>
            </a:r>
          </a:p>
        </p:txBody>
      </p:sp>
      <p:sp>
        <p:nvSpPr>
          <p:cNvPr id="64521" name="Text Box 9"/>
          <p:cNvSpPr txBox="1">
            <a:spLocks noChangeArrowheads="1"/>
          </p:cNvSpPr>
          <p:nvPr/>
        </p:nvSpPr>
        <p:spPr bwMode="auto">
          <a:xfrm>
            <a:off x="573088" y="3470275"/>
            <a:ext cx="676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book</a:t>
            </a:r>
          </a:p>
        </p:txBody>
      </p:sp>
      <p:sp>
        <p:nvSpPr>
          <p:cNvPr id="64522" name="Text Box 10"/>
          <p:cNvSpPr txBox="1">
            <a:spLocks noChangeArrowheads="1"/>
          </p:cNvSpPr>
          <p:nvPr/>
        </p:nvSpPr>
        <p:spPr bwMode="auto">
          <a:xfrm>
            <a:off x="2463800" y="4303713"/>
            <a:ext cx="14890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Prep        NP</a:t>
            </a:r>
          </a:p>
        </p:txBody>
      </p:sp>
      <p:sp>
        <p:nvSpPr>
          <p:cNvPr id="64523" name="Text Box 11"/>
          <p:cNvSpPr txBox="1">
            <a:spLocks noChangeArrowheads="1"/>
          </p:cNvSpPr>
          <p:nvPr/>
        </p:nvSpPr>
        <p:spPr bwMode="auto">
          <a:xfrm>
            <a:off x="2314575" y="4660900"/>
            <a:ext cx="955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through</a:t>
            </a:r>
          </a:p>
        </p:txBody>
      </p:sp>
      <p:sp>
        <p:nvSpPr>
          <p:cNvPr id="64524" name="Text Box 12"/>
          <p:cNvSpPr txBox="1">
            <a:spLocks noChangeArrowheads="1"/>
          </p:cNvSpPr>
          <p:nvPr/>
        </p:nvSpPr>
        <p:spPr bwMode="auto">
          <a:xfrm>
            <a:off x="3324225" y="5005388"/>
            <a:ext cx="10318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Houston</a:t>
            </a:r>
          </a:p>
        </p:txBody>
      </p:sp>
      <p:sp>
        <p:nvSpPr>
          <p:cNvPr id="64525" name="Text Box 13"/>
          <p:cNvSpPr txBox="1">
            <a:spLocks noChangeArrowheads="1"/>
          </p:cNvSpPr>
          <p:nvPr/>
        </p:nvSpPr>
        <p:spPr bwMode="auto">
          <a:xfrm>
            <a:off x="3200400" y="4648200"/>
            <a:ext cx="1489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Proper-Noun</a:t>
            </a:r>
          </a:p>
        </p:txBody>
      </p:sp>
      <p:sp>
        <p:nvSpPr>
          <p:cNvPr id="64526" name="Text Box 14"/>
          <p:cNvSpPr txBox="1">
            <a:spLocks noChangeArrowheads="1"/>
          </p:cNvSpPr>
          <p:nvPr/>
        </p:nvSpPr>
        <p:spPr bwMode="auto">
          <a:xfrm>
            <a:off x="1281113" y="3916363"/>
            <a:ext cx="4984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64527" name="Text Box 15"/>
          <p:cNvSpPr txBox="1">
            <a:spLocks noChangeArrowheads="1"/>
          </p:cNvSpPr>
          <p:nvPr/>
        </p:nvSpPr>
        <p:spPr bwMode="auto">
          <a:xfrm>
            <a:off x="1627188" y="4660900"/>
            <a:ext cx="6635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flight</a:t>
            </a:r>
          </a:p>
        </p:txBody>
      </p:sp>
      <p:sp>
        <p:nvSpPr>
          <p:cNvPr id="64528" name="Line 16"/>
          <p:cNvSpPr>
            <a:spLocks noChangeShapeType="1"/>
          </p:cNvSpPr>
          <p:nvPr/>
        </p:nvSpPr>
        <p:spPr bwMode="auto">
          <a:xfrm>
            <a:off x="1228725" y="2501900"/>
            <a:ext cx="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29" name="Line 17"/>
          <p:cNvSpPr>
            <a:spLocks noChangeShapeType="1"/>
          </p:cNvSpPr>
          <p:nvPr/>
        </p:nvSpPr>
        <p:spPr bwMode="auto">
          <a:xfrm flipH="1">
            <a:off x="865188" y="2901950"/>
            <a:ext cx="354012"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30" name="Line 18"/>
          <p:cNvSpPr>
            <a:spLocks noChangeShapeType="1"/>
          </p:cNvSpPr>
          <p:nvPr/>
        </p:nvSpPr>
        <p:spPr bwMode="auto">
          <a:xfrm>
            <a:off x="1219200" y="2911475"/>
            <a:ext cx="652463"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31" name="Line 19"/>
          <p:cNvSpPr>
            <a:spLocks noChangeShapeType="1"/>
          </p:cNvSpPr>
          <p:nvPr/>
        </p:nvSpPr>
        <p:spPr bwMode="auto">
          <a:xfrm>
            <a:off x="815975" y="3319463"/>
            <a:ext cx="9525" cy="2524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64532" name="Line 20"/>
          <p:cNvSpPr>
            <a:spLocks noChangeShapeType="1"/>
          </p:cNvSpPr>
          <p:nvPr/>
        </p:nvSpPr>
        <p:spPr bwMode="auto">
          <a:xfrm flipH="1">
            <a:off x="1649413" y="3302000"/>
            <a:ext cx="20320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33" name="Line 21"/>
          <p:cNvSpPr>
            <a:spLocks noChangeShapeType="1"/>
          </p:cNvSpPr>
          <p:nvPr/>
        </p:nvSpPr>
        <p:spPr bwMode="auto">
          <a:xfrm>
            <a:off x="1852613" y="3311525"/>
            <a:ext cx="422275"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34" name="Line 22"/>
          <p:cNvSpPr>
            <a:spLocks noChangeShapeType="1"/>
          </p:cNvSpPr>
          <p:nvPr/>
        </p:nvSpPr>
        <p:spPr bwMode="auto">
          <a:xfrm flipH="1">
            <a:off x="1487488" y="3683000"/>
            <a:ext cx="144462" cy="3254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35" name="Line 23"/>
          <p:cNvSpPr>
            <a:spLocks noChangeShapeType="1"/>
          </p:cNvSpPr>
          <p:nvPr/>
        </p:nvSpPr>
        <p:spPr bwMode="auto">
          <a:xfrm flipH="1">
            <a:off x="2149475" y="3700463"/>
            <a:ext cx="144463" cy="3079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36" name="Line 24"/>
          <p:cNvSpPr>
            <a:spLocks noChangeShapeType="1"/>
          </p:cNvSpPr>
          <p:nvPr/>
        </p:nvSpPr>
        <p:spPr bwMode="auto">
          <a:xfrm>
            <a:off x="2293938" y="3709988"/>
            <a:ext cx="631825" cy="250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37" name="Text Box 25"/>
          <p:cNvSpPr txBox="1">
            <a:spLocks noChangeArrowheads="1"/>
          </p:cNvSpPr>
          <p:nvPr/>
        </p:nvSpPr>
        <p:spPr bwMode="auto">
          <a:xfrm>
            <a:off x="1662113" y="4308475"/>
            <a:ext cx="727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Noun</a:t>
            </a:r>
          </a:p>
        </p:txBody>
      </p:sp>
      <p:sp>
        <p:nvSpPr>
          <p:cNvPr id="64538" name="Line 26"/>
          <p:cNvSpPr>
            <a:spLocks noChangeShapeType="1"/>
          </p:cNvSpPr>
          <p:nvPr/>
        </p:nvSpPr>
        <p:spPr bwMode="auto">
          <a:xfrm flipH="1">
            <a:off x="1985963" y="4157663"/>
            <a:ext cx="134937"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39" name="Line 27"/>
          <p:cNvSpPr>
            <a:spLocks noChangeShapeType="1"/>
          </p:cNvSpPr>
          <p:nvPr/>
        </p:nvSpPr>
        <p:spPr bwMode="auto">
          <a:xfrm>
            <a:off x="1947863" y="4548188"/>
            <a:ext cx="0" cy="2238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40" name="Line 28"/>
          <p:cNvSpPr>
            <a:spLocks noChangeShapeType="1"/>
          </p:cNvSpPr>
          <p:nvPr/>
        </p:nvSpPr>
        <p:spPr bwMode="auto">
          <a:xfrm flipH="1">
            <a:off x="2754313" y="4129088"/>
            <a:ext cx="182562" cy="2698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41" name="Line 29"/>
          <p:cNvSpPr>
            <a:spLocks noChangeShapeType="1"/>
          </p:cNvSpPr>
          <p:nvPr/>
        </p:nvSpPr>
        <p:spPr bwMode="auto">
          <a:xfrm>
            <a:off x="2936875" y="4129088"/>
            <a:ext cx="661988"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42" name="Line 30"/>
          <p:cNvSpPr>
            <a:spLocks noChangeShapeType="1"/>
          </p:cNvSpPr>
          <p:nvPr/>
        </p:nvSpPr>
        <p:spPr bwMode="auto">
          <a:xfrm>
            <a:off x="2705100" y="4538663"/>
            <a:ext cx="0" cy="250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43" name="Line 31"/>
          <p:cNvSpPr>
            <a:spLocks noChangeShapeType="1"/>
          </p:cNvSpPr>
          <p:nvPr/>
        </p:nvSpPr>
        <p:spPr bwMode="auto">
          <a:xfrm>
            <a:off x="3598863" y="4529138"/>
            <a:ext cx="0" cy="242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44" name="Line 32"/>
          <p:cNvSpPr>
            <a:spLocks noChangeShapeType="1"/>
          </p:cNvSpPr>
          <p:nvPr/>
        </p:nvSpPr>
        <p:spPr bwMode="auto">
          <a:xfrm>
            <a:off x="3646488" y="4919663"/>
            <a:ext cx="0" cy="1968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45" name="Text Box 94"/>
          <p:cNvSpPr txBox="1">
            <a:spLocks noChangeArrowheads="1"/>
          </p:cNvSpPr>
          <p:nvPr/>
        </p:nvSpPr>
        <p:spPr bwMode="auto">
          <a:xfrm>
            <a:off x="4572000" y="1828800"/>
            <a:ext cx="288766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b="1">
                <a:solidFill>
                  <a:srgbClr val="000000"/>
                </a:solidFill>
                <a:latin typeface="Times New Roman" charset="0"/>
              </a:rPr>
              <a:t>Computed Tree P</a:t>
            </a:r>
            <a:endParaRPr lang="en-US" sz="2800" b="1" baseline="-25000">
              <a:solidFill>
                <a:srgbClr val="000000"/>
              </a:solidFill>
              <a:latin typeface="Times New Roman" charset="0"/>
            </a:endParaRPr>
          </a:p>
        </p:txBody>
      </p:sp>
      <p:sp>
        <p:nvSpPr>
          <p:cNvPr id="64546" name="Text Box 5"/>
          <p:cNvSpPr txBox="1">
            <a:spLocks noChangeArrowheads="1"/>
          </p:cNvSpPr>
          <p:nvPr/>
        </p:nvSpPr>
        <p:spPr bwMode="auto">
          <a:xfrm>
            <a:off x="4879975" y="3171825"/>
            <a:ext cx="4857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p>
        </p:txBody>
      </p:sp>
      <p:sp>
        <p:nvSpPr>
          <p:cNvPr id="64547" name="Text Box 6"/>
          <p:cNvSpPr txBox="1">
            <a:spLocks noChangeArrowheads="1"/>
          </p:cNvSpPr>
          <p:nvPr/>
        </p:nvSpPr>
        <p:spPr bwMode="auto">
          <a:xfrm>
            <a:off x="4405313" y="3576638"/>
            <a:ext cx="16160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Verb          NP</a:t>
            </a:r>
          </a:p>
        </p:txBody>
      </p:sp>
      <p:sp>
        <p:nvSpPr>
          <p:cNvPr id="64548" name="Text Box 7"/>
          <p:cNvSpPr txBox="1">
            <a:spLocks noChangeArrowheads="1"/>
          </p:cNvSpPr>
          <p:nvPr/>
        </p:nvSpPr>
        <p:spPr bwMode="auto">
          <a:xfrm>
            <a:off x="5011738" y="3954463"/>
            <a:ext cx="19462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Det    Nominal</a:t>
            </a:r>
          </a:p>
        </p:txBody>
      </p:sp>
      <p:sp>
        <p:nvSpPr>
          <p:cNvPr id="64549" name="Text Box 9"/>
          <p:cNvSpPr txBox="1">
            <a:spLocks noChangeArrowheads="1"/>
          </p:cNvSpPr>
          <p:nvPr/>
        </p:nvSpPr>
        <p:spPr bwMode="auto">
          <a:xfrm>
            <a:off x="4425950" y="3967163"/>
            <a:ext cx="6762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book</a:t>
            </a:r>
          </a:p>
        </p:txBody>
      </p:sp>
      <p:sp>
        <p:nvSpPr>
          <p:cNvPr id="64550" name="Text Box 10"/>
          <p:cNvSpPr txBox="1">
            <a:spLocks noChangeArrowheads="1"/>
          </p:cNvSpPr>
          <p:nvPr/>
        </p:nvSpPr>
        <p:spPr bwMode="auto">
          <a:xfrm>
            <a:off x="6691313" y="4357688"/>
            <a:ext cx="14890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Prep        NP</a:t>
            </a:r>
          </a:p>
        </p:txBody>
      </p:sp>
      <p:sp>
        <p:nvSpPr>
          <p:cNvPr id="64551" name="Text Box 11"/>
          <p:cNvSpPr txBox="1">
            <a:spLocks noChangeArrowheads="1"/>
          </p:cNvSpPr>
          <p:nvPr/>
        </p:nvSpPr>
        <p:spPr bwMode="auto">
          <a:xfrm>
            <a:off x="6542088" y="4714875"/>
            <a:ext cx="955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through</a:t>
            </a:r>
          </a:p>
        </p:txBody>
      </p:sp>
      <p:sp>
        <p:nvSpPr>
          <p:cNvPr id="64552" name="Text Box 12"/>
          <p:cNvSpPr txBox="1">
            <a:spLocks noChangeArrowheads="1"/>
          </p:cNvSpPr>
          <p:nvPr/>
        </p:nvSpPr>
        <p:spPr bwMode="auto">
          <a:xfrm>
            <a:off x="7551738" y="5059363"/>
            <a:ext cx="10318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Houston</a:t>
            </a:r>
          </a:p>
        </p:txBody>
      </p:sp>
      <p:sp>
        <p:nvSpPr>
          <p:cNvPr id="64553" name="Text Box 13"/>
          <p:cNvSpPr txBox="1">
            <a:spLocks noChangeArrowheads="1"/>
          </p:cNvSpPr>
          <p:nvPr/>
        </p:nvSpPr>
        <p:spPr bwMode="auto">
          <a:xfrm>
            <a:off x="7427913" y="4702175"/>
            <a:ext cx="1489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Proper-Noun</a:t>
            </a:r>
          </a:p>
        </p:txBody>
      </p:sp>
      <p:sp>
        <p:nvSpPr>
          <p:cNvPr id="64554" name="Text Box 14"/>
          <p:cNvSpPr txBox="1">
            <a:spLocks noChangeArrowheads="1"/>
          </p:cNvSpPr>
          <p:nvPr/>
        </p:nvSpPr>
        <p:spPr bwMode="auto">
          <a:xfrm>
            <a:off x="5133975" y="4413250"/>
            <a:ext cx="49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64555" name="Text Box 15"/>
          <p:cNvSpPr txBox="1">
            <a:spLocks noChangeArrowheads="1"/>
          </p:cNvSpPr>
          <p:nvPr/>
        </p:nvSpPr>
        <p:spPr bwMode="auto">
          <a:xfrm>
            <a:off x="5741988" y="4710113"/>
            <a:ext cx="6635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flight</a:t>
            </a:r>
          </a:p>
        </p:txBody>
      </p:sp>
      <p:sp>
        <p:nvSpPr>
          <p:cNvPr id="64556" name="Line 16"/>
          <p:cNvSpPr>
            <a:spLocks noChangeShapeType="1"/>
          </p:cNvSpPr>
          <p:nvPr/>
        </p:nvSpPr>
        <p:spPr bwMode="auto">
          <a:xfrm flipH="1">
            <a:off x="5081588" y="3138488"/>
            <a:ext cx="619125" cy="101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64557" name="Line 17"/>
          <p:cNvSpPr>
            <a:spLocks noChangeShapeType="1"/>
          </p:cNvSpPr>
          <p:nvPr/>
        </p:nvSpPr>
        <p:spPr bwMode="auto">
          <a:xfrm flipH="1">
            <a:off x="4718050" y="3398838"/>
            <a:ext cx="354013"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58" name="Line 18"/>
          <p:cNvSpPr>
            <a:spLocks noChangeShapeType="1"/>
          </p:cNvSpPr>
          <p:nvPr/>
        </p:nvSpPr>
        <p:spPr bwMode="auto">
          <a:xfrm>
            <a:off x="5072063" y="3408363"/>
            <a:ext cx="652462"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59" name="Line 19"/>
          <p:cNvSpPr>
            <a:spLocks noChangeShapeType="1"/>
          </p:cNvSpPr>
          <p:nvPr/>
        </p:nvSpPr>
        <p:spPr bwMode="auto">
          <a:xfrm>
            <a:off x="4703763" y="3838575"/>
            <a:ext cx="9525" cy="2524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64560" name="Line 20"/>
          <p:cNvSpPr>
            <a:spLocks noChangeShapeType="1"/>
          </p:cNvSpPr>
          <p:nvPr/>
        </p:nvSpPr>
        <p:spPr bwMode="auto">
          <a:xfrm flipH="1">
            <a:off x="5502275" y="3798888"/>
            <a:ext cx="20320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61" name="Line 21"/>
          <p:cNvSpPr>
            <a:spLocks noChangeShapeType="1"/>
          </p:cNvSpPr>
          <p:nvPr/>
        </p:nvSpPr>
        <p:spPr bwMode="auto">
          <a:xfrm>
            <a:off x="5705475" y="3808413"/>
            <a:ext cx="422275"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62" name="Line 22"/>
          <p:cNvSpPr>
            <a:spLocks noChangeShapeType="1"/>
          </p:cNvSpPr>
          <p:nvPr/>
        </p:nvSpPr>
        <p:spPr bwMode="auto">
          <a:xfrm flipH="1">
            <a:off x="5340350" y="4179888"/>
            <a:ext cx="144463" cy="3254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63" name="Text Box 25"/>
          <p:cNvSpPr txBox="1">
            <a:spLocks noChangeArrowheads="1"/>
          </p:cNvSpPr>
          <p:nvPr/>
        </p:nvSpPr>
        <p:spPr bwMode="auto">
          <a:xfrm>
            <a:off x="5776913" y="4357688"/>
            <a:ext cx="7270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Noun</a:t>
            </a:r>
          </a:p>
        </p:txBody>
      </p:sp>
      <p:sp>
        <p:nvSpPr>
          <p:cNvPr id="64564" name="Line 26"/>
          <p:cNvSpPr>
            <a:spLocks noChangeShapeType="1"/>
          </p:cNvSpPr>
          <p:nvPr/>
        </p:nvSpPr>
        <p:spPr bwMode="auto">
          <a:xfrm flipH="1">
            <a:off x="6102350" y="4206875"/>
            <a:ext cx="133350" cy="2397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65" name="Line 27"/>
          <p:cNvSpPr>
            <a:spLocks noChangeShapeType="1"/>
          </p:cNvSpPr>
          <p:nvPr/>
        </p:nvSpPr>
        <p:spPr bwMode="auto">
          <a:xfrm>
            <a:off x="6064250" y="4595813"/>
            <a:ext cx="0" cy="2254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66" name="Line 28"/>
          <p:cNvSpPr>
            <a:spLocks noChangeShapeType="1"/>
          </p:cNvSpPr>
          <p:nvPr/>
        </p:nvSpPr>
        <p:spPr bwMode="auto">
          <a:xfrm flipH="1">
            <a:off x="6980238" y="4183063"/>
            <a:ext cx="182562" cy="2698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67" name="Line 29"/>
          <p:cNvSpPr>
            <a:spLocks noChangeShapeType="1"/>
          </p:cNvSpPr>
          <p:nvPr/>
        </p:nvSpPr>
        <p:spPr bwMode="auto">
          <a:xfrm>
            <a:off x="7162800" y="4183063"/>
            <a:ext cx="661988"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68" name="Line 30"/>
          <p:cNvSpPr>
            <a:spLocks noChangeShapeType="1"/>
          </p:cNvSpPr>
          <p:nvPr/>
        </p:nvSpPr>
        <p:spPr bwMode="auto">
          <a:xfrm>
            <a:off x="6932613" y="4592638"/>
            <a:ext cx="0" cy="250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69" name="Line 31"/>
          <p:cNvSpPr>
            <a:spLocks noChangeShapeType="1"/>
          </p:cNvSpPr>
          <p:nvPr/>
        </p:nvSpPr>
        <p:spPr bwMode="auto">
          <a:xfrm>
            <a:off x="7824788" y="4583113"/>
            <a:ext cx="0" cy="242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70" name="Line 32"/>
          <p:cNvSpPr>
            <a:spLocks noChangeShapeType="1"/>
          </p:cNvSpPr>
          <p:nvPr/>
        </p:nvSpPr>
        <p:spPr bwMode="auto">
          <a:xfrm>
            <a:off x="7872413" y="4973638"/>
            <a:ext cx="0" cy="1952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64571" name="Text Box 5"/>
          <p:cNvSpPr txBox="1">
            <a:spLocks noChangeArrowheads="1"/>
          </p:cNvSpPr>
          <p:nvPr/>
        </p:nvSpPr>
        <p:spPr bwMode="auto">
          <a:xfrm>
            <a:off x="5548313" y="2300288"/>
            <a:ext cx="3333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S</a:t>
            </a:r>
          </a:p>
        </p:txBody>
      </p:sp>
      <p:sp>
        <p:nvSpPr>
          <p:cNvPr id="64572" name="Text Box 5"/>
          <p:cNvSpPr txBox="1">
            <a:spLocks noChangeArrowheads="1"/>
          </p:cNvSpPr>
          <p:nvPr/>
        </p:nvSpPr>
        <p:spPr bwMode="auto">
          <a:xfrm>
            <a:off x="5472113" y="2833688"/>
            <a:ext cx="485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p>
        </p:txBody>
      </p:sp>
      <p:cxnSp>
        <p:nvCxnSpPr>
          <p:cNvPr id="64573" name="Straight Connector 53"/>
          <p:cNvCxnSpPr>
            <a:cxnSpLocks noChangeShapeType="1"/>
          </p:cNvCxnSpPr>
          <p:nvPr/>
        </p:nvCxnSpPr>
        <p:spPr bwMode="auto">
          <a:xfrm rot="5400000">
            <a:off x="5510213" y="2719387"/>
            <a:ext cx="381000" cy="31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sp>
        <p:nvSpPr>
          <p:cNvPr id="64574" name="Text Box 5"/>
          <p:cNvSpPr txBox="1">
            <a:spLocks noChangeArrowheads="1"/>
          </p:cNvSpPr>
          <p:nvPr/>
        </p:nvSpPr>
        <p:spPr bwMode="auto">
          <a:xfrm>
            <a:off x="6996113" y="3824288"/>
            <a:ext cx="485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PP</a:t>
            </a:r>
          </a:p>
        </p:txBody>
      </p:sp>
      <p:cxnSp>
        <p:nvCxnSpPr>
          <p:cNvPr id="64575" name="Straight Connector 56"/>
          <p:cNvCxnSpPr>
            <a:cxnSpLocks noChangeShapeType="1"/>
            <a:stCxn id="64572" idx="2"/>
          </p:cNvCxnSpPr>
          <p:nvPr/>
        </p:nvCxnSpPr>
        <p:spPr bwMode="auto">
          <a:xfrm rot="16200000" flipH="1">
            <a:off x="6069013" y="2846387"/>
            <a:ext cx="763588" cy="14716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pic>
        <p:nvPicPr>
          <p:cNvPr id="123995" name="Picture 91"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6482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96" name="Picture 92"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0" y="47244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97" name="Picture 93"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2672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98" name="Picture 94"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43434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99" name="Picture 95"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3434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00" name="Picture 96"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3434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01" name="Picture 97"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8100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02" name="Picture 98"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862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03" name="Picture 99"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3434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04" name="Picture 100"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3434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05" name="Picture 101"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9624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06" name="Picture 102"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862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07" name="Picture 103"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5052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08" name="Picture 104"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9624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09" name="Picture 105"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480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10" name="Picture 106"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814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11" name="Picture 107"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670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12" name="Picture 108"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194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13" name="Picture 109"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014" name="Picture 110" descr="MCj04347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268288"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96" name="Text Box 111"/>
          <p:cNvSpPr txBox="1">
            <a:spLocks noChangeArrowheads="1"/>
          </p:cNvSpPr>
          <p:nvPr/>
        </p:nvSpPr>
        <p:spPr bwMode="auto">
          <a:xfrm>
            <a:off x="974725" y="5446713"/>
            <a:ext cx="2025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 Constituents: 12</a:t>
            </a:r>
          </a:p>
        </p:txBody>
      </p:sp>
      <p:sp>
        <p:nvSpPr>
          <p:cNvPr id="64597" name="Text Box 112"/>
          <p:cNvSpPr txBox="1">
            <a:spLocks noChangeArrowheads="1"/>
          </p:cNvSpPr>
          <p:nvPr/>
        </p:nvSpPr>
        <p:spPr bwMode="auto">
          <a:xfrm>
            <a:off x="5562600" y="5410200"/>
            <a:ext cx="2025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 Constituents: 12</a:t>
            </a:r>
          </a:p>
        </p:txBody>
      </p:sp>
      <p:sp>
        <p:nvSpPr>
          <p:cNvPr id="124017" name="Text Box 113"/>
          <p:cNvSpPr txBox="1">
            <a:spLocks noChangeArrowheads="1"/>
          </p:cNvSpPr>
          <p:nvPr/>
        </p:nvSpPr>
        <p:spPr bwMode="auto">
          <a:xfrm>
            <a:off x="3048000" y="5715000"/>
            <a:ext cx="28384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F0000"/>
                </a:solidFill>
              </a:rPr>
              <a:t># Correct Constituents: 10</a:t>
            </a:r>
          </a:p>
        </p:txBody>
      </p:sp>
      <p:sp>
        <p:nvSpPr>
          <p:cNvPr id="64599" name="Text Box 114"/>
          <p:cNvSpPr txBox="1">
            <a:spLocks noChangeArrowheads="1"/>
          </p:cNvSpPr>
          <p:nvPr/>
        </p:nvSpPr>
        <p:spPr bwMode="auto">
          <a:xfrm>
            <a:off x="762000" y="61722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p>
        </p:txBody>
      </p:sp>
      <p:sp>
        <p:nvSpPr>
          <p:cNvPr id="124019" name="Text Box 115"/>
          <p:cNvSpPr txBox="1">
            <a:spLocks noChangeArrowheads="1"/>
          </p:cNvSpPr>
          <p:nvPr/>
        </p:nvSpPr>
        <p:spPr bwMode="auto">
          <a:xfrm>
            <a:off x="685800" y="6172200"/>
            <a:ext cx="2495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tx2"/>
                </a:solidFill>
              </a:rPr>
              <a:t>Recall = 10/12= 83.3%</a:t>
            </a:r>
          </a:p>
        </p:txBody>
      </p:sp>
      <p:sp>
        <p:nvSpPr>
          <p:cNvPr id="124020" name="Text Box 116"/>
          <p:cNvSpPr txBox="1">
            <a:spLocks noChangeArrowheads="1"/>
          </p:cNvSpPr>
          <p:nvPr/>
        </p:nvSpPr>
        <p:spPr bwMode="auto">
          <a:xfrm>
            <a:off x="3200400" y="6172200"/>
            <a:ext cx="2736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tx2"/>
                </a:solidFill>
              </a:rPr>
              <a:t>Precision = 10/12=83.3%</a:t>
            </a:r>
          </a:p>
        </p:txBody>
      </p:sp>
      <p:sp>
        <p:nvSpPr>
          <p:cNvPr id="124021" name="Text Box 117"/>
          <p:cNvSpPr txBox="1">
            <a:spLocks noChangeArrowheads="1"/>
          </p:cNvSpPr>
          <p:nvPr/>
        </p:nvSpPr>
        <p:spPr bwMode="auto">
          <a:xfrm>
            <a:off x="6477000" y="6172200"/>
            <a:ext cx="13160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tx2"/>
                </a:solidFill>
              </a:rPr>
              <a:t>F</a:t>
            </a:r>
            <a:r>
              <a:rPr lang="en-US" baseline="-25000">
                <a:solidFill>
                  <a:schemeClr val="tx2"/>
                </a:solidFill>
              </a:rPr>
              <a:t>1</a:t>
            </a:r>
            <a:r>
              <a:rPr lang="en-US">
                <a:solidFill>
                  <a:schemeClr val="tx2"/>
                </a:solidFill>
              </a:rPr>
              <a:t> = 83.3%</a:t>
            </a:r>
          </a:p>
        </p:txBody>
      </p:sp>
    </p:spTree>
    <p:extLst>
      <p:ext uri="{BB962C8B-B14F-4D97-AF65-F5344CB8AC3E}">
        <p14:creationId xmlns:p14="http://schemas.microsoft.com/office/powerpoint/2010/main" val="4143091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9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9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39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9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99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39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39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400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400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400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400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400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2400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400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400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400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2400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401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240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401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240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401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401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401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402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4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17" grpId="0"/>
      <p:bldP spid="124019" grpId="0"/>
      <p:bldP spid="124020" grpId="0"/>
      <p:bldP spid="124021"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0EE4014-911B-4C42-B0AD-7C9029D31559}" type="slidenum">
              <a:rPr lang="en-US">
                <a:solidFill>
                  <a:srgbClr val="000000"/>
                </a:solidFill>
                <a:latin typeface="Helvetica" charset="0"/>
              </a:rPr>
              <a:pPr eaLnBrk="1" hangingPunct="1"/>
              <a:t>184</a:t>
            </a:fld>
            <a:endParaRPr lang="en-US">
              <a:solidFill>
                <a:srgbClr val="000000"/>
              </a:solidFill>
              <a:latin typeface="Times New Roman" charset="0"/>
            </a:endParaRPr>
          </a:p>
        </p:txBody>
      </p:sp>
      <p:sp>
        <p:nvSpPr>
          <p:cNvPr id="65539" name="Rectangle 2"/>
          <p:cNvSpPr>
            <a:spLocks noGrp="1" noChangeArrowheads="1"/>
          </p:cNvSpPr>
          <p:nvPr>
            <p:ph type="title"/>
          </p:nvPr>
        </p:nvSpPr>
        <p:spPr/>
        <p:txBody>
          <a:bodyPr/>
          <a:lstStyle/>
          <a:p>
            <a:r>
              <a:rPr lang="en-US">
                <a:latin typeface="Times New Roman" charset="0"/>
              </a:rPr>
              <a:t>Treebank Results</a:t>
            </a:r>
          </a:p>
        </p:txBody>
      </p:sp>
      <p:sp>
        <p:nvSpPr>
          <p:cNvPr id="65540" name="Rectangle 3"/>
          <p:cNvSpPr>
            <a:spLocks noGrp="1" noChangeArrowheads="1"/>
          </p:cNvSpPr>
          <p:nvPr>
            <p:ph type="body" idx="1"/>
          </p:nvPr>
        </p:nvSpPr>
        <p:spPr>
          <a:xfrm>
            <a:off x="296863" y="1371600"/>
            <a:ext cx="8599487" cy="4687888"/>
          </a:xfrm>
        </p:spPr>
        <p:txBody>
          <a:bodyPr/>
          <a:lstStyle/>
          <a:p>
            <a:r>
              <a:rPr lang="en-US" sz="2800">
                <a:latin typeface="Times New Roman" charset="0"/>
              </a:rPr>
              <a:t>Results of current state-of-the-art systems on the English Penn WSJ treebank are slightly greater than 90% labeled precision and recall.</a:t>
            </a:r>
          </a:p>
        </p:txBody>
      </p:sp>
    </p:spTree>
    <p:extLst>
      <p:ext uri="{BB962C8B-B14F-4D97-AF65-F5344CB8AC3E}">
        <p14:creationId xmlns:p14="http://schemas.microsoft.com/office/powerpoint/2010/main" val="10184423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atin typeface="Times New Roman" charset="0"/>
              </a:rPr>
              <a:t>Discriminative Parse Reranking</a:t>
            </a:r>
          </a:p>
        </p:txBody>
      </p:sp>
      <p:sp>
        <p:nvSpPr>
          <p:cNvPr id="66563" name="Content Placeholder 2"/>
          <p:cNvSpPr>
            <a:spLocks noGrp="1"/>
          </p:cNvSpPr>
          <p:nvPr>
            <p:ph idx="1"/>
          </p:nvPr>
        </p:nvSpPr>
        <p:spPr/>
        <p:txBody>
          <a:bodyPr>
            <a:normAutofit fontScale="92500" lnSpcReduction="10000"/>
          </a:bodyPr>
          <a:lstStyle/>
          <a:p>
            <a:r>
              <a:rPr lang="en-US">
                <a:latin typeface="Times New Roman" charset="0"/>
              </a:rPr>
              <a:t>Motivation: Even when the top-ranked parse not correct, frequently the correct parse is one of those ranked highly by a statistical parser.</a:t>
            </a:r>
          </a:p>
          <a:p>
            <a:r>
              <a:rPr lang="en-US">
                <a:latin typeface="Times New Roman" charset="0"/>
              </a:rPr>
              <a:t>Use a discriminative classifier that is trained to select the best parse from the N-best parses produced by the original parser.</a:t>
            </a:r>
          </a:p>
          <a:p>
            <a:r>
              <a:rPr lang="en-US">
                <a:latin typeface="Times New Roman" charset="0"/>
              </a:rPr>
              <a:t>Reranker can exploit global features of the entire parse whereas a PCFG is restricted to making decisions based on local info.</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245FE5E-448D-A348-9932-9FB98C7C43F6}" type="slidenum">
              <a:rPr lang="en-US">
                <a:solidFill>
                  <a:srgbClr val="000000"/>
                </a:solidFill>
                <a:latin typeface="Helvetica" charset="0"/>
              </a:rPr>
              <a:pPr eaLnBrk="1" hangingPunct="1"/>
              <a:t>185</a:t>
            </a:fld>
            <a:endParaRPr lang="en-US">
              <a:solidFill>
                <a:srgbClr val="000000"/>
              </a:solidFill>
              <a:latin typeface="Times New Roman" charset="0"/>
            </a:endParaRPr>
          </a:p>
        </p:txBody>
      </p:sp>
    </p:spTree>
    <p:extLst>
      <p:ext uri="{BB962C8B-B14F-4D97-AF65-F5344CB8AC3E}">
        <p14:creationId xmlns:p14="http://schemas.microsoft.com/office/powerpoint/2010/main" val="390502605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atin typeface="Times New Roman" charset="0"/>
              </a:rPr>
              <a:t>2-Stage Reranking Approach</a:t>
            </a:r>
          </a:p>
        </p:txBody>
      </p:sp>
      <p:sp>
        <p:nvSpPr>
          <p:cNvPr id="67587" name="Content Placeholder 2"/>
          <p:cNvSpPr>
            <a:spLocks noGrp="1"/>
          </p:cNvSpPr>
          <p:nvPr>
            <p:ph idx="1"/>
          </p:nvPr>
        </p:nvSpPr>
        <p:spPr/>
        <p:txBody>
          <a:bodyPr>
            <a:normAutofit lnSpcReduction="10000"/>
          </a:bodyPr>
          <a:lstStyle/>
          <a:p>
            <a:r>
              <a:rPr lang="en-US">
                <a:latin typeface="Times New Roman" charset="0"/>
              </a:rPr>
              <a:t>Adapt the PCFG parser to produce an </a:t>
            </a:r>
            <a:r>
              <a:rPr lang="en-US" b="1" i="1">
                <a:solidFill>
                  <a:srgbClr val="FF0000"/>
                </a:solidFill>
                <a:latin typeface="Times New Roman" charset="0"/>
              </a:rPr>
              <a:t>N-best list</a:t>
            </a:r>
            <a:r>
              <a:rPr lang="en-US" b="1">
                <a:latin typeface="Times New Roman" charset="0"/>
              </a:rPr>
              <a:t> </a:t>
            </a:r>
            <a:r>
              <a:rPr lang="en-US">
                <a:latin typeface="Times New Roman" charset="0"/>
              </a:rPr>
              <a:t>of the most probable parses in addition to the most-likely one.</a:t>
            </a:r>
          </a:p>
          <a:p>
            <a:r>
              <a:rPr lang="en-US">
                <a:latin typeface="Times New Roman" charset="0"/>
              </a:rPr>
              <a:t>Extract from each of these parses, a set of global features that help determine if it is a good parse tree.</a:t>
            </a:r>
          </a:p>
          <a:p>
            <a:r>
              <a:rPr lang="en-US">
                <a:latin typeface="Times New Roman" charset="0"/>
              </a:rPr>
              <a:t>Train a discriminative classifier (e.g. logistic regression) using the best parse in each N-best list as positive and others as negative.   </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7271427-10D9-0144-BA35-B3455A27A0DE}" type="slidenum">
              <a:rPr lang="en-US">
                <a:solidFill>
                  <a:srgbClr val="000000"/>
                </a:solidFill>
                <a:latin typeface="Helvetica" charset="0"/>
              </a:rPr>
              <a:pPr eaLnBrk="1" hangingPunct="1"/>
              <a:t>186</a:t>
            </a:fld>
            <a:endParaRPr lang="en-US">
              <a:solidFill>
                <a:srgbClr val="000000"/>
              </a:solidFill>
              <a:latin typeface="Times New Roman" charset="0"/>
            </a:endParaRPr>
          </a:p>
        </p:txBody>
      </p:sp>
    </p:spTree>
    <p:extLst>
      <p:ext uri="{BB962C8B-B14F-4D97-AF65-F5344CB8AC3E}">
        <p14:creationId xmlns:p14="http://schemas.microsoft.com/office/powerpoint/2010/main" val="62283863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atin typeface="Times New Roman" charset="0"/>
              </a:rPr>
              <a:t>Parse Reranking</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38EDAF9-173D-2E45-8B47-22B14F30AE90}" type="slidenum">
              <a:rPr lang="en-US">
                <a:solidFill>
                  <a:srgbClr val="000000"/>
                </a:solidFill>
                <a:latin typeface="Helvetica" charset="0"/>
              </a:rPr>
              <a:pPr eaLnBrk="1" hangingPunct="1"/>
              <a:t>187</a:t>
            </a:fld>
            <a:endParaRPr lang="en-US">
              <a:solidFill>
                <a:srgbClr val="000000"/>
              </a:solidFill>
              <a:latin typeface="Times New Roman" charset="0"/>
            </a:endParaRPr>
          </a:p>
        </p:txBody>
      </p:sp>
      <p:sp>
        <p:nvSpPr>
          <p:cNvPr id="68612" name="Oval 4"/>
          <p:cNvSpPr>
            <a:spLocks noChangeArrowheads="1"/>
          </p:cNvSpPr>
          <p:nvPr/>
        </p:nvSpPr>
        <p:spPr bwMode="auto">
          <a:xfrm>
            <a:off x="533400" y="2057400"/>
            <a:ext cx="1600200" cy="565150"/>
          </a:xfrm>
          <a:prstGeom prst="ellipse">
            <a:avLst/>
          </a:prstGeom>
          <a:solidFill>
            <a:srgbClr val="FFFF00"/>
          </a:solidFill>
          <a:ln w="12700">
            <a:solidFill>
              <a:schemeClr val="tx1"/>
            </a:solidFill>
            <a:round/>
            <a:headEnd/>
            <a:tailEnd/>
          </a:ln>
        </p:spPr>
        <p:txBody>
          <a:bodyPr lIns="90000" tIns="46800" rIns="90000" bIns="46800">
            <a:spAutoFit/>
          </a:bodyPr>
          <a:lstStyle/>
          <a:p>
            <a:r>
              <a:rPr lang="en-US" sz="2000" b="1">
                <a:latin typeface="Times New Roman" charset="0"/>
              </a:rPr>
              <a:t>sentence</a:t>
            </a:r>
          </a:p>
        </p:txBody>
      </p:sp>
      <p:sp>
        <p:nvSpPr>
          <p:cNvPr id="8" name="Oval 7"/>
          <p:cNvSpPr>
            <a:spLocks noChangeArrowheads="1"/>
          </p:cNvSpPr>
          <p:nvPr/>
        </p:nvSpPr>
        <p:spPr bwMode="auto">
          <a:xfrm>
            <a:off x="5638800" y="1828800"/>
            <a:ext cx="2209800" cy="998538"/>
          </a:xfrm>
          <a:prstGeom prst="ellipse">
            <a:avLst/>
          </a:prstGeom>
          <a:solidFill>
            <a:srgbClr val="FFFF00"/>
          </a:solidFill>
          <a:ln w="12700">
            <a:solidFill>
              <a:schemeClr val="tx1"/>
            </a:solidFill>
            <a:round/>
            <a:headEnd/>
            <a:tailEnd/>
          </a:ln>
        </p:spPr>
        <p:txBody>
          <a:bodyPr lIns="90000" tIns="46800" rIns="90000" bIns="46800">
            <a:spAutoFit/>
          </a:bodyPr>
          <a:lstStyle/>
          <a:p>
            <a:r>
              <a:rPr lang="en-US" sz="2000" b="1">
                <a:latin typeface="Times New Roman" charset="0"/>
              </a:rPr>
              <a:t>     N-Best Parse Trees</a:t>
            </a:r>
          </a:p>
        </p:txBody>
      </p:sp>
      <p:sp>
        <p:nvSpPr>
          <p:cNvPr id="9" name="Rectangle 8"/>
          <p:cNvSpPr>
            <a:spLocks noChangeArrowheads="1"/>
          </p:cNvSpPr>
          <p:nvPr/>
        </p:nvSpPr>
        <p:spPr bwMode="auto">
          <a:xfrm>
            <a:off x="2819400" y="1828800"/>
            <a:ext cx="1981200" cy="990600"/>
          </a:xfrm>
          <a:prstGeom prst="rect">
            <a:avLst/>
          </a:prstGeom>
          <a:solidFill>
            <a:srgbClr val="A7D971"/>
          </a:solidFill>
          <a:ln w="12700">
            <a:solidFill>
              <a:schemeClr val="tx1"/>
            </a:solidFill>
            <a:round/>
            <a:headEnd/>
            <a:tailEnd/>
          </a:ln>
        </p:spPr>
        <p:txBody>
          <a:bodyPr lIns="90000" tIns="46800" rIns="90000" bIns="46800"/>
          <a:lstStyle/>
          <a:p>
            <a:endParaRPr lang="en-US" sz="2000" b="1">
              <a:latin typeface="Times New Roman" charset="0"/>
            </a:endParaRPr>
          </a:p>
          <a:p>
            <a:r>
              <a:rPr lang="en-US" sz="2000" b="1">
                <a:latin typeface="Times New Roman" charset="0"/>
              </a:rPr>
              <a:t>   PCFG Parser  </a:t>
            </a:r>
          </a:p>
        </p:txBody>
      </p:sp>
      <p:sp>
        <p:nvSpPr>
          <p:cNvPr id="10" name="Rectangle 9"/>
          <p:cNvSpPr>
            <a:spLocks noChangeArrowheads="1"/>
          </p:cNvSpPr>
          <p:nvPr/>
        </p:nvSpPr>
        <p:spPr bwMode="auto">
          <a:xfrm>
            <a:off x="5791200" y="3352800"/>
            <a:ext cx="1981200" cy="990600"/>
          </a:xfrm>
          <a:prstGeom prst="rect">
            <a:avLst/>
          </a:prstGeom>
          <a:solidFill>
            <a:srgbClr val="A7D971"/>
          </a:solidFill>
          <a:ln w="12700">
            <a:solidFill>
              <a:schemeClr val="tx1"/>
            </a:solidFill>
            <a:round/>
            <a:headEnd/>
            <a:tailEnd/>
          </a:ln>
        </p:spPr>
        <p:txBody>
          <a:bodyPr lIns="90000" tIns="46800" rIns="90000" bIns="46800"/>
          <a:lstStyle/>
          <a:p>
            <a:r>
              <a:rPr lang="en-US" sz="2000" b="1">
                <a:latin typeface="Times New Roman" charset="0"/>
              </a:rPr>
              <a:t>      Parse Tree</a:t>
            </a:r>
          </a:p>
          <a:p>
            <a:r>
              <a:rPr lang="en-US" sz="2000" b="1">
                <a:latin typeface="Times New Roman" charset="0"/>
              </a:rPr>
              <a:t>        Feature</a:t>
            </a:r>
          </a:p>
          <a:p>
            <a:r>
              <a:rPr lang="en-US" sz="2000" b="1">
                <a:latin typeface="Times New Roman" charset="0"/>
              </a:rPr>
              <a:t>     Extractor  </a:t>
            </a:r>
          </a:p>
        </p:txBody>
      </p:sp>
      <p:sp>
        <p:nvSpPr>
          <p:cNvPr id="11" name="Oval 10"/>
          <p:cNvSpPr>
            <a:spLocks noChangeArrowheads="1"/>
          </p:cNvSpPr>
          <p:nvPr/>
        </p:nvSpPr>
        <p:spPr bwMode="auto">
          <a:xfrm>
            <a:off x="5715000" y="4876800"/>
            <a:ext cx="2209800" cy="998538"/>
          </a:xfrm>
          <a:prstGeom prst="ellipse">
            <a:avLst/>
          </a:prstGeom>
          <a:solidFill>
            <a:srgbClr val="FFFF00"/>
          </a:solidFill>
          <a:ln w="12700">
            <a:solidFill>
              <a:schemeClr val="tx1"/>
            </a:solidFill>
            <a:round/>
            <a:headEnd/>
            <a:tailEnd/>
          </a:ln>
        </p:spPr>
        <p:txBody>
          <a:bodyPr lIns="90000" tIns="46800" rIns="90000" bIns="46800">
            <a:spAutoFit/>
          </a:bodyPr>
          <a:lstStyle/>
          <a:p>
            <a:r>
              <a:rPr lang="en-US" sz="2000" b="1">
                <a:latin typeface="Times New Roman" charset="0"/>
              </a:rPr>
              <a:t> Parse Tree Descriptions</a:t>
            </a:r>
          </a:p>
        </p:txBody>
      </p:sp>
      <p:sp>
        <p:nvSpPr>
          <p:cNvPr id="12" name="Rectangle 11"/>
          <p:cNvSpPr>
            <a:spLocks noChangeArrowheads="1"/>
          </p:cNvSpPr>
          <p:nvPr/>
        </p:nvSpPr>
        <p:spPr bwMode="auto">
          <a:xfrm>
            <a:off x="3048000" y="4953000"/>
            <a:ext cx="1981200" cy="990600"/>
          </a:xfrm>
          <a:prstGeom prst="rect">
            <a:avLst/>
          </a:prstGeom>
          <a:solidFill>
            <a:srgbClr val="A7D971"/>
          </a:solidFill>
          <a:ln w="12700">
            <a:solidFill>
              <a:schemeClr val="tx1"/>
            </a:solidFill>
            <a:round/>
            <a:headEnd/>
            <a:tailEnd/>
          </a:ln>
        </p:spPr>
        <p:txBody>
          <a:bodyPr lIns="90000" tIns="46800" rIns="90000" bIns="46800"/>
          <a:lstStyle/>
          <a:p>
            <a:r>
              <a:rPr lang="en-US" sz="2000" b="1">
                <a:latin typeface="Times New Roman" charset="0"/>
              </a:rPr>
              <a:t>  Discriminative </a:t>
            </a:r>
          </a:p>
          <a:p>
            <a:r>
              <a:rPr lang="en-US" sz="2000" b="1">
                <a:latin typeface="Times New Roman" charset="0"/>
              </a:rPr>
              <a:t>     Parse Tree</a:t>
            </a:r>
          </a:p>
          <a:p>
            <a:r>
              <a:rPr lang="en-US" sz="2000" b="1">
                <a:latin typeface="Times New Roman" charset="0"/>
              </a:rPr>
              <a:t>      Classifier</a:t>
            </a:r>
          </a:p>
        </p:txBody>
      </p:sp>
      <p:sp>
        <p:nvSpPr>
          <p:cNvPr id="13" name="Oval 12"/>
          <p:cNvSpPr>
            <a:spLocks noChangeArrowheads="1"/>
          </p:cNvSpPr>
          <p:nvPr/>
        </p:nvSpPr>
        <p:spPr bwMode="auto">
          <a:xfrm>
            <a:off x="381000" y="4953000"/>
            <a:ext cx="1981200" cy="998538"/>
          </a:xfrm>
          <a:prstGeom prst="ellipse">
            <a:avLst/>
          </a:prstGeom>
          <a:solidFill>
            <a:srgbClr val="FFFF00"/>
          </a:solidFill>
          <a:ln w="12700">
            <a:solidFill>
              <a:schemeClr val="tx1"/>
            </a:solidFill>
            <a:round/>
            <a:headEnd/>
            <a:tailEnd/>
          </a:ln>
        </p:spPr>
        <p:txBody>
          <a:bodyPr lIns="90000" tIns="46800" rIns="90000" bIns="46800">
            <a:spAutoFit/>
          </a:bodyPr>
          <a:lstStyle/>
          <a:p>
            <a:r>
              <a:rPr lang="en-US" sz="2000" b="1">
                <a:latin typeface="Times New Roman" charset="0"/>
              </a:rPr>
              <a:t>      Best           Parse Tree</a:t>
            </a:r>
          </a:p>
        </p:txBody>
      </p:sp>
      <p:sp>
        <p:nvSpPr>
          <p:cNvPr id="14" name="Right Arrow 13"/>
          <p:cNvSpPr>
            <a:spLocks noChangeArrowheads="1"/>
          </p:cNvSpPr>
          <p:nvPr/>
        </p:nvSpPr>
        <p:spPr bwMode="auto">
          <a:xfrm>
            <a:off x="2133600" y="2286000"/>
            <a:ext cx="685800" cy="152400"/>
          </a:xfrm>
          <a:prstGeom prst="rightArrow">
            <a:avLst>
              <a:gd name="adj1" fmla="val 50000"/>
              <a:gd name="adj2" fmla="val 50000"/>
            </a:avLst>
          </a:prstGeom>
          <a:solidFill>
            <a:srgbClr val="0070C0"/>
          </a:solidFill>
          <a:ln w="12700">
            <a:solidFill>
              <a:schemeClr val="tx1"/>
            </a:solidFill>
            <a:round/>
            <a:headEnd/>
            <a:tailEnd/>
          </a:ln>
        </p:spPr>
        <p:txBody>
          <a:bodyPr wrap="none" lIns="90000" tIns="46800" rIns="90000" bIns="46800">
            <a:spAutoFit/>
          </a:bodyPr>
          <a:lstStyle/>
          <a:p>
            <a:endParaRPr lang="en-US" sz="2000" b="1">
              <a:latin typeface="Times New Roman" charset="0"/>
            </a:endParaRPr>
          </a:p>
        </p:txBody>
      </p:sp>
      <p:sp>
        <p:nvSpPr>
          <p:cNvPr id="18" name="Right Arrow 17"/>
          <p:cNvSpPr>
            <a:spLocks noChangeArrowheads="1"/>
          </p:cNvSpPr>
          <p:nvPr/>
        </p:nvSpPr>
        <p:spPr bwMode="auto">
          <a:xfrm>
            <a:off x="4800600" y="2209800"/>
            <a:ext cx="838200" cy="152400"/>
          </a:xfrm>
          <a:prstGeom prst="rightArrow">
            <a:avLst>
              <a:gd name="adj1" fmla="val 50000"/>
              <a:gd name="adj2" fmla="val 50009"/>
            </a:avLst>
          </a:prstGeom>
          <a:solidFill>
            <a:srgbClr val="0070C0"/>
          </a:solidFill>
          <a:ln w="12700">
            <a:solidFill>
              <a:schemeClr val="tx1"/>
            </a:solidFill>
            <a:round/>
            <a:headEnd/>
            <a:tailEnd/>
          </a:ln>
        </p:spPr>
        <p:txBody>
          <a:bodyPr wrap="none" lIns="90000" tIns="46800" rIns="90000" bIns="46800">
            <a:spAutoFit/>
          </a:bodyPr>
          <a:lstStyle/>
          <a:p>
            <a:endParaRPr lang="en-US" sz="2000" b="1">
              <a:latin typeface="Times New Roman" charset="0"/>
            </a:endParaRPr>
          </a:p>
        </p:txBody>
      </p:sp>
      <p:sp>
        <p:nvSpPr>
          <p:cNvPr id="20" name="Down Arrow 19"/>
          <p:cNvSpPr>
            <a:spLocks noChangeArrowheads="1"/>
          </p:cNvSpPr>
          <p:nvPr/>
        </p:nvSpPr>
        <p:spPr bwMode="auto">
          <a:xfrm>
            <a:off x="6629400" y="2819400"/>
            <a:ext cx="152400" cy="533400"/>
          </a:xfrm>
          <a:prstGeom prst="downArrow">
            <a:avLst>
              <a:gd name="adj1" fmla="val 50000"/>
              <a:gd name="adj2" fmla="val 50005"/>
            </a:avLst>
          </a:prstGeom>
          <a:solidFill>
            <a:srgbClr val="0070C0"/>
          </a:solidFill>
          <a:ln w="12700">
            <a:solidFill>
              <a:schemeClr val="tx1"/>
            </a:solidFill>
            <a:round/>
            <a:headEnd/>
            <a:tailEnd/>
          </a:ln>
        </p:spPr>
        <p:txBody>
          <a:bodyPr wrap="none" lIns="90000" tIns="46800" rIns="90000" bIns="46800">
            <a:spAutoFit/>
          </a:bodyPr>
          <a:lstStyle/>
          <a:p>
            <a:endParaRPr lang="en-US" sz="2000" b="1">
              <a:latin typeface="Times New Roman" charset="0"/>
            </a:endParaRPr>
          </a:p>
        </p:txBody>
      </p:sp>
      <p:sp>
        <p:nvSpPr>
          <p:cNvPr id="21" name="Down Arrow 20"/>
          <p:cNvSpPr>
            <a:spLocks noChangeArrowheads="1"/>
          </p:cNvSpPr>
          <p:nvPr/>
        </p:nvSpPr>
        <p:spPr bwMode="auto">
          <a:xfrm>
            <a:off x="6705600" y="4343400"/>
            <a:ext cx="152400" cy="533400"/>
          </a:xfrm>
          <a:prstGeom prst="downArrow">
            <a:avLst>
              <a:gd name="adj1" fmla="val 50000"/>
              <a:gd name="adj2" fmla="val 50005"/>
            </a:avLst>
          </a:prstGeom>
          <a:solidFill>
            <a:srgbClr val="0070C0"/>
          </a:solidFill>
          <a:ln w="12700">
            <a:solidFill>
              <a:schemeClr val="tx1"/>
            </a:solidFill>
            <a:round/>
            <a:headEnd/>
            <a:tailEnd/>
          </a:ln>
        </p:spPr>
        <p:txBody>
          <a:bodyPr wrap="none" lIns="90000" tIns="46800" rIns="90000" bIns="46800">
            <a:spAutoFit/>
          </a:bodyPr>
          <a:lstStyle/>
          <a:p>
            <a:endParaRPr lang="en-US" sz="2000" b="1">
              <a:latin typeface="Times New Roman" charset="0"/>
            </a:endParaRPr>
          </a:p>
        </p:txBody>
      </p:sp>
      <p:sp>
        <p:nvSpPr>
          <p:cNvPr id="24" name="Right Arrow 23"/>
          <p:cNvSpPr>
            <a:spLocks noChangeArrowheads="1"/>
          </p:cNvSpPr>
          <p:nvPr/>
        </p:nvSpPr>
        <p:spPr bwMode="auto">
          <a:xfrm rot="10800000">
            <a:off x="5029200" y="5334000"/>
            <a:ext cx="685800" cy="152400"/>
          </a:xfrm>
          <a:prstGeom prst="rightArrow">
            <a:avLst>
              <a:gd name="adj1" fmla="val 50000"/>
              <a:gd name="adj2" fmla="val 50000"/>
            </a:avLst>
          </a:prstGeom>
          <a:solidFill>
            <a:srgbClr val="0070C0"/>
          </a:solidFill>
          <a:ln w="12700">
            <a:solidFill>
              <a:schemeClr val="tx1"/>
            </a:solidFill>
            <a:round/>
            <a:headEnd/>
            <a:tailEnd/>
          </a:ln>
        </p:spPr>
        <p:txBody>
          <a:bodyPr wrap="none" lIns="90000" tIns="46800" rIns="90000" bIns="46800">
            <a:spAutoFit/>
          </a:bodyPr>
          <a:lstStyle/>
          <a:p>
            <a:endParaRPr lang="en-US" sz="2000" b="1">
              <a:latin typeface="Times New Roman" charset="0"/>
            </a:endParaRPr>
          </a:p>
        </p:txBody>
      </p:sp>
      <p:sp>
        <p:nvSpPr>
          <p:cNvPr id="25" name="Right Arrow 24"/>
          <p:cNvSpPr>
            <a:spLocks noChangeArrowheads="1"/>
          </p:cNvSpPr>
          <p:nvPr/>
        </p:nvSpPr>
        <p:spPr bwMode="auto">
          <a:xfrm rot="10800000">
            <a:off x="2362200" y="5334000"/>
            <a:ext cx="685800" cy="152400"/>
          </a:xfrm>
          <a:prstGeom prst="rightArrow">
            <a:avLst>
              <a:gd name="adj1" fmla="val 50000"/>
              <a:gd name="adj2" fmla="val 50000"/>
            </a:avLst>
          </a:prstGeom>
          <a:solidFill>
            <a:srgbClr val="0070C0"/>
          </a:solidFill>
          <a:ln w="12700">
            <a:solidFill>
              <a:schemeClr val="tx1"/>
            </a:solidFill>
            <a:round/>
            <a:headEnd/>
            <a:tailEnd/>
          </a:ln>
        </p:spPr>
        <p:txBody>
          <a:bodyPr wrap="none" lIns="90000" tIns="46800" rIns="90000" bIns="46800">
            <a:spAutoFit/>
          </a:bodyPr>
          <a:lstStyle/>
          <a:p>
            <a:endParaRPr lang="en-US" sz="2000" b="1">
              <a:latin typeface="Times New Roman" charset="0"/>
            </a:endParaRPr>
          </a:p>
        </p:txBody>
      </p:sp>
    </p:spTree>
    <p:extLst>
      <p:ext uri="{BB962C8B-B14F-4D97-AF65-F5344CB8AC3E}">
        <p14:creationId xmlns:p14="http://schemas.microsoft.com/office/powerpoint/2010/main" val="1296680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8" grpId="0" animBg="1"/>
      <p:bldP spid="20" grpId="0" animBg="1"/>
      <p:bldP spid="21" grpId="0" animBg="1"/>
      <p:bldP spid="24" grpId="0" animBg="1"/>
      <p:bldP spid="25"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atin typeface="Times New Roman" charset="0"/>
              </a:rPr>
              <a:t>Sample Parse Tree Features</a:t>
            </a:r>
          </a:p>
        </p:txBody>
      </p:sp>
      <p:sp>
        <p:nvSpPr>
          <p:cNvPr id="69635" name="Content Placeholder 2"/>
          <p:cNvSpPr>
            <a:spLocks noGrp="1"/>
          </p:cNvSpPr>
          <p:nvPr>
            <p:ph idx="1"/>
          </p:nvPr>
        </p:nvSpPr>
        <p:spPr>
          <a:xfrm>
            <a:off x="457200" y="1371600"/>
            <a:ext cx="8229600" cy="4687888"/>
          </a:xfrm>
        </p:spPr>
        <p:txBody>
          <a:bodyPr>
            <a:normAutofit fontScale="92500" lnSpcReduction="10000"/>
          </a:bodyPr>
          <a:lstStyle/>
          <a:p>
            <a:r>
              <a:rPr lang="en-US">
                <a:latin typeface="Times New Roman" charset="0"/>
              </a:rPr>
              <a:t>Probability of the parse from the PCFG.</a:t>
            </a:r>
          </a:p>
          <a:p>
            <a:r>
              <a:rPr lang="en-US">
                <a:latin typeface="Times New Roman" charset="0"/>
              </a:rPr>
              <a:t>The number of parallel conjuncts.</a:t>
            </a:r>
          </a:p>
          <a:p>
            <a:pPr lvl="1"/>
            <a:r>
              <a:rPr lang="ja-JP" altLang="en-US">
                <a:latin typeface="Times New Roman" charset="0"/>
              </a:rPr>
              <a:t>“</a:t>
            </a:r>
            <a:r>
              <a:rPr lang="en-US">
                <a:latin typeface="Times New Roman" charset="0"/>
              </a:rPr>
              <a:t>the bird in the tree and the squirrel on the ground</a:t>
            </a:r>
            <a:r>
              <a:rPr lang="ja-JP" altLang="en-US">
                <a:latin typeface="Times New Roman" charset="0"/>
              </a:rPr>
              <a:t>”</a:t>
            </a:r>
            <a:endParaRPr lang="en-US">
              <a:latin typeface="Times New Roman" charset="0"/>
            </a:endParaRPr>
          </a:p>
          <a:p>
            <a:pPr lvl="1"/>
            <a:r>
              <a:rPr lang="ja-JP" altLang="en-US">
                <a:latin typeface="Times New Roman" charset="0"/>
              </a:rPr>
              <a:t>“</a:t>
            </a:r>
            <a:r>
              <a:rPr lang="en-US">
                <a:latin typeface="Times New Roman" charset="0"/>
              </a:rPr>
              <a:t>the bird and the squirrel in the tree</a:t>
            </a:r>
            <a:r>
              <a:rPr lang="ja-JP" altLang="en-US">
                <a:latin typeface="Times New Roman" charset="0"/>
              </a:rPr>
              <a:t>”</a:t>
            </a:r>
            <a:endParaRPr lang="en-US">
              <a:latin typeface="Times New Roman" charset="0"/>
            </a:endParaRPr>
          </a:p>
          <a:p>
            <a:r>
              <a:rPr lang="en-US">
                <a:latin typeface="Times New Roman" charset="0"/>
              </a:rPr>
              <a:t>The degree to which the parse tree is right branching.</a:t>
            </a:r>
          </a:p>
          <a:p>
            <a:pPr lvl="1"/>
            <a:r>
              <a:rPr lang="en-US">
                <a:latin typeface="Times New Roman" charset="0"/>
              </a:rPr>
              <a:t>English parses tend to be right branching (cf. parse of </a:t>
            </a:r>
            <a:r>
              <a:rPr lang="ja-JP" altLang="en-US">
                <a:latin typeface="Times New Roman" charset="0"/>
              </a:rPr>
              <a:t>“</a:t>
            </a:r>
            <a:r>
              <a:rPr lang="en-US">
                <a:latin typeface="Times New Roman" charset="0"/>
              </a:rPr>
              <a:t>Book the flight through Houston</a:t>
            </a:r>
            <a:r>
              <a:rPr lang="ja-JP" altLang="en-US">
                <a:latin typeface="Times New Roman" charset="0"/>
              </a:rPr>
              <a:t>”</a:t>
            </a:r>
            <a:r>
              <a:rPr lang="en-US">
                <a:latin typeface="Times New Roman" charset="0"/>
              </a:rPr>
              <a:t>)</a:t>
            </a:r>
          </a:p>
          <a:p>
            <a:r>
              <a:rPr lang="en-US">
                <a:latin typeface="Times New Roman" charset="0"/>
              </a:rPr>
              <a:t>Frequency of various tree fragments, i.e. specific combinations of 2 or 3 rules.</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AEBF268-9283-CF41-9DBC-7DD97EF3B7BC}" type="slidenum">
              <a:rPr lang="en-US">
                <a:solidFill>
                  <a:srgbClr val="000000"/>
                </a:solidFill>
                <a:latin typeface="Helvetica" charset="0"/>
              </a:rPr>
              <a:pPr eaLnBrk="1" hangingPunct="1"/>
              <a:t>188</a:t>
            </a:fld>
            <a:endParaRPr lang="en-US">
              <a:solidFill>
                <a:srgbClr val="000000"/>
              </a:solidFill>
              <a:latin typeface="Times New Roman" charset="0"/>
            </a:endParaRPr>
          </a:p>
        </p:txBody>
      </p:sp>
    </p:spTree>
    <p:extLst>
      <p:ext uri="{BB962C8B-B14F-4D97-AF65-F5344CB8AC3E}">
        <p14:creationId xmlns:p14="http://schemas.microsoft.com/office/powerpoint/2010/main" val="2993135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atin typeface="Times New Roman" charset="0"/>
              </a:rPr>
              <a:t>Evaluation of Reranking</a:t>
            </a:r>
          </a:p>
        </p:txBody>
      </p:sp>
      <p:sp>
        <p:nvSpPr>
          <p:cNvPr id="70659" name="Content Placeholder 2"/>
          <p:cNvSpPr>
            <a:spLocks noGrp="1"/>
          </p:cNvSpPr>
          <p:nvPr>
            <p:ph idx="1"/>
          </p:nvPr>
        </p:nvSpPr>
        <p:spPr/>
        <p:txBody>
          <a:bodyPr/>
          <a:lstStyle/>
          <a:p>
            <a:r>
              <a:rPr lang="en-US">
                <a:latin typeface="Times New Roman" charset="0"/>
              </a:rPr>
              <a:t>Reranking is limited by </a:t>
            </a:r>
            <a:r>
              <a:rPr lang="en-US" b="1" i="1">
                <a:solidFill>
                  <a:srgbClr val="FF0000"/>
                </a:solidFill>
                <a:latin typeface="Times New Roman" charset="0"/>
              </a:rPr>
              <a:t>oracle accuracy</a:t>
            </a:r>
            <a:r>
              <a:rPr lang="en-US">
                <a:latin typeface="Times New Roman" charset="0"/>
              </a:rPr>
              <a:t>, i.e. the accuracy that results when an omniscient oracle picks the best parse from the N-best list. </a:t>
            </a:r>
          </a:p>
          <a:p>
            <a:r>
              <a:rPr lang="en-US">
                <a:latin typeface="Times New Roman" charset="0"/>
              </a:rPr>
              <a:t>Typical current oracle accuracy is around F</a:t>
            </a:r>
            <a:r>
              <a:rPr lang="en-US" baseline="-25000">
                <a:latin typeface="Times New Roman" charset="0"/>
              </a:rPr>
              <a:t>1</a:t>
            </a:r>
            <a:r>
              <a:rPr lang="en-US">
                <a:latin typeface="Times New Roman" charset="0"/>
              </a:rPr>
              <a:t>=97% </a:t>
            </a:r>
          </a:p>
          <a:p>
            <a:r>
              <a:rPr lang="en-US">
                <a:latin typeface="Times New Roman" charset="0"/>
              </a:rPr>
              <a:t>Reranking can generally improve test accuracy of current PCFG models a percentage point or two.</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4A100C8-478E-3448-BB1F-B033CBEB319E}" type="slidenum">
              <a:rPr lang="en-US">
                <a:solidFill>
                  <a:srgbClr val="000000"/>
                </a:solidFill>
                <a:latin typeface="Helvetica" charset="0"/>
              </a:rPr>
              <a:pPr eaLnBrk="1" hangingPunct="1"/>
              <a:t>189</a:t>
            </a:fld>
            <a:endParaRPr lang="en-US">
              <a:solidFill>
                <a:srgbClr val="000000"/>
              </a:solidFill>
              <a:latin typeface="Times New Roman" charset="0"/>
            </a:endParaRPr>
          </a:p>
        </p:txBody>
      </p:sp>
    </p:spTree>
    <p:extLst>
      <p:ext uri="{BB962C8B-B14F-4D97-AF65-F5344CB8AC3E}">
        <p14:creationId xmlns:p14="http://schemas.microsoft.com/office/powerpoint/2010/main" val="2142984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92DA5D3-F894-F940-8748-8BA930B08434}" type="datetime1">
              <a:rPr lang="en-US" sz="1400">
                <a:solidFill>
                  <a:srgbClr val="590A0E"/>
                </a:solidFill>
              </a:rPr>
              <a:pPr/>
              <a:t>4/1/21</a:t>
            </a:fld>
            <a:endParaRPr lang="en-US" sz="1400">
              <a:solidFill>
                <a:srgbClr val="590A0E"/>
              </a:solidFill>
            </a:endParaRPr>
          </a:p>
        </p:txBody>
      </p:sp>
      <p:sp>
        <p:nvSpPr>
          <p:cNvPr id="5222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539CFEA-6B24-2A41-ABA0-8E2EB4D1753E}" type="slidenum">
              <a:rPr lang="en-US" sz="1400">
                <a:solidFill>
                  <a:srgbClr val="590A0E"/>
                </a:solidFill>
              </a:rPr>
              <a:pPr/>
              <a:t>19</a:t>
            </a:fld>
            <a:endParaRPr lang="en-US" sz="1400">
              <a:solidFill>
                <a:srgbClr val="590A0E"/>
              </a:solidFill>
            </a:endParaRPr>
          </a:p>
        </p:txBody>
      </p:sp>
      <p:sp>
        <p:nvSpPr>
          <p:cNvPr id="52228"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Head Finding</a:t>
            </a:r>
          </a:p>
        </p:txBody>
      </p:sp>
      <p:sp>
        <p:nvSpPr>
          <p:cNvPr id="52229" name="Rectangle 3"/>
          <p:cNvSpPr>
            <a:spLocks noGrp="1" noChangeArrowheads="1"/>
          </p:cNvSpPr>
          <p:nvPr>
            <p:ph type="body" idx="1"/>
          </p:nvPr>
        </p:nvSpPr>
        <p:spPr/>
        <p:txBody>
          <a:bodyPr/>
          <a:lstStyle/>
          <a:p>
            <a:r>
              <a:rPr lang="en-US">
                <a:latin typeface="Tahoma" charset="0"/>
                <a:ea typeface="ＭＳ Ｐゴシック" charset="0"/>
                <a:cs typeface="ＭＳ Ｐゴシック" charset="0"/>
              </a:rPr>
              <a:t>Given a tree, the standard way to do head finding is to use a simple set of tree traversal rules specific to each non-terminal in the grammar. </a:t>
            </a: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Tree>
    <p:extLst>
      <p:ext uri="{BB962C8B-B14F-4D97-AF65-F5344CB8AC3E}">
        <p14:creationId xmlns:p14="http://schemas.microsoft.com/office/powerpoint/2010/main" val="91000943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atin typeface="Times New Roman" charset="0"/>
              </a:rPr>
              <a:t>Other Discriminative Parsing</a:t>
            </a:r>
          </a:p>
        </p:txBody>
      </p:sp>
      <p:sp>
        <p:nvSpPr>
          <p:cNvPr id="71683" name="Content Placeholder 2"/>
          <p:cNvSpPr>
            <a:spLocks noGrp="1"/>
          </p:cNvSpPr>
          <p:nvPr>
            <p:ph idx="1"/>
          </p:nvPr>
        </p:nvSpPr>
        <p:spPr/>
        <p:txBody>
          <a:bodyPr/>
          <a:lstStyle/>
          <a:p>
            <a:r>
              <a:rPr lang="en-US">
                <a:latin typeface="Times New Roman" charset="0"/>
              </a:rPr>
              <a:t>There are also parsing models that move from generative PCFGs to a fully discriminative model, e.g. </a:t>
            </a:r>
            <a:r>
              <a:rPr lang="en-US" b="1" i="1">
                <a:solidFill>
                  <a:srgbClr val="FF0000"/>
                </a:solidFill>
                <a:latin typeface="Times New Roman" charset="0"/>
              </a:rPr>
              <a:t>max margin parsing</a:t>
            </a:r>
            <a:r>
              <a:rPr lang="en-US">
                <a:latin typeface="Times New Roman" charset="0"/>
              </a:rPr>
              <a:t> (Taskar </a:t>
            </a:r>
            <a:r>
              <a:rPr lang="en-US" i="1">
                <a:latin typeface="Times New Roman" charset="0"/>
              </a:rPr>
              <a:t>et al</a:t>
            </a:r>
            <a:r>
              <a:rPr lang="en-US">
                <a:latin typeface="Times New Roman" charset="0"/>
              </a:rPr>
              <a:t>., 2004). </a:t>
            </a:r>
          </a:p>
          <a:p>
            <a:r>
              <a:rPr lang="en-US">
                <a:latin typeface="Times New Roman" charset="0"/>
              </a:rPr>
              <a:t>There is also a recent model that efficiently reranks all of the parses in the complete (compactly-encoded) parse forest, avoiding the need to generate an N-best list (</a:t>
            </a:r>
            <a:r>
              <a:rPr lang="en-US" b="1" i="1">
                <a:solidFill>
                  <a:srgbClr val="FF0000"/>
                </a:solidFill>
                <a:latin typeface="Times New Roman" charset="0"/>
              </a:rPr>
              <a:t>forest reranking</a:t>
            </a:r>
            <a:r>
              <a:rPr lang="en-US">
                <a:latin typeface="Times New Roman" charset="0"/>
              </a:rPr>
              <a:t>, Huang, 2008).</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FEA889B-393E-F949-A1D6-D70F15685594}" type="slidenum">
              <a:rPr lang="en-US">
                <a:solidFill>
                  <a:srgbClr val="000000"/>
                </a:solidFill>
                <a:latin typeface="Helvetica" charset="0"/>
              </a:rPr>
              <a:pPr eaLnBrk="1" hangingPunct="1"/>
              <a:t>190</a:t>
            </a:fld>
            <a:endParaRPr lang="en-US">
              <a:solidFill>
                <a:srgbClr val="000000"/>
              </a:solidFill>
              <a:latin typeface="Times New Roman" charset="0"/>
            </a:endParaRPr>
          </a:p>
        </p:txBody>
      </p:sp>
    </p:spTree>
    <p:extLst>
      <p:ext uri="{BB962C8B-B14F-4D97-AF65-F5344CB8AC3E}">
        <p14:creationId xmlns:p14="http://schemas.microsoft.com/office/powerpoint/2010/main" val="293895419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atin typeface="Times New Roman" charset="0"/>
              </a:rPr>
              <a:t>Human Parsing</a:t>
            </a:r>
          </a:p>
        </p:txBody>
      </p:sp>
      <p:sp>
        <p:nvSpPr>
          <p:cNvPr id="72707" name="Content Placeholder 2"/>
          <p:cNvSpPr>
            <a:spLocks noGrp="1"/>
          </p:cNvSpPr>
          <p:nvPr>
            <p:ph idx="1"/>
          </p:nvPr>
        </p:nvSpPr>
        <p:spPr/>
        <p:txBody>
          <a:bodyPr>
            <a:normAutofit fontScale="92500" lnSpcReduction="10000"/>
          </a:bodyPr>
          <a:lstStyle/>
          <a:p>
            <a:r>
              <a:rPr lang="en-US" sz="2800">
                <a:latin typeface="Times New Roman" charset="0"/>
              </a:rPr>
              <a:t>Computational parsers can be used to predict human reading time as measured by tracking the time taken to read each word in a sentence.</a:t>
            </a:r>
          </a:p>
          <a:p>
            <a:r>
              <a:rPr lang="en-US" sz="2800">
                <a:latin typeface="Times New Roman" charset="0"/>
              </a:rPr>
              <a:t>Psycholinguistic studies show that words that are more probable given the preceding lexical and syntactic context are read faster.</a:t>
            </a:r>
          </a:p>
          <a:p>
            <a:pPr lvl="1"/>
            <a:r>
              <a:rPr lang="en-US" sz="2400">
                <a:latin typeface="Times New Roman" charset="0"/>
              </a:rPr>
              <a:t>John put the dog in the pen with a </a:t>
            </a:r>
            <a:r>
              <a:rPr lang="en-US" sz="2400">
                <a:solidFill>
                  <a:srgbClr val="FF0000"/>
                </a:solidFill>
                <a:latin typeface="Times New Roman" charset="0"/>
              </a:rPr>
              <a:t>lock</a:t>
            </a:r>
            <a:r>
              <a:rPr lang="en-US" sz="2400">
                <a:latin typeface="Times New Roman" charset="0"/>
              </a:rPr>
              <a:t>.</a:t>
            </a:r>
          </a:p>
          <a:p>
            <a:pPr lvl="1"/>
            <a:r>
              <a:rPr lang="en-US" sz="2400">
                <a:latin typeface="Times New Roman" charset="0"/>
              </a:rPr>
              <a:t>John put the dog in the pen with a </a:t>
            </a:r>
            <a:r>
              <a:rPr lang="en-US" sz="2400">
                <a:solidFill>
                  <a:srgbClr val="FF0000"/>
                </a:solidFill>
                <a:latin typeface="Times New Roman" charset="0"/>
              </a:rPr>
              <a:t>bone</a:t>
            </a:r>
            <a:r>
              <a:rPr lang="en-US" sz="2400">
                <a:latin typeface="Times New Roman" charset="0"/>
              </a:rPr>
              <a:t> in the car.</a:t>
            </a:r>
          </a:p>
          <a:p>
            <a:pPr lvl="1"/>
            <a:r>
              <a:rPr lang="en-US" sz="2400">
                <a:latin typeface="Times New Roman" charset="0"/>
              </a:rPr>
              <a:t>John liked the dog in the pen with a </a:t>
            </a:r>
            <a:r>
              <a:rPr lang="en-US" sz="2400">
                <a:solidFill>
                  <a:srgbClr val="FF0000"/>
                </a:solidFill>
                <a:latin typeface="Times New Roman" charset="0"/>
              </a:rPr>
              <a:t>bone</a:t>
            </a:r>
            <a:r>
              <a:rPr lang="en-US" sz="2400">
                <a:latin typeface="Times New Roman" charset="0"/>
              </a:rPr>
              <a:t>.</a:t>
            </a:r>
          </a:p>
          <a:p>
            <a:r>
              <a:rPr lang="en-US" sz="2800">
                <a:latin typeface="Times New Roman" charset="0"/>
              </a:rPr>
              <a:t>Modeling these effects requires an </a:t>
            </a:r>
            <a:r>
              <a:rPr lang="en-US" sz="2800" b="1" i="1">
                <a:solidFill>
                  <a:srgbClr val="FF0000"/>
                </a:solidFill>
                <a:latin typeface="Times New Roman" charset="0"/>
              </a:rPr>
              <a:t>incremental </a:t>
            </a:r>
            <a:r>
              <a:rPr lang="en-US" sz="2800">
                <a:latin typeface="Times New Roman" charset="0"/>
              </a:rPr>
              <a:t>statistical parser that incorporates one word at a time into a continuously growing parse tree.</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E35D6EC-FC4A-9042-821F-744B09BEAD82}" type="slidenum">
              <a:rPr lang="en-US">
                <a:solidFill>
                  <a:srgbClr val="000000"/>
                </a:solidFill>
                <a:latin typeface="Helvetica" charset="0"/>
              </a:rPr>
              <a:pPr eaLnBrk="1" hangingPunct="1"/>
              <a:t>191</a:t>
            </a:fld>
            <a:endParaRPr lang="en-US">
              <a:solidFill>
                <a:srgbClr val="000000"/>
              </a:solidFill>
              <a:latin typeface="Times New Roman" charset="0"/>
            </a:endParaRPr>
          </a:p>
        </p:txBody>
      </p:sp>
    </p:spTree>
    <p:extLst>
      <p:ext uri="{BB962C8B-B14F-4D97-AF65-F5344CB8AC3E}">
        <p14:creationId xmlns:p14="http://schemas.microsoft.com/office/powerpoint/2010/main" val="255007187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atin typeface="Times New Roman" charset="0"/>
              </a:rPr>
              <a:t>Garden Path Sentences</a:t>
            </a:r>
          </a:p>
        </p:txBody>
      </p:sp>
      <p:sp>
        <p:nvSpPr>
          <p:cNvPr id="73731" name="Content Placeholder 2"/>
          <p:cNvSpPr>
            <a:spLocks noGrp="1"/>
          </p:cNvSpPr>
          <p:nvPr>
            <p:ph idx="1"/>
          </p:nvPr>
        </p:nvSpPr>
        <p:spPr>
          <a:xfrm>
            <a:off x="685800" y="1371600"/>
            <a:ext cx="7848600" cy="4687888"/>
          </a:xfrm>
        </p:spPr>
        <p:txBody>
          <a:bodyPr>
            <a:normAutofit fontScale="92500" lnSpcReduction="10000"/>
          </a:bodyPr>
          <a:lstStyle/>
          <a:p>
            <a:r>
              <a:rPr lang="en-US" sz="2800">
                <a:latin typeface="Times New Roman" charset="0"/>
              </a:rPr>
              <a:t>People are confused by sentences that seem to have a particular syntactic structure but then suddenly violate this structure, so the  listener is </a:t>
            </a:r>
            <a:r>
              <a:rPr lang="ja-JP" altLang="en-US" sz="2800">
                <a:latin typeface="Times New Roman" charset="0"/>
              </a:rPr>
              <a:t>“</a:t>
            </a:r>
            <a:r>
              <a:rPr lang="en-US" sz="2800">
                <a:latin typeface="Times New Roman" charset="0"/>
              </a:rPr>
              <a:t>lead down the garden path</a:t>
            </a:r>
            <a:r>
              <a:rPr lang="ja-JP" altLang="en-US" sz="2800">
                <a:latin typeface="Times New Roman" charset="0"/>
              </a:rPr>
              <a:t>”</a:t>
            </a:r>
            <a:r>
              <a:rPr lang="en-US" sz="2800">
                <a:latin typeface="Times New Roman" charset="0"/>
              </a:rPr>
              <a:t>.</a:t>
            </a:r>
          </a:p>
          <a:p>
            <a:pPr lvl="1"/>
            <a:r>
              <a:rPr lang="en-US" sz="2400">
                <a:latin typeface="Times New Roman" charset="0"/>
              </a:rPr>
              <a:t>The horse raced past the barn fell.</a:t>
            </a:r>
          </a:p>
          <a:p>
            <a:pPr lvl="2"/>
            <a:r>
              <a:rPr lang="en-US" sz="2000">
                <a:latin typeface="Times New Roman" charset="0"/>
              </a:rPr>
              <a:t>vs. The horse raced past the barn broke his leg.</a:t>
            </a:r>
          </a:p>
          <a:p>
            <a:pPr lvl="1"/>
            <a:r>
              <a:rPr lang="en-US" sz="2400">
                <a:latin typeface="Times New Roman" charset="0"/>
              </a:rPr>
              <a:t>The complex houses married students.</a:t>
            </a:r>
          </a:p>
          <a:p>
            <a:pPr lvl="1"/>
            <a:r>
              <a:rPr lang="en-US" sz="2400">
                <a:latin typeface="Times New Roman" charset="0"/>
              </a:rPr>
              <a:t>The old man the sea.</a:t>
            </a:r>
          </a:p>
          <a:p>
            <a:pPr lvl="1"/>
            <a:r>
              <a:rPr lang="en-US" sz="2400">
                <a:latin typeface="Times New Roman" charset="0"/>
              </a:rPr>
              <a:t>While Anna dressed the baby spit up on the bed.</a:t>
            </a:r>
          </a:p>
          <a:p>
            <a:r>
              <a:rPr lang="en-US" sz="2800">
                <a:latin typeface="Times New Roman" charset="0"/>
              </a:rPr>
              <a:t>Incremental computational parsers can try to predict and explain the problems encountered parsing such sentences.</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26322F8-0F77-8740-9422-270DB180B40C}" type="slidenum">
              <a:rPr lang="en-US">
                <a:solidFill>
                  <a:srgbClr val="000000"/>
                </a:solidFill>
                <a:latin typeface="Helvetica" charset="0"/>
              </a:rPr>
              <a:pPr eaLnBrk="1" hangingPunct="1"/>
              <a:t>192</a:t>
            </a:fld>
            <a:endParaRPr lang="en-US">
              <a:solidFill>
                <a:srgbClr val="000000"/>
              </a:solidFill>
              <a:latin typeface="Times New Roman" charset="0"/>
            </a:endParaRPr>
          </a:p>
        </p:txBody>
      </p:sp>
    </p:spTree>
    <p:extLst>
      <p:ext uri="{BB962C8B-B14F-4D97-AF65-F5344CB8AC3E}">
        <p14:creationId xmlns:p14="http://schemas.microsoft.com/office/powerpoint/2010/main" val="349942079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atin typeface="Times New Roman" charset="0"/>
              </a:rPr>
              <a:t>Center Embedding</a:t>
            </a:r>
          </a:p>
        </p:txBody>
      </p:sp>
      <p:sp>
        <p:nvSpPr>
          <p:cNvPr id="74755" name="Content Placeholder 2"/>
          <p:cNvSpPr>
            <a:spLocks noGrp="1"/>
          </p:cNvSpPr>
          <p:nvPr>
            <p:ph idx="1"/>
          </p:nvPr>
        </p:nvSpPr>
        <p:spPr>
          <a:xfrm>
            <a:off x="457200" y="1371600"/>
            <a:ext cx="8229600" cy="4687888"/>
          </a:xfrm>
        </p:spPr>
        <p:txBody>
          <a:bodyPr>
            <a:normAutofit fontScale="92500"/>
          </a:bodyPr>
          <a:lstStyle/>
          <a:p>
            <a:r>
              <a:rPr lang="en-US" sz="2800">
                <a:latin typeface="Times New Roman" charset="0"/>
              </a:rPr>
              <a:t>Nested expressions are hard for humans to process beyond 1 or 2 levels of nesting.</a:t>
            </a:r>
          </a:p>
          <a:p>
            <a:pPr lvl="1"/>
            <a:r>
              <a:rPr lang="en-US" sz="2400">
                <a:latin typeface="Times New Roman" charset="0"/>
              </a:rPr>
              <a:t>The rat the cat chased died.</a:t>
            </a:r>
          </a:p>
          <a:p>
            <a:pPr lvl="1"/>
            <a:r>
              <a:rPr lang="en-US" sz="2400">
                <a:latin typeface="Times New Roman" charset="0"/>
              </a:rPr>
              <a:t>The rat the cat the dog bit chased died.</a:t>
            </a:r>
          </a:p>
          <a:p>
            <a:pPr lvl="1"/>
            <a:r>
              <a:rPr lang="en-US" sz="2400">
                <a:latin typeface="Times New Roman" charset="0"/>
              </a:rPr>
              <a:t>The rat the cat the dog the boy owned bit chased died.</a:t>
            </a:r>
          </a:p>
          <a:p>
            <a:r>
              <a:rPr lang="en-US" sz="2800">
                <a:latin typeface="Times New Roman" charset="0"/>
              </a:rPr>
              <a:t>Requires remembering and popping incomplete constituents from a stack and strains human short-term memory.</a:t>
            </a:r>
          </a:p>
          <a:p>
            <a:r>
              <a:rPr lang="en-US" sz="2800">
                <a:latin typeface="Times New Roman" charset="0"/>
              </a:rPr>
              <a:t>Equivalent </a:t>
            </a:r>
            <a:r>
              <a:rPr lang="ja-JP" altLang="en-US" sz="2800">
                <a:latin typeface="Times New Roman" charset="0"/>
              </a:rPr>
              <a:t>“</a:t>
            </a:r>
            <a:r>
              <a:rPr lang="en-US" sz="2800">
                <a:latin typeface="Times New Roman" charset="0"/>
              </a:rPr>
              <a:t>tail embedded</a:t>
            </a:r>
            <a:r>
              <a:rPr lang="ja-JP" altLang="en-US" sz="2800">
                <a:latin typeface="Times New Roman" charset="0"/>
              </a:rPr>
              <a:t>”</a:t>
            </a:r>
            <a:r>
              <a:rPr lang="en-US" sz="2800">
                <a:latin typeface="Times New Roman" charset="0"/>
              </a:rPr>
              <a:t> (tail recursive) versions are easier to understand since no stack is required.</a:t>
            </a:r>
          </a:p>
          <a:p>
            <a:pPr lvl="1"/>
            <a:r>
              <a:rPr lang="en-US" sz="2400">
                <a:latin typeface="Times New Roman" charset="0"/>
              </a:rPr>
              <a:t>The boy owned a dog that bit a cat that chased a rat that died.</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85E22EC-3E5C-044F-8E93-4C7729A971F0}" type="slidenum">
              <a:rPr lang="en-US">
                <a:solidFill>
                  <a:srgbClr val="000000"/>
                </a:solidFill>
                <a:latin typeface="Helvetica" charset="0"/>
              </a:rPr>
              <a:pPr eaLnBrk="1" hangingPunct="1"/>
              <a:t>193</a:t>
            </a:fld>
            <a:endParaRPr lang="en-US">
              <a:solidFill>
                <a:srgbClr val="000000"/>
              </a:solidFill>
              <a:latin typeface="Times New Roman" charset="0"/>
            </a:endParaRPr>
          </a:p>
        </p:txBody>
      </p:sp>
    </p:spTree>
    <p:extLst>
      <p:ext uri="{BB962C8B-B14F-4D97-AF65-F5344CB8AC3E}">
        <p14:creationId xmlns:p14="http://schemas.microsoft.com/office/powerpoint/2010/main" val="3181645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atin typeface="Times New Roman" charset="0"/>
              </a:rPr>
              <a:t>Dependency Grammars</a:t>
            </a:r>
          </a:p>
        </p:txBody>
      </p:sp>
      <p:sp>
        <p:nvSpPr>
          <p:cNvPr id="75779" name="Content Placeholder 2"/>
          <p:cNvSpPr>
            <a:spLocks noGrp="1"/>
          </p:cNvSpPr>
          <p:nvPr>
            <p:ph idx="1"/>
          </p:nvPr>
        </p:nvSpPr>
        <p:spPr>
          <a:xfrm>
            <a:off x="685800" y="1371600"/>
            <a:ext cx="7772400" cy="1371600"/>
          </a:xfrm>
        </p:spPr>
        <p:txBody>
          <a:bodyPr>
            <a:normAutofit fontScale="92500" lnSpcReduction="20000"/>
          </a:bodyPr>
          <a:lstStyle/>
          <a:p>
            <a:r>
              <a:rPr lang="en-US" sz="2800">
                <a:latin typeface="Times New Roman" charset="0"/>
              </a:rPr>
              <a:t>An alternative to phrase-structure grammar is to define a parse as a directed graph between the words of a sentence representing </a:t>
            </a:r>
            <a:r>
              <a:rPr lang="en-US" sz="2800" b="1" i="1">
                <a:solidFill>
                  <a:srgbClr val="FF0000"/>
                </a:solidFill>
                <a:latin typeface="Times New Roman" charset="0"/>
              </a:rPr>
              <a:t>dependencies</a:t>
            </a:r>
            <a:r>
              <a:rPr lang="en-US" sz="2800">
                <a:latin typeface="Times New Roman" charset="0"/>
              </a:rPr>
              <a:t> between the words.</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E4DC254-3CB7-D244-AF64-ADB8419ECEF3}" type="slidenum">
              <a:rPr lang="en-US">
                <a:solidFill>
                  <a:srgbClr val="000000"/>
                </a:solidFill>
                <a:latin typeface="Helvetica" charset="0"/>
              </a:rPr>
              <a:pPr eaLnBrk="1" hangingPunct="1"/>
              <a:t>194</a:t>
            </a:fld>
            <a:endParaRPr lang="en-US">
              <a:solidFill>
                <a:srgbClr val="000000"/>
              </a:solidFill>
              <a:latin typeface="Times New Roman" charset="0"/>
            </a:endParaRPr>
          </a:p>
        </p:txBody>
      </p:sp>
      <p:sp>
        <p:nvSpPr>
          <p:cNvPr id="75781" name="TextBox 4"/>
          <p:cNvSpPr txBox="1">
            <a:spLocks noChangeArrowheads="1"/>
          </p:cNvSpPr>
          <p:nvPr/>
        </p:nvSpPr>
        <p:spPr bwMode="auto">
          <a:xfrm>
            <a:off x="1957388" y="3440113"/>
            <a:ext cx="6588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liked</a:t>
            </a:r>
          </a:p>
        </p:txBody>
      </p:sp>
      <p:sp>
        <p:nvSpPr>
          <p:cNvPr id="75782" name="TextBox 5"/>
          <p:cNvSpPr txBox="1">
            <a:spLocks noChangeArrowheads="1"/>
          </p:cNvSpPr>
          <p:nvPr/>
        </p:nvSpPr>
        <p:spPr bwMode="auto">
          <a:xfrm>
            <a:off x="1423988" y="4049713"/>
            <a:ext cx="6842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John</a:t>
            </a:r>
          </a:p>
        </p:txBody>
      </p:sp>
      <p:sp>
        <p:nvSpPr>
          <p:cNvPr id="75783" name="TextBox 6"/>
          <p:cNvSpPr txBox="1">
            <a:spLocks noChangeArrowheads="1"/>
          </p:cNvSpPr>
          <p:nvPr/>
        </p:nvSpPr>
        <p:spPr bwMode="auto">
          <a:xfrm>
            <a:off x="2643188" y="4049713"/>
            <a:ext cx="5699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dog</a:t>
            </a:r>
          </a:p>
        </p:txBody>
      </p:sp>
      <p:sp>
        <p:nvSpPr>
          <p:cNvPr id="75784" name="TextBox 7"/>
          <p:cNvSpPr txBox="1">
            <a:spLocks noChangeArrowheads="1"/>
          </p:cNvSpPr>
          <p:nvPr/>
        </p:nvSpPr>
        <p:spPr bwMode="auto">
          <a:xfrm>
            <a:off x="3176588" y="5116513"/>
            <a:ext cx="5699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pen</a:t>
            </a:r>
          </a:p>
        </p:txBody>
      </p:sp>
      <p:sp>
        <p:nvSpPr>
          <p:cNvPr id="75785" name="TextBox 8"/>
          <p:cNvSpPr txBox="1">
            <a:spLocks noChangeArrowheads="1"/>
          </p:cNvSpPr>
          <p:nvPr/>
        </p:nvSpPr>
        <p:spPr bwMode="auto">
          <a:xfrm>
            <a:off x="3252788" y="4583113"/>
            <a:ext cx="3635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in</a:t>
            </a:r>
          </a:p>
        </p:txBody>
      </p:sp>
      <p:sp>
        <p:nvSpPr>
          <p:cNvPr id="75786" name="TextBox 10"/>
          <p:cNvSpPr txBox="1">
            <a:spLocks noChangeArrowheads="1"/>
          </p:cNvSpPr>
          <p:nvPr/>
        </p:nvSpPr>
        <p:spPr bwMode="auto">
          <a:xfrm>
            <a:off x="2338388" y="4583113"/>
            <a:ext cx="5699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75787" name="TextBox 11"/>
          <p:cNvSpPr txBox="1">
            <a:spLocks noChangeArrowheads="1"/>
          </p:cNvSpPr>
          <p:nvPr/>
        </p:nvSpPr>
        <p:spPr bwMode="auto">
          <a:xfrm>
            <a:off x="2795588" y="5649913"/>
            <a:ext cx="5699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cxnSp>
        <p:nvCxnSpPr>
          <p:cNvPr id="75788" name="Straight Arrow Connector 13"/>
          <p:cNvCxnSpPr>
            <a:cxnSpLocks noChangeShapeType="1"/>
            <a:stCxn id="75781" idx="2"/>
          </p:cNvCxnSpPr>
          <p:nvPr/>
        </p:nvCxnSpPr>
        <p:spPr bwMode="auto">
          <a:xfrm rot="5400000">
            <a:off x="1887537" y="3727451"/>
            <a:ext cx="315913" cy="481012"/>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75789" name="Straight Arrow Connector 15"/>
          <p:cNvCxnSpPr>
            <a:cxnSpLocks noChangeShapeType="1"/>
            <a:stCxn id="75781" idx="2"/>
          </p:cNvCxnSpPr>
          <p:nvPr/>
        </p:nvCxnSpPr>
        <p:spPr bwMode="auto">
          <a:xfrm rot="16200000" flipH="1">
            <a:off x="2382837" y="3713163"/>
            <a:ext cx="315913" cy="50958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75790" name="Straight Arrow Connector 17"/>
          <p:cNvCxnSpPr>
            <a:cxnSpLocks noChangeShapeType="1"/>
            <a:stCxn id="75783" idx="2"/>
          </p:cNvCxnSpPr>
          <p:nvPr/>
        </p:nvCxnSpPr>
        <p:spPr bwMode="auto">
          <a:xfrm rot="5400000">
            <a:off x="2627312" y="4435476"/>
            <a:ext cx="315913" cy="284162"/>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75791" name="Straight Arrow Connector 19"/>
          <p:cNvCxnSpPr>
            <a:cxnSpLocks noChangeShapeType="1"/>
            <a:stCxn id="75783" idx="2"/>
          </p:cNvCxnSpPr>
          <p:nvPr/>
        </p:nvCxnSpPr>
        <p:spPr bwMode="auto">
          <a:xfrm rot="16200000" flipH="1">
            <a:off x="3008312" y="4338638"/>
            <a:ext cx="239713" cy="40163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75792" name="Straight Arrow Connector 23"/>
          <p:cNvCxnSpPr>
            <a:cxnSpLocks noChangeShapeType="1"/>
            <a:stCxn id="75785" idx="2"/>
          </p:cNvCxnSpPr>
          <p:nvPr/>
        </p:nvCxnSpPr>
        <p:spPr bwMode="auto">
          <a:xfrm rot="5400000">
            <a:off x="3262312" y="5095876"/>
            <a:ext cx="315913" cy="30162"/>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75793" name="Straight Arrow Connector 25"/>
          <p:cNvCxnSpPr>
            <a:cxnSpLocks noChangeShapeType="1"/>
            <a:stCxn id="75784" idx="2"/>
          </p:cNvCxnSpPr>
          <p:nvPr/>
        </p:nvCxnSpPr>
        <p:spPr bwMode="auto">
          <a:xfrm rot="5400000">
            <a:off x="3122612" y="5464176"/>
            <a:ext cx="315913" cy="360362"/>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7" name="TextBox 26"/>
          <p:cNvSpPr txBox="1">
            <a:spLocks noChangeArrowheads="1"/>
          </p:cNvSpPr>
          <p:nvPr/>
        </p:nvSpPr>
        <p:spPr bwMode="auto">
          <a:xfrm>
            <a:off x="5410200" y="3505200"/>
            <a:ext cx="6588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liked</a:t>
            </a:r>
          </a:p>
        </p:txBody>
      </p:sp>
      <p:sp>
        <p:nvSpPr>
          <p:cNvPr id="28" name="TextBox 27"/>
          <p:cNvSpPr txBox="1">
            <a:spLocks noChangeArrowheads="1"/>
          </p:cNvSpPr>
          <p:nvPr/>
        </p:nvSpPr>
        <p:spPr bwMode="auto">
          <a:xfrm>
            <a:off x="4876800" y="4114800"/>
            <a:ext cx="6842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John</a:t>
            </a:r>
          </a:p>
        </p:txBody>
      </p:sp>
      <p:sp>
        <p:nvSpPr>
          <p:cNvPr id="29" name="TextBox 28"/>
          <p:cNvSpPr txBox="1">
            <a:spLocks noChangeArrowheads="1"/>
          </p:cNvSpPr>
          <p:nvPr/>
        </p:nvSpPr>
        <p:spPr bwMode="auto">
          <a:xfrm>
            <a:off x="6096000" y="4114800"/>
            <a:ext cx="5699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dog</a:t>
            </a:r>
          </a:p>
        </p:txBody>
      </p:sp>
      <p:sp>
        <p:nvSpPr>
          <p:cNvPr id="30" name="TextBox 29"/>
          <p:cNvSpPr txBox="1">
            <a:spLocks noChangeArrowheads="1"/>
          </p:cNvSpPr>
          <p:nvPr/>
        </p:nvSpPr>
        <p:spPr bwMode="auto">
          <a:xfrm>
            <a:off x="6553200" y="4724400"/>
            <a:ext cx="5699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pen</a:t>
            </a:r>
          </a:p>
        </p:txBody>
      </p:sp>
      <p:sp>
        <p:nvSpPr>
          <p:cNvPr id="31" name="TextBox 30"/>
          <p:cNvSpPr txBox="1">
            <a:spLocks noChangeArrowheads="1"/>
          </p:cNvSpPr>
          <p:nvPr/>
        </p:nvSpPr>
        <p:spPr bwMode="auto">
          <a:xfrm>
            <a:off x="6553200" y="4343400"/>
            <a:ext cx="3429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FF0000"/>
                </a:solidFill>
              </a:rPr>
              <a:t>in</a:t>
            </a:r>
          </a:p>
        </p:txBody>
      </p:sp>
      <p:sp>
        <p:nvSpPr>
          <p:cNvPr id="32" name="TextBox 31"/>
          <p:cNvSpPr txBox="1">
            <a:spLocks noChangeArrowheads="1"/>
          </p:cNvSpPr>
          <p:nvPr/>
        </p:nvSpPr>
        <p:spPr bwMode="auto">
          <a:xfrm>
            <a:off x="5791200" y="4648200"/>
            <a:ext cx="5699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33" name="TextBox 32"/>
          <p:cNvSpPr txBox="1">
            <a:spLocks noChangeArrowheads="1"/>
          </p:cNvSpPr>
          <p:nvPr/>
        </p:nvSpPr>
        <p:spPr bwMode="auto">
          <a:xfrm>
            <a:off x="6172200" y="5257800"/>
            <a:ext cx="5699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cxnSp>
        <p:nvCxnSpPr>
          <p:cNvPr id="34" name="Straight Arrow Connector 33"/>
          <p:cNvCxnSpPr>
            <a:cxnSpLocks noChangeShapeType="1"/>
            <a:stCxn id="27" idx="2"/>
          </p:cNvCxnSpPr>
          <p:nvPr/>
        </p:nvCxnSpPr>
        <p:spPr bwMode="auto">
          <a:xfrm rot="5400000">
            <a:off x="5341144" y="3791744"/>
            <a:ext cx="315912" cy="4826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5" name="Straight Arrow Connector 34"/>
          <p:cNvCxnSpPr>
            <a:cxnSpLocks noChangeShapeType="1"/>
            <a:stCxn id="27" idx="2"/>
          </p:cNvCxnSpPr>
          <p:nvPr/>
        </p:nvCxnSpPr>
        <p:spPr bwMode="auto">
          <a:xfrm rot="16200000" flipH="1">
            <a:off x="5836444" y="3779044"/>
            <a:ext cx="315912" cy="5080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6" name="Straight Arrow Connector 35"/>
          <p:cNvCxnSpPr>
            <a:cxnSpLocks noChangeShapeType="1"/>
            <a:stCxn id="29" idx="2"/>
          </p:cNvCxnSpPr>
          <p:nvPr/>
        </p:nvCxnSpPr>
        <p:spPr bwMode="auto">
          <a:xfrm rot="5400000">
            <a:off x="6080126" y="4500562"/>
            <a:ext cx="315912" cy="284163"/>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7" name="Straight Arrow Connector 36"/>
          <p:cNvCxnSpPr>
            <a:cxnSpLocks noChangeShapeType="1"/>
            <a:stCxn id="29" idx="2"/>
          </p:cNvCxnSpPr>
          <p:nvPr/>
        </p:nvCxnSpPr>
        <p:spPr bwMode="auto">
          <a:xfrm rot="16200000" flipH="1">
            <a:off x="6461126" y="4403725"/>
            <a:ext cx="239712" cy="40163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9" name="Straight Arrow Connector 38"/>
          <p:cNvCxnSpPr>
            <a:cxnSpLocks noChangeShapeType="1"/>
            <a:stCxn id="30" idx="2"/>
          </p:cNvCxnSpPr>
          <p:nvPr/>
        </p:nvCxnSpPr>
        <p:spPr bwMode="auto">
          <a:xfrm rot="5400000">
            <a:off x="6499226" y="5072062"/>
            <a:ext cx="315912" cy="360363"/>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40" name="TextBox 39"/>
          <p:cNvSpPr txBox="1">
            <a:spLocks noChangeArrowheads="1"/>
          </p:cNvSpPr>
          <p:nvPr/>
        </p:nvSpPr>
        <p:spPr bwMode="auto">
          <a:xfrm>
            <a:off x="4800600" y="3810000"/>
            <a:ext cx="6731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FF0000"/>
                </a:solidFill>
              </a:rPr>
              <a:t>nsubj</a:t>
            </a:r>
          </a:p>
        </p:txBody>
      </p:sp>
      <p:sp>
        <p:nvSpPr>
          <p:cNvPr id="41" name="TextBox 40"/>
          <p:cNvSpPr txBox="1">
            <a:spLocks noChangeArrowheads="1"/>
          </p:cNvSpPr>
          <p:nvPr/>
        </p:nvSpPr>
        <p:spPr bwMode="auto">
          <a:xfrm>
            <a:off x="5867400" y="3733800"/>
            <a:ext cx="5715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FF0000"/>
                </a:solidFill>
              </a:rPr>
              <a:t>dobj</a:t>
            </a:r>
          </a:p>
        </p:txBody>
      </p:sp>
      <p:sp>
        <p:nvSpPr>
          <p:cNvPr id="42" name="TextBox 41"/>
          <p:cNvSpPr txBox="1">
            <a:spLocks noChangeArrowheads="1"/>
          </p:cNvSpPr>
          <p:nvPr/>
        </p:nvSpPr>
        <p:spPr bwMode="auto">
          <a:xfrm>
            <a:off x="5791200" y="4343400"/>
            <a:ext cx="4333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det</a:t>
            </a:r>
          </a:p>
        </p:txBody>
      </p:sp>
      <p:sp>
        <p:nvSpPr>
          <p:cNvPr id="43" name="TextBox 42"/>
          <p:cNvSpPr txBox="1">
            <a:spLocks noChangeArrowheads="1"/>
          </p:cNvSpPr>
          <p:nvPr/>
        </p:nvSpPr>
        <p:spPr bwMode="auto">
          <a:xfrm>
            <a:off x="6629400" y="5105400"/>
            <a:ext cx="4699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solidFill>
                  <a:srgbClr val="FF0000"/>
                </a:solidFill>
              </a:rPr>
              <a:t>det</a:t>
            </a:r>
          </a:p>
        </p:txBody>
      </p:sp>
      <p:sp>
        <p:nvSpPr>
          <p:cNvPr id="44" name="TextBox 43"/>
          <p:cNvSpPr txBox="1"/>
          <p:nvPr/>
        </p:nvSpPr>
        <p:spPr>
          <a:xfrm>
            <a:off x="6858000" y="3429000"/>
            <a:ext cx="1481138" cy="1016000"/>
          </a:xfrm>
          <a:prstGeom prst="rect">
            <a:avLst/>
          </a:prstGeom>
          <a:noFill/>
        </p:spPr>
        <p:txBody>
          <a:bodyPr wrap="none">
            <a:spAutoFit/>
          </a:bodyPr>
          <a:lstStyle/>
          <a:p>
            <a:pPr>
              <a:defRPr/>
            </a:pPr>
            <a:r>
              <a:rPr lang="en-US" sz="2000" b="1" dirty="0">
                <a:solidFill>
                  <a:schemeClr val="tx2"/>
                </a:solidFill>
                <a:latin typeface="+mj-lt"/>
                <a:ea typeface="+mn-ea"/>
              </a:rPr>
              <a:t>Typed </a:t>
            </a:r>
          </a:p>
          <a:p>
            <a:pPr>
              <a:defRPr/>
            </a:pPr>
            <a:r>
              <a:rPr lang="en-US" sz="2000" b="1" dirty="0">
                <a:solidFill>
                  <a:schemeClr val="tx2"/>
                </a:solidFill>
                <a:latin typeface="+mj-lt"/>
                <a:ea typeface="+mn-ea"/>
              </a:rPr>
              <a:t>dependency</a:t>
            </a:r>
          </a:p>
          <a:p>
            <a:pPr>
              <a:defRPr/>
            </a:pPr>
            <a:r>
              <a:rPr lang="en-US" sz="2000" b="1" dirty="0">
                <a:solidFill>
                  <a:schemeClr val="tx2"/>
                </a:solidFill>
                <a:latin typeface="+mj-lt"/>
                <a:ea typeface="+mn-ea"/>
              </a:rPr>
              <a:t>parse</a:t>
            </a:r>
          </a:p>
        </p:txBody>
      </p:sp>
    </p:spTree>
    <p:extLst>
      <p:ext uri="{BB962C8B-B14F-4D97-AF65-F5344CB8AC3E}">
        <p14:creationId xmlns:p14="http://schemas.microsoft.com/office/powerpoint/2010/main" val="4215249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40" grpId="0"/>
      <p:bldP spid="41" grpId="0"/>
      <p:bldP spid="42" grpId="0"/>
      <p:bldP spid="43" grpId="0"/>
      <p:bldP spid="44"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fontScale="90000"/>
          </a:bodyPr>
          <a:lstStyle/>
          <a:p>
            <a:r>
              <a:rPr lang="en-US">
                <a:latin typeface="Times New Roman" charset="0"/>
              </a:rPr>
              <a:t>Dependency Graph from Parse Tree</a:t>
            </a:r>
          </a:p>
        </p:txBody>
      </p:sp>
      <p:sp>
        <p:nvSpPr>
          <p:cNvPr id="76803" name="Content Placeholder 2"/>
          <p:cNvSpPr>
            <a:spLocks noGrp="1"/>
          </p:cNvSpPr>
          <p:nvPr>
            <p:ph idx="1"/>
          </p:nvPr>
        </p:nvSpPr>
        <p:spPr>
          <a:xfrm>
            <a:off x="457200" y="1371600"/>
            <a:ext cx="8153400" cy="4687888"/>
          </a:xfrm>
        </p:spPr>
        <p:txBody>
          <a:bodyPr/>
          <a:lstStyle/>
          <a:p>
            <a:r>
              <a:rPr lang="en-US" sz="2800">
                <a:latin typeface="Times New Roman" charset="0"/>
              </a:rPr>
              <a:t>Can convert a phrase structure parse to a dependency tree by making the head of each non-head child of a node depend on the head of the head child.</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ADAE0E5-1A0E-2C46-815A-CF05FA7F6C74}" type="slidenum">
              <a:rPr lang="en-US">
                <a:solidFill>
                  <a:srgbClr val="000000"/>
                </a:solidFill>
                <a:latin typeface="Helvetica" charset="0"/>
              </a:rPr>
              <a:pPr eaLnBrk="1" hangingPunct="1"/>
              <a:t>195</a:t>
            </a:fld>
            <a:endParaRPr lang="en-US">
              <a:solidFill>
                <a:srgbClr val="000000"/>
              </a:solidFill>
              <a:latin typeface="Times New Roman" charset="0"/>
            </a:endParaRPr>
          </a:p>
        </p:txBody>
      </p:sp>
      <p:sp>
        <p:nvSpPr>
          <p:cNvPr id="76805" name="Text Box 4"/>
          <p:cNvSpPr txBox="1">
            <a:spLocks noChangeArrowheads="1"/>
          </p:cNvSpPr>
          <p:nvPr/>
        </p:nvSpPr>
        <p:spPr bwMode="auto">
          <a:xfrm>
            <a:off x="1487488" y="2895600"/>
            <a:ext cx="3333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S</a:t>
            </a:r>
          </a:p>
        </p:txBody>
      </p:sp>
      <p:sp>
        <p:nvSpPr>
          <p:cNvPr id="76806" name="Text Box 5"/>
          <p:cNvSpPr txBox="1">
            <a:spLocks noChangeArrowheads="1"/>
          </p:cNvSpPr>
          <p:nvPr/>
        </p:nvSpPr>
        <p:spPr bwMode="auto">
          <a:xfrm>
            <a:off x="2266950" y="3462338"/>
            <a:ext cx="485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VP</a:t>
            </a:r>
          </a:p>
        </p:txBody>
      </p:sp>
      <p:sp>
        <p:nvSpPr>
          <p:cNvPr id="76807" name="Text Box 6"/>
          <p:cNvSpPr txBox="1">
            <a:spLocks noChangeArrowheads="1"/>
          </p:cNvSpPr>
          <p:nvPr/>
        </p:nvSpPr>
        <p:spPr bwMode="auto">
          <a:xfrm>
            <a:off x="1792288" y="3867150"/>
            <a:ext cx="16033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VBD          NP</a:t>
            </a:r>
          </a:p>
        </p:txBody>
      </p:sp>
      <p:sp>
        <p:nvSpPr>
          <p:cNvPr id="76808" name="Text Box 7"/>
          <p:cNvSpPr txBox="1">
            <a:spLocks noChangeArrowheads="1"/>
          </p:cNvSpPr>
          <p:nvPr/>
        </p:nvSpPr>
        <p:spPr bwMode="auto">
          <a:xfrm>
            <a:off x="2398713" y="4244975"/>
            <a:ext cx="1895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DT    Nominal</a:t>
            </a:r>
          </a:p>
        </p:txBody>
      </p:sp>
      <p:sp>
        <p:nvSpPr>
          <p:cNvPr id="76809" name="Text Box 8"/>
          <p:cNvSpPr txBox="1">
            <a:spLocks noChangeArrowheads="1"/>
          </p:cNvSpPr>
          <p:nvPr/>
        </p:nvSpPr>
        <p:spPr bwMode="auto">
          <a:xfrm>
            <a:off x="3011488" y="4648200"/>
            <a:ext cx="1514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Nominal   PP</a:t>
            </a:r>
          </a:p>
        </p:txBody>
      </p:sp>
      <p:sp>
        <p:nvSpPr>
          <p:cNvPr id="76810" name="Text Box 9"/>
          <p:cNvSpPr txBox="1">
            <a:spLocks noChangeArrowheads="1"/>
          </p:cNvSpPr>
          <p:nvPr/>
        </p:nvSpPr>
        <p:spPr bwMode="auto">
          <a:xfrm>
            <a:off x="1812925" y="4257675"/>
            <a:ext cx="6508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liked</a:t>
            </a:r>
          </a:p>
        </p:txBody>
      </p:sp>
      <p:sp>
        <p:nvSpPr>
          <p:cNvPr id="76811" name="Text Box 10"/>
          <p:cNvSpPr txBox="1">
            <a:spLocks noChangeArrowheads="1"/>
          </p:cNvSpPr>
          <p:nvPr/>
        </p:nvSpPr>
        <p:spPr bwMode="auto">
          <a:xfrm>
            <a:off x="3703638" y="5091113"/>
            <a:ext cx="14890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IN            NP</a:t>
            </a:r>
          </a:p>
        </p:txBody>
      </p:sp>
      <p:sp>
        <p:nvSpPr>
          <p:cNvPr id="76812" name="Text Box 11"/>
          <p:cNvSpPr txBox="1">
            <a:spLocks noChangeArrowheads="1"/>
          </p:cNvSpPr>
          <p:nvPr/>
        </p:nvSpPr>
        <p:spPr bwMode="auto">
          <a:xfrm>
            <a:off x="3773488" y="5486400"/>
            <a:ext cx="3587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in</a:t>
            </a:r>
          </a:p>
        </p:txBody>
      </p:sp>
      <p:sp>
        <p:nvSpPr>
          <p:cNvPr id="76813" name="Text Box 14"/>
          <p:cNvSpPr txBox="1">
            <a:spLocks noChangeArrowheads="1"/>
          </p:cNvSpPr>
          <p:nvPr/>
        </p:nvSpPr>
        <p:spPr bwMode="auto">
          <a:xfrm>
            <a:off x="2520950" y="4703763"/>
            <a:ext cx="4984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76814" name="Text Box 15"/>
          <p:cNvSpPr txBox="1">
            <a:spLocks noChangeArrowheads="1"/>
          </p:cNvSpPr>
          <p:nvPr/>
        </p:nvSpPr>
        <p:spPr bwMode="auto">
          <a:xfrm>
            <a:off x="2867025" y="5448300"/>
            <a:ext cx="5619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dog</a:t>
            </a:r>
          </a:p>
        </p:txBody>
      </p:sp>
      <p:sp>
        <p:nvSpPr>
          <p:cNvPr id="76815" name="Line 17"/>
          <p:cNvSpPr>
            <a:spLocks noChangeShapeType="1"/>
          </p:cNvSpPr>
          <p:nvPr/>
        </p:nvSpPr>
        <p:spPr bwMode="auto">
          <a:xfrm flipH="1">
            <a:off x="2105025" y="3689350"/>
            <a:ext cx="354013"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16" name="Line 18"/>
          <p:cNvSpPr>
            <a:spLocks noChangeShapeType="1"/>
          </p:cNvSpPr>
          <p:nvPr/>
        </p:nvSpPr>
        <p:spPr bwMode="auto">
          <a:xfrm>
            <a:off x="2459038" y="3698875"/>
            <a:ext cx="652462"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17" name="Line 19"/>
          <p:cNvSpPr>
            <a:spLocks noChangeShapeType="1"/>
          </p:cNvSpPr>
          <p:nvPr/>
        </p:nvSpPr>
        <p:spPr bwMode="auto">
          <a:xfrm>
            <a:off x="2055813" y="4106863"/>
            <a:ext cx="9525" cy="2524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76818" name="Line 20"/>
          <p:cNvSpPr>
            <a:spLocks noChangeShapeType="1"/>
          </p:cNvSpPr>
          <p:nvPr/>
        </p:nvSpPr>
        <p:spPr bwMode="auto">
          <a:xfrm flipH="1">
            <a:off x="2889250" y="4089400"/>
            <a:ext cx="20320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19" name="Line 21"/>
          <p:cNvSpPr>
            <a:spLocks noChangeShapeType="1"/>
          </p:cNvSpPr>
          <p:nvPr/>
        </p:nvSpPr>
        <p:spPr bwMode="auto">
          <a:xfrm>
            <a:off x="3092450" y="4098925"/>
            <a:ext cx="422275"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20" name="Line 22"/>
          <p:cNvSpPr>
            <a:spLocks noChangeShapeType="1"/>
          </p:cNvSpPr>
          <p:nvPr/>
        </p:nvSpPr>
        <p:spPr bwMode="auto">
          <a:xfrm flipH="1">
            <a:off x="2727325" y="4470400"/>
            <a:ext cx="144463" cy="3254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21" name="Line 23"/>
          <p:cNvSpPr>
            <a:spLocks noChangeShapeType="1"/>
          </p:cNvSpPr>
          <p:nvPr/>
        </p:nvSpPr>
        <p:spPr bwMode="auto">
          <a:xfrm flipH="1">
            <a:off x="3389313" y="4487863"/>
            <a:ext cx="144462" cy="3079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22" name="Line 24"/>
          <p:cNvSpPr>
            <a:spLocks noChangeShapeType="1"/>
          </p:cNvSpPr>
          <p:nvPr/>
        </p:nvSpPr>
        <p:spPr bwMode="auto">
          <a:xfrm>
            <a:off x="3533775" y="4497388"/>
            <a:ext cx="631825" cy="250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23" name="Text Box 25"/>
          <p:cNvSpPr txBox="1">
            <a:spLocks noChangeArrowheads="1"/>
          </p:cNvSpPr>
          <p:nvPr/>
        </p:nvSpPr>
        <p:spPr bwMode="auto">
          <a:xfrm>
            <a:off x="2901950" y="5095875"/>
            <a:ext cx="511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NN</a:t>
            </a:r>
          </a:p>
        </p:txBody>
      </p:sp>
      <p:sp>
        <p:nvSpPr>
          <p:cNvPr id="76824" name="Line 26"/>
          <p:cNvSpPr>
            <a:spLocks noChangeShapeType="1"/>
          </p:cNvSpPr>
          <p:nvPr/>
        </p:nvSpPr>
        <p:spPr bwMode="auto">
          <a:xfrm flipH="1">
            <a:off x="3225800" y="4945063"/>
            <a:ext cx="134938"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25" name="Line 27"/>
          <p:cNvSpPr>
            <a:spLocks noChangeShapeType="1"/>
          </p:cNvSpPr>
          <p:nvPr/>
        </p:nvSpPr>
        <p:spPr bwMode="auto">
          <a:xfrm>
            <a:off x="3187700" y="5335588"/>
            <a:ext cx="0" cy="2238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26" name="Line 28"/>
          <p:cNvSpPr>
            <a:spLocks noChangeShapeType="1"/>
          </p:cNvSpPr>
          <p:nvPr/>
        </p:nvSpPr>
        <p:spPr bwMode="auto">
          <a:xfrm flipH="1">
            <a:off x="3994150" y="4916488"/>
            <a:ext cx="182563" cy="2698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27" name="Line 29"/>
          <p:cNvSpPr>
            <a:spLocks noChangeShapeType="1"/>
          </p:cNvSpPr>
          <p:nvPr/>
        </p:nvSpPr>
        <p:spPr bwMode="auto">
          <a:xfrm>
            <a:off x="4176713" y="4916488"/>
            <a:ext cx="661987"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28" name="Line 30"/>
          <p:cNvSpPr>
            <a:spLocks noChangeShapeType="1"/>
          </p:cNvSpPr>
          <p:nvPr/>
        </p:nvSpPr>
        <p:spPr bwMode="auto">
          <a:xfrm>
            <a:off x="3944938" y="5326063"/>
            <a:ext cx="0" cy="250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29" name="Text Box 7"/>
          <p:cNvSpPr txBox="1">
            <a:spLocks noChangeArrowheads="1"/>
          </p:cNvSpPr>
          <p:nvPr/>
        </p:nvSpPr>
        <p:spPr bwMode="auto">
          <a:xfrm>
            <a:off x="4230688" y="5486400"/>
            <a:ext cx="1895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DT    Nominal</a:t>
            </a:r>
          </a:p>
        </p:txBody>
      </p:sp>
      <p:sp>
        <p:nvSpPr>
          <p:cNvPr id="76830" name="Line 20"/>
          <p:cNvSpPr>
            <a:spLocks noChangeShapeType="1"/>
          </p:cNvSpPr>
          <p:nvPr/>
        </p:nvSpPr>
        <p:spPr bwMode="auto">
          <a:xfrm flipH="1">
            <a:off x="4721225" y="5330825"/>
            <a:ext cx="203200" cy="2413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31" name="Line 21"/>
          <p:cNvSpPr>
            <a:spLocks noChangeShapeType="1"/>
          </p:cNvSpPr>
          <p:nvPr/>
        </p:nvSpPr>
        <p:spPr bwMode="auto">
          <a:xfrm>
            <a:off x="4924425" y="5340350"/>
            <a:ext cx="422275"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p>
        </p:txBody>
      </p:sp>
      <p:sp>
        <p:nvSpPr>
          <p:cNvPr id="76832" name="Text Box 25"/>
          <p:cNvSpPr txBox="1">
            <a:spLocks noChangeArrowheads="1"/>
          </p:cNvSpPr>
          <p:nvPr/>
        </p:nvSpPr>
        <p:spPr bwMode="auto">
          <a:xfrm>
            <a:off x="5297488" y="5943600"/>
            <a:ext cx="511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NN</a:t>
            </a:r>
          </a:p>
        </p:txBody>
      </p:sp>
      <p:sp>
        <p:nvSpPr>
          <p:cNvPr id="76833" name="Text Box 14"/>
          <p:cNvSpPr txBox="1">
            <a:spLocks noChangeArrowheads="1"/>
          </p:cNvSpPr>
          <p:nvPr/>
        </p:nvSpPr>
        <p:spPr bwMode="auto">
          <a:xfrm>
            <a:off x="4535488" y="5943600"/>
            <a:ext cx="49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76834" name="Text Box 14"/>
          <p:cNvSpPr txBox="1">
            <a:spLocks noChangeArrowheads="1"/>
          </p:cNvSpPr>
          <p:nvPr/>
        </p:nvSpPr>
        <p:spPr bwMode="auto">
          <a:xfrm>
            <a:off x="5297488" y="6324600"/>
            <a:ext cx="5619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pen</a:t>
            </a:r>
          </a:p>
        </p:txBody>
      </p:sp>
      <p:sp>
        <p:nvSpPr>
          <p:cNvPr id="76835" name="Line 52"/>
          <p:cNvSpPr>
            <a:spLocks noChangeShapeType="1"/>
          </p:cNvSpPr>
          <p:nvPr/>
        </p:nvSpPr>
        <p:spPr bwMode="auto">
          <a:xfrm>
            <a:off x="5602288" y="57912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6836" name="Line 53"/>
          <p:cNvSpPr>
            <a:spLocks noChangeShapeType="1"/>
          </p:cNvSpPr>
          <p:nvPr/>
        </p:nvSpPr>
        <p:spPr bwMode="auto">
          <a:xfrm>
            <a:off x="5602288" y="6248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6837" name="Line 54"/>
          <p:cNvSpPr>
            <a:spLocks noChangeShapeType="1"/>
          </p:cNvSpPr>
          <p:nvPr/>
        </p:nvSpPr>
        <p:spPr bwMode="auto">
          <a:xfrm>
            <a:off x="4764088" y="57912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6838" name="Text Box 25"/>
          <p:cNvSpPr txBox="1">
            <a:spLocks noChangeArrowheads="1"/>
          </p:cNvSpPr>
          <p:nvPr/>
        </p:nvSpPr>
        <p:spPr bwMode="auto">
          <a:xfrm>
            <a:off x="573088" y="3886200"/>
            <a:ext cx="6635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NNP</a:t>
            </a:r>
          </a:p>
        </p:txBody>
      </p:sp>
      <p:sp>
        <p:nvSpPr>
          <p:cNvPr id="76839" name="Text Box 25"/>
          <p:cNvSpPr txBox="1">
            <a:spLocks noChangeArrowheads="1"/>
          </p:cNvSpPr>
          <p:nvPr/>
        </p:nvSpPr>
        <p:spPr bwMode="auto">
          <a:xfrm>
            <a:off x="725488" y="3429000"/>
            <a:ext cx="498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NP</a:t>
            </a:r>
          </a:p>
        </p:txBody>
      </p:sp>
      <p:sp>
        <p:nvSpPr>
          <p:cNvPr id="76840" name="Text Box 14"/>
          <p:cNvSpPr txBox="1">
            <a:spLocks noChangeArrowheads="1"/>
          </p:cNvSpPr>
          <p:nvPr/>
        </p:nvSpPr>
        <p:spPr bwMode="auto">
          <a:xfrm>
            <a:off x="649288" y="4267200"/>
            <a:ext cx="676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John</a:t>
            </a:r>
          </a:p>
        </p:txBody>
      </p:sp>
      <p:sp>
        <p:nvSpPr>
          <p:cNvPr id="76841" name="Line 59"/>
          <p:cNvSpPr>
            <a:spLocks noChangeShapeType="1"/>
          </p:cNvSpPr>
          <p:nvPr/>
        </p:nvSpPr>
        <p:spPr bwMode="auto">
          <a:xfrm>
            <a:off x="1639888" y="3200400"/>
            <a:ext cx="6858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6842" name="Line 60"/>
          <p:cNvSpPr>
            <a:spLocks noChangeShapeType="1"/>
          </p:cNvSpPr>
          <p:nvPr/>
        </p:nvSpPr>
        <p:spPr bwMode="auto">
          <a:xfrm flipH="1">
            <a:off x="1030288" y="3200400"/>
            <a:ext cx="6096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6843" name="Line 61"/>
          <p:cNvSpPr>
            <a:spLocks noChangeShapeType="1"/>
          </p:cNvSpPr>
          <p:nvPr/>
        </p:nvSpPr>
        <p:spPr bwMode="auto">
          <a:xfrm>
            <a:off x="954088" y="37338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6844" name="Line 62"/>
          <p:cNvSpPr>
            <a:spLocks noChangeShapeType="1"/>
          </p:cNvSpPr>
          <p:nvPr/>
        </p:nvSpPr>
        <p:spPr bwMode="auto">
          <a:xfrm>
            <a:off x="954088" y="41910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6845" name="Text Box 63"/>
          <p:cNvSpPr txBox="1">
            <a:spLocks noChangeArrowheads="1"/>
          </p:cNvSpPr>
          <p:nvPr/>
        </p:nvSpPr>
        <p:spPr bwMode="auto">
          <a:xfrm>
            <a:off x="5943600" y="5486400"/>
            <a:ext cx="795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pen-NN</a:t>
            </a:r>
          </a:p>
        </p:txBody>
      </p:sp>
      <p:sp>
        <p:nvSpPr>
          <p:cNvPr id="76846" name="Text Box 64"/>
          <p:cNvSpPr txBox="1">
            <a:spLocks noChangeArrowheads="1"/>
          </p:cNvSpPr>
          <p:nvPr/>
        </p:nvSpPr>
        <p:spPr bwMode="auto">
          <a:xfrm>
            <a:off x="4992688" y="5105400"/>
            <a:ext cx="7953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pen-NN</a:t>
            </a:r>
          </a:p>
        </p:txBody>
      </p:sp>
      <p:sp>
        <p:nvSpPr>
          <p:cNvPr id="76847" name="Text Box 65"/>
          <p:cNvSpPr txBox="1">
            <a:spLocks noChangeArrowheads="1"/>
          </p:cNvSpPr>
          <p:nvPr/>
        </p:nvSpPr>
        <p:spPr bwMode="auto">
          <a:xfrm>
            <a:off x="4321175" y="4713288"/>
            <a:ext cx="55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in-IN</a:t>
            </a:r>
          </a:p>
        </p:txBody>
      </p:sp>
      <p:sp>
        <p:nvSpPr>
          <p:cNvPr id="76848" name="Text Box 66"/>
          <p:cNvSpPr txBox="1">
            <a:spLocks noChangeArrowheads="1"/>
          </p:cNvSpPr>
          <p:nvPr/>
        </p:nvSpPr>
        <p:spPr bwMode="auto">
          <a:xfrm>
            <a:off x="3273425" y="4826000"/>
            <a:ext cx="795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dog-NN</a:t>
            </a:r>
          </a:p>
        </p:txBody>
      </p:sp>
      <p:sp>
        <p:nvSpPr>
          <p:cNvPr id="76849" name="Text Box 67"/>
          <p:cNvSpPr txBox="1">
            <a:spLocks noChangeArrowheads="1"/>
          </p:cNvSpPr>
          <p:nvPr/>
        </p:nvSpPr>
        <p:spPr bwMode="auto">
          <a:xfrm>
            <a:off x="4130675" y="4291013"/>
            <a:ext cx="795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dog-NN</a:t>
            </a:r>
          </a:p>
        </p:txBody>
      </p:sp>
      <p:sp>
        <p:nvSpPr>
          <p:cNvPr id="76850" name="Text Box 68"/>
          <p:cNvSpPr txBox="1">
            <a:spLocks noChangeArrowheads="1"/>
          </p:cNvSpPr>
          <p:nvPr/>
        </p:nvSpPr>
        <p:spPr bwMode="auto">
          <a:xfrm>
            <a:off x="3178175" y="3919538"/>
            <a:ext cx="795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dog-NN</a:t>
            </a:r>
          </a:p>
        </p:txBody>
      </p:sp>
      <p:sp>
        <p:nvSpPr>
          <p:cNvPr id="76851" name="Text Box 69"/>
          <p:cNvSpPr txBox="1">
            <a:spLocks noChangeArrowheads="1"/>
          </p:cNvSpPr>
          <p:nvPr/>
        </p:nvSpPr>
        <p:spPr bwMode="auto">
          <a:xfrm>
            <a:off x="2581275" y="3490913"/>
            <a:ext cx="9747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liked-VBD</a:t>
            </a:r>
          </a:p>
        </p:txBody>
      </p:sp>
      <p:sp>
        <p:nvSpPr>
          <p:cNvPr id="76852" name="Text Box 70"/>
          <p:cNvSpPr txBox="1">
            <a:spLocks noChangeArrowheads="1"/>
          </p:cNvSpPr>
          <p:nvPr/>
        </p:nvSpPr>
        <p:spPr bwMode="auto">
          <a:xfrm>
            <a:off x="1639888" y="2971800"/>
            <a:ext cx="9747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liked-VBD</a:t>
            </a:r>
          </a:p>
        </p:txBody>
      </p:sp>
      <p:sp>
        <p:nvSpPr>
          <p:cNvPr id="76853" name="Text Box 71"/>
          <p:cNvSpPr txBox="1">
            <a:spLocks noChangeArrowheads="1"/>
          </p:cNvSpPr>
          <p:nvPr/>
        </p:nvSpPr>
        <p:spPr bwMode="auto">
          <a:xfrm>
            <a:off x="1004888" y="3502025"/>
            <a:ext cx="1003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solidFill>
                  <a:srgbClr val="FF0000"/>
                </a:solidFill>
              </a:rPr>
              <a:t>John-NNP</a:t>
            </a:r>
          </a:p>
        </p:txBody>
      </p:sp>
      <p:sp>
        <p:nvSpPr>
          <p:cNvPr id="76854" name="TextBox 53"/>
          <p:cNvSpPr txBox="1">
            <a:spLocks noChangeArrowheads="1"/>
          </p:cNvSpPr>
          <p:nvPr/>
        </p:nvSpPr>
        <p:spPr bwMode="auto">
          <a:xfrm>
            <a:off x="6705600" y="3124200"/>
            <a:ext cx="6588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liked</a:t>
            </a:r>
          </a:p>
        </p:txBody>
      </p:sp>
      <p:sp>
        <p:nvSpPr>
          <p:cNvPr id="76855" name="TextBox 54"/>
          <p:cNvSpPr txBox="1">
            <a:spLocks noChangeArrowheads="1"/>
          </p:cNvSpPr>
          <p:nvPr/>
        </p:nvSpPr>
        <p:spPr bwMode="auto">
          <a:xfrm>
            <a:off x="6172200" y="3733800"/>
            <a:ext cx="6842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John</a:t>
            </a:r>
          </a:p>
        </p:txBody>
      </p:sp>
      <p:sp>
        <p:nvSpPr>
          <p:cNvPr id="76856" name="TextBox 55"/>
          <p:cNvSpPr txBox="1">
            <a:spLocks noChangeArrowheads="1"/>
          </p:cNvSpPr>
          <p:nvPr/>
        </p:nvSpPr>
        <p:spPr bwMode="auto">
          <a:xfrm>
            <a:off x="7391400" y="3733800"/>
            <a:ext cx="5699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dog</a:t>
            </a:r>
          </a:p>
        </p:txBody>
      </p:sp>
      <p:sp>
        <p:nvSpPr>
          <p:cNvPr id="76857" name="TextBox 56"/>
          <p:cNvSpPr txBox="1">
            <a:spLocks noChangeArrowheads="1"/>
          </p:cNvSpPr>
          <p:nvPr/>
        </p:nvSpPr>
        <p:spPr bwMode="auto">
          <a:xfrm>
            <a:off x="7924800" y="4800600"/>
            <a:ext cx="5699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pen</a:t>
            </a:r>
          </a:p>
        </p:txBody>
      </p:sp>
      <p:sp>
        <p:nvSpPr>
          <p:cNvPr id="76858" name="TextBox 57"/>
          <p:cNvSpPr txBox="1">
            <a:spLocks noChangeArrowheads="1"/>
          </p:cNvSpPr>
          <p:nvPr/>
        </p:nvSpPr>
        <p:spPr bwMode="auto">
          <a:xfrm>
            <a:off x="8001000" y="4267200"/>
            <a:ext cx="3635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in</a:t>
            </a:r>
          </a:p>
        </p:txBody>
      </p:sp>
      <p:sp>
        <p:nvSpPr>
          <p:cNvPr id="76859" name="TextBox 58"/>
          <p:cNvSpPr txBox="1">
            <a:spLocks noChangeArrowheads="1"/>
          </p:cNvSpPr>
          <p:nvPr/>
        </p:nvSpPr>
        <p:spPr bwMode="auto">
          <a:xfrm>
            <a:off x="7086600" y="4267200"/>
            <a:ext cx="5699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sp>
        <p:nvSpPr>
          <p:cNvPr id="76860" name="TextBox 59"/>
          <p:cNvSpPr txBox="1">
            <a:spLocks noChangeArrowheads="1"/>
          </p:cNvSpPr>
          <p:nvPr/>
        </p:nvSpPr>
        <p:spPr bwMode="auto">
          <a:xfrm>
            <a:off x="7543800" y="5334000"/>
            <a:ext cx="5699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the</a:t>
            </a:r>
          </a:p>
        </p:txBody>
      </p:sp>
      <p:cxnSp>
        <p:nvCxnSpPr>
          <p:cNvPr id="76861" name="Straight Arrow Connector 60"/>
          <p:cNvCxnSpPr>
            <a:cxnSpLocks noChangeShapeType="1"/>
            <a:stCxn id="76854" idx="2"/>
          </p:cNvCxnSpPr>
          <p:nvPr/>
        </p:nvCxnSpPr>
        <p:spPr bwMode="auto">
          <a:xfrm rot="5400000">
            <a:off x="6636544" y="3410744"/>
            <a:ext cx="315912" cy="4826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76862" name="Straight Arrow Connector 61"/>
          <p:cNvCxnSpPr>
            <a:cxnSpLocks noChangeShapeType="1"/>
            <a:stCxn id="76854" idx="2"/>
          </p:cNvCxnSpPr>
          <p:nvPr/>
        </p:nvCxnSpPr>
        <p:spPr bwMode="auto">
          <a:xfrm rot="16200000" flipH="1">
            <a:off x="7131844" y="3398044"/>
            <a:ext cx="315912" cy="5080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76863" name="Straight Arrow Connector 62"/>
          <p:cNvCxnSpPr>
            <a:cxnSpLocks noChangeShapeType="1"/>
            <a:stCxn id="76856" idx="2"/>
          </p:cNvCxnSpPr>
          <p:nvPr/>
        </p:nvCxnSpPr>
        <p:spPr bwMode="auto">
          <a:xfrm rot="5400000">
            <a:off x="7375526" y="4119562"/>
            <a:ext cx="315912" cy="284163"/>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76864" name="Straight Arrow Connector 63"/>
          <p:cNvCxnSpPr>
            <a:cxnSpLocks noChangeShapeType="1"/>
            <a:stCxn id="76856" idx="2"/>
          </p:cNvCxnSpPr>
          <p:nvPr/>
        </p:nvCxnSpPr>
        <p:spPr bwMode="auto">
          <a:xfrm rot="16200000" flipH="1">
            <a:off x="7756526" y="4022725"/>
            <a:ext cx="239712" cy="40163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76865" name="Straight Arrow Connector 64"/>
          <p:cNvCxnSpPr>
            <a:cxnSpLocks noChangeShapeType="1"/>
            <a:stCxn id="76858" idx="2"/>
          </p:cNvCxnSpPr>
          <p:nvPr/>
        </p:nvCxnSpPr>
        <p:spPr bwMode="auto">
          <a:xfrm rot="5400000">
            <a:off x="8010526" y="4779962"/>
            <a:ext cx="315912" cy="30163"/>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76866" name="Straight Arrow Connector 65"/>
          <p:cNvCxnSpPr>
            <a:cxnSpLocks noChangeShapeType="1"/>
            <a:stCxn id="76857" idx="2"/>
          </p:cNvCxnSpPr>
          <p:nvPr/>
        </p:nvCxnSpPr>
        <p:spPr bwMode="auto">
          <a:xfrm rot="5400000">
            <a:off x="7870826" y="5148262"/>
            <a:ext cx="315912" cy="360363"/>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11719083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atin typeface="Times New Roman" charset="0"/>
              </a:rPr>
              <a:t>Unification Grammars</a:t>
            </a:r>
          </a:p>
        </p:txBody>
      </p:sp>
      <p:sp>
        <p:nvSpPr>
          <p:cNvPr id="77827" name="Content Placeholder 2"/>
          <p:cNvSpPr>
            <a:spLocks noGrp="1"/>
          </p:cNvSpPr>
          <p:nvPr>
            <p:ph idx="1"/>
          </p:nvPr>
        </p:nvSpPr>
        <p:spPr/>
        <p:txBody>
          <a:bodyPr>
            <a:normAutofit fontScale="92500"/>
          </a:bodyPr>
          <a:lstStyle/>
          <a:p>
            <a:r>
              <a:rPr lang="en-US" sz="2800">
                <a:latin typeface="Times New Roman" charset="0"/>
              </a:rPr>
              <a:t>In order to handle agreement issues more effectively, each constituent has a list of features such as number, person, gender, etc. which may or not be specified for a given constituent.</a:t>
            </a:r>
          </a:p>
          <a:p>
            <a:r>
              <a:rPr lang="en-US" sz="2800">
                <a:latin typeface="Times New Roman" charset="0"/>
              </a:rPr>
              <a:t>In order for two constituents to combine to form a larger constituent, their features must </a:t>
            </a:r>
            <a:r>
              <a:rPr lang="en-US" sz="2800" b="1" i="1">
                <a:solidFill>
                  <a:srgbClr val="FF0000"/>
                </a:solidFill>
                <a:latin typeface="Times New Roman" charset="0"/>
              </a:rPr>
              <a:t>unify</a:t>
            </a:r>
            <a:r>
              <a:rPr lang="en-US" sz="2800">
                <a:latin typeface="Times New Roman" charset="0"/>
              </a:rPr>
              <a:t>, i.e. consistently combine into a merged set of features.</a:t>
            </a:r>
          </a:p>
          <a:p>
            <a:r>
              <a:rPr lang="en-US" sz="2800">
                <a:latin typeface="Times New Roman" charset="0"/>
              </a:rPr>
              <a:t>Expressive grammars and parsers (e.g. HPSG) have been developed using this approach and have been partially integrated with modern statistical models of disambiguation.</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ED0F023-5C7B-7E48-914E-103F118140AA}" type="slidenum">
              <a:rPr lang="en-US">
                <a:solidFill>
                  <a:srgbClr val="000000"/>
                </a:solidFill>
                <a:latin typeface="Helvetica" charset="0"/>
              </a:rPr>
              <a:pPr eaLnBrk="1" hangingPunct="1"/>
              <a:t>196</a:t>
            </a:fld>
            <a:endParaRPr lang="en-US">
              <a:solidFill>
                <a:srgbClr val="000000"/>
              </a:solidFill>
              <a:latin typeface="Times New Roman" charset="0"/>
            </a:endParaRPr>
          </a:p>
        </p:txBody>
      </p:sp>
    </p:spTree>
    <p:extLst>
      <p:ext uri="{BB962C8B-B14F-4D97-AF65-F5344CB8AC3E}">
        <p14:creationId xmlns:p14="http://schemas.microsoft.com/office/powerpoint/2010/main" val="72732876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fontScale="90000"/>
          </a:bodyPr>
          <a:lstStyle/>
          <a:p>
            <a:r>
              <a:rPr lang="en-US">
                <a:latin typeface="Times New Roman" charset="0"/>
              </a:rPr>
              <a:t>Mildly Context-Sensitive Grammars</a:t>
            </a:r>
          </a:p>
        </p:txBody>
      </p:sp>
      <p:sp>
        <p:nvSpPr>
          <p:cNvPr id="78851" name="Content Placeholder 2"/>
          <p:cNvSpPr>
            <a:spLocks noGrp="1"/>
          </p:cNvSpPr>
          <p:nvPr>
            <p:ph idx="1"/>
          </p:nvPr>
        </p:nvSpPr>
        <p:spPr>
          <a:xfrm>
            <a:off x="381000" y="1371600"/>
            <a:ext cx="8229600" cy="4687888"/>
          </a:xfrm>
        </p:spPr>
        <p:txBody>
          <a:bodyPr>
            <a:normAutofit lnSpcReduction="10000"/>
          </a:bodyPr>
          <a:lstStyle/>
          <a:p>
            <a:r>
              <a:rPr lang="en-US" sz="2800">
                <a:latin typeface="Times New Roman" charset="0"/>
              </a:rPr>
              <a:t>Some grammatical formalisms provide a degree of context-sensitivity that helps capture aspects of NL syntax that are not easily handled by CFGs.</a:t>
            </a:r>
          </a:p>
          <a:p>
            <a:r>
              <a:rPr lang="en-US" sz="2800">
                <a:latin typeface="Times New Roman" charset="0"/>
              </a:rPr>
              <a:t>Tree Adjoining Grammar (TAG) is based on combining tree fragments rather than individual phrases.</a:t>
            </a:r>
          </a:p>
          <a:p>
            <a:r>
              <a:rPr lang="en-US" sz="2800">
                <a:latin typeface="Times New Roman" charset="0"/>
              </a:rPr>
              <a:t>Combinatory Categorial Grammar (CCG) consists of: </a:t>
            </a:r>
          </a:p>
          <a:p>
            <a:pPr lvl="1"/>
            <a:r>
              <a:rPr lang="en-US" sz="2400">
                <a:solidFill>
                  <a:srgbClr val="FF0000"/>
                </a:solidFill>
                <a:latin typeface="Times New Roman" charset="0"/>
              </a:rPr>
              <a:t>Categorial Lexicon </a:t>
            </a:r>
            <a:r>
              <a:rPr lang="en-US" sz="2400">
                <a:latin typeface="Times New Roman" charset="0"/>
              </a:rPr>
              <a:t>that associates a syntactic and semantic category with each word.</a:t>
            </a:r>
          </a:p>
          <a:p>
            <a:pPr lvl="1"/>
            <a:r>
              <a:rPr lang="en-US" sz="2400">
                <a:solidFill>
                  <a:srgbClr val="FF0000"/>
                </a:solidFill>
                <a:latin typeface="Times New Roman" charset="0"/>
              </a:rPr>
              <a:t>Combinatory Rules</a:t>
            </a:r>
            <a:r>
              <a:rPr lang="en-US" sz="2400">
                <a:latin typeface="Times New Roman" charset="0"/>
              </a:rPr>
              <a:t> that define how categories combine to form other categories.</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2FF34CE-F6C3-A347-9984-FEBCC136A6D7}" type="slidenum">
              <a:rPr lang="en-US">
                <a:solidFill>
                  <a:srgbClr val="000000"/>
                </a:solidFill>
                <a:latin typeface="Helvetica" charset="0"/>
              </a:rPr>
              <a:pPr eaLnBrk="1" hangingPunct="1"/>
              <a:t>197</a:t>
            </a:fld>
            <a:endParaRPr lang="en-US">
              <a:solidFill>
                <a:srgbClr val="000000"/>
              </a:solidFill>
              <a:latin typeface="Times New Roman" charset="0"/>
            </a:endParaRPr>
          </a:p>
        </p:txBody>
      </p:sp>
    </p:spTree>
    <p:extLst>
      <p:ext uri="{BB962C8B-B14F-4D97-AF65-F5344CB8AC3E}">
        <p14:creationId xmlns:p14="http://schemas.microsoft.com/office/powerpoint/2010/main" val="6985125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atin typeface="Times New Roman" charset="0"/>
              </a:rPr>
              <a:t>Statistical Parsing Conclusions</a:t>
            </a:r>
          </a:p>
        </p:txBody>
      </p:sp>
      <p:sp>
        <p:nvSpPr>
          <p:cNvPr id="79875" name="Content Placeholder 2"/>
          <p:cNvSpPr>
            <a:spLocks noGrp="1"/>
          </p:cNvSpPr>
          <p:nvPr>
            <p:ph idx="1"/>
          </p:nvPr>
        </p:nvSpPr>
        <p:spPr/>
        <p:txBody>
          <a:bodyPr>
            <a:normAutofit lnSpcReduction="10000"/>
          </a:bodyPr>
          <a:lstStyle/>
          <a:p>
            <a:r>
              <a:rPr lang="en-US">
                <a:latin typeface="Times New Roman" charset="0"/>
              </a:rPr>
              <a:t>Statistical models such as PCFGs allow for probabilistic resolution of ambiguities.</a:t>
            </a:r>
          </a:p>
          <a:p>
            <a:r>
              <a:rPr lang="en-US">
                <a:latin typeface="Times New Roman" charset="0"/>
              </a:rPr>
              <a:t>PCFGs can be easily learned from treebanks.</a:t>
            </a:r>
          </a:p>
          <a:p>
            <a:r>
              <a:rPr lang="en-US">
                <a:latin typeface="Times New Roman" charset="0"/>
              </a:rPr>
              <a:t>Lexicalization and non-terminal splitting are required to effectively resolve many ambiguities.</a:t>
            </a:r>
          </a:p>
          <a:p>
            <a:r>
              <a:rPr lang="en-US">
                <a:latin typeface="Times New Roman" charset="0"/>
              </a:rPr>
              <a:t>Current statistical parsers are quite accurate but not yet at the level of human-expert agreement.</a:t>
            </a: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DAF7196-E06A-B646-A231-454294CC9FF9}" type="slidenum">
              <a:rPr lang="en-US">
                <a:solidFill>
                  <a:srgbClr val="000000"/>
                </a:solidFill>
                <a:latin typeface="Helvetica" charset="0"/>
              </a:rPr>
              <a:pPr eaLnBrk="1" hangingPunct="1"/>
              <a:t>198</a:t>
            </a:fld>
            <a:endParaRPr lang="en-US">
              <a:solidFill>
                <a:srgbClr val="000000"/>
              </a:solidFill>
              <a:latin typeface="Times New Roman" charset="0"/>
            </a:endParaRPr>
          </a:p>
        </p:txBody>
      </p:sp>
    </p:spTree>
    <p:extLst>
      <p:ext uri="{BB962C8B-B14F-4D97-AF65-F5344CB8AC3E}">
        <p14:creationId xmlns:p14="http://schemas.microsoft.com/office/powerpoint/2010/main" val="33786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5F39D46-B979-2240-97BB-2BDDF41B2303}" type="datetime1">
              <a:rPr lang="en-US" sz="1400">
                <a:solidFill>
                  <a:srgbClr val="590A0E"/>
                </a:solidFill>
              </a:rPr>
              <a:pPr/>
              <a:t>4/1/21</a:t>
            </a:fld>
            <a:endParaRPr lang="en-US" sz="1400">
              <a:solidFill>
                <a:srgbClr val="590A0E"/>
              </a:solidFill>
            </a:endParaRPr>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488285E-E5B3-DE4E-BDB0-580223A2CB17}" type="slidenum">
              <a:rPr lang="en-US" sz="1400">
                <a:solidFill>
                  <a:srgbClr val="590A0E"/>
                </a:solidFill>
              </a:rPr>
              <a:pPr/>
              <a:t>2</a:t>
            </a:fld>
            <a:endParaRPr lang="en-US" sz="1400">
              <a:solidFill>
                <a:srgbClr val="590A0E"/>
              </a:solidFill>
            </a:endParaRPr>
          </a:p>
        </p:txBody>
      </p:sp>
      <p:sp>
        <p:nvSpPr>
          <p:cNvPr id="19460"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Verb Phrases</a:t>
            </a:r>
          </a:p>
        </p:txBody>
      </p:sp>
      <p:sp>
        <p:nvSpPr>
          <p:cNvPr id="19461" name="Rectangle 3"/>
          <p:cNvSpPr>
            <a:spLocks noGrp="1" noChangeArrowheads="1"/>
          </p:cNvSpPr>
          <p:nvPr>
            <p:ph type="body" idx="1"/>
          </p:nvPr>
        </p:nvSpPr>
        <p:spPr>
          <a:xfrm>
            <a:off x="381000" y="1219200"/>
            <a:ext cx="8229600" cy="1828800"/>
          </a:xfrm>
        </p:spPr>
        <p:txBody>
          <a:bodyPr/>
          <a:lstStyle/>
          <a:p>
            <a:r>
              <a:rPr lang="en-US">
                <a:latin typeface="Tahoma" charset="0"/>
                <a:ea typeface="ＭＳ Ｐゴシック" charset="0"/>
                <a:cs typeface="ＭＳ Ｐゴシック" charset="0"/>
              </a:rPr>
              <a:t>English </a:t>
            </a:r>
            <a:r>
              <a:rPr lang="en-US" i="1">
                <a:latin typeface="Tahoma" charset="0"/>
                <a:ea typeface="ＭＳ Ｐゴシック" charset="0"/>
                <a:cs typeface="ＭＳ Ｐゴシック" charset="0"/>
              </a:rPr>
              <a:t>VP</a:t>
            </a:r>
            <a:r>
              <a:rPr lang="en-US">
                <a:latin typeface="Tahoma" charset="0"/>
                <a:ea typeface="ＭＳ Ｐゴシック" charset="0"/>
                <a:cs typeface="ＭＳ Ｐゴシック" charset="0"/>
              </a:rPr>
              <a:t>s consist of a head verb along with 0 or more following constituents which we</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ll call </a:t>
            </a:r>
            <a:r>
              <a:rPr lang="en-US" altLang="ja-JP" i="1">
                <a:solidFill>
                  <a:schemeClr val="hlink"/>
                </a:solidFill>
                <a:latin typeface="Tahoma" charset="0"/>
                <a:ea typeface="ＭＳ Ｐゴシック" charset="0"/>
                <a:cs typeface="ＭＳ Ｐゴシック" charset="0"/>
              </a:rPr>
              <a:t>arguments</a:t>
            </a:r>
            <a:r>
              <a:rPr lang="en-US" altLang="ja-JP">
                <a:solidFill>
                  <a:schemeClr val="hlink"/>
                </a:solidFill>
                <a:latin typeface="Tahoma" charset="0"/>
                <a:ea typeface="ＭＳ Ｐゴシック" charset="0"/>
                <a:cs typeface="ＭＳ Ｐゴシック" charset="0"/>
              </a:rPr>
              <a:t>.</a:t>
            </a:r>
            <a:endParaRPr lang="en-US">
              <a:latin typeface="Tahoma" charset="0"/>
              <a:ea typeface="ＭＳ Ｐゴシック" charset="0"/>
              <a:cs typeface="ＭＳ Ｐゴシック" charset="0"/>
            </a:endParaRPr>
          </a:p>
        </p:txBody>
      </p:sp>
      <p:pic>
        <p:nvPicPr>
          <p:cNvPr id="19462" name="Picture 4" descr="vp-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33800"/>
            <a:ext cx="7581900" cy="189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47179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C9A19BA-D768-054E-AC80-5B9054F88B6A}" type="datetime1">
              <a:rPr lang="en-US" sz="1400">
                <a:solidFill>
                  <a:srgbClr val="590A0E"/>
                </a:solidFill>
              </a:rPr>
              <a:pPr/>
              <a:t>4/1/21</a:t>
            </a:fld>
            <a:endParaRPr lang="en-US" sz="1400">
              <a:solidFill>
                <a:srgbClr val="590A0E"/>
              </a:solidFill>
            </a:endParaRPr>
          </a:p>
        </p:txBody>
      </p:sp>
      <p:sp>
        <p:nvSpPr>
          <p:cNvPr id="5427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E69EA5A-BD4F-8946-8644-D99A78262B4B}" type="slidenum">
              <a:rPr lang="en-US" sz="1400">
                <a:solidFill>
                  <a:srgbClr val="590A0E"/>
                </a:solidFill>
              </a:rPr>
              <a:pPr/>
              <a:t>20</a:t>
            </a:fld>
            <a:endParaRPr lang="en-US" sz="1400">
              <a:solidFill>
                <a:srgbClr val="590A0E"/>
              </a:solidFill>
            </a:endParaRPr>
          </a:p>
        </p:txBody>
      </p:sp>
      <p:pic>
        <p:nvPicPr>
          <p:cNvPr id="54276" name="Picture 2" descr="big-n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54138"/>
            <a:ext cx="6172200" cy="550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7" name="Rectangle 3"/>
          <p:cNvSpPr>
            <a:spLocks noGrp="1" noChangeArrowheads="1"/>
          </p:cNvSpPr>
          <p:nvPr>
            <p:ph type="title"/>
          </p:nvPr>
        </p:nvSpPr>
        <p:spPr/>
        <p:txBody>
          <a:bodyPr/>
          <a:lstStyle/>
          <a:p>
            <a:r>
              <a:rPr lang="en-US">
                <a:latin typeface="Verdana" charset="0"/>
                <a:ea typeface="ＭＳ Ｐゴシック" charset="0"/>
                <a:cs typeface="ＭＳ Ｐゴシック" charset="0"/>
              </a:rPr>
              <a:t>Noun Phrases</a:t>
            </a:r>
          </a:p>
        </p:txBody>
      </p:sp>
      <p:sp>
        <p:nvSpPr>
          <p:cNvPr id="54278" name="Oval 4"/>
          <p:cNvSpPr>
            <a:spLocks noChangeArrowheads="1"/>
          </p:cNvSpPr>
          <p:nvPr/>
        </p:nvSpPr>
        <p:spPr bwMode="auto">
          <a:xfrm>
            <a:off x="3124200" y="5562600"/>
            <a:ext cx="762000" cy="914400"/>
          </a:xfrm>
          <a:prstGeom prst="ellipse">
            <a:avLst/>
          </a:prstGeom>
          <a:solidFill>
            <a:schemeClr val="accent1">
              <a:alpha val="16078"/>
            </a:schemeClr>
          </a:solidFill>
          <a:ln w="9525">
            <a:solidFill>
              <a:schemeClr val="tx1"/>
            </a:solidFill>
            <a:round/>
            <a:headEnd/>
            <a:tailEnd/>
          </a:ln>
        </p:spPr>
        <p:txBody>
          <a:bodyPr wrap="none" anchor="ctr"/>
          <a:lstStyle/>
          <a:p>
            <a:endParaRPr lang="en-US"/>
          </a:p>
        </p:txBody>
      </p:sp>
      <p:sp>
        <p:nvSpPr>
          <p:cNvPr id="108552" name="AutoShape 5"/>
          <p:cNvSpPr>
            <a:spLocks noChangeArrowheads="1"/>
          </p:cNvSpPr>
          <p:nvPr/>
        </p:nvSpPr>
        <p:spPr bwMode="auto">
          <a:xfrm rot="1632861">
            <a:off x="3048000" y="1600200"/>
            <a:ext cx="990600" cy="152400"/>
          </a:xfrm>
          <a:prstGeom prst="rightArrow">
            <a:avLst>
              <a:gd name="adj1" fmla="val 50000"/>
              <a:gd name="adj2" fmla="val 162500"/>
            </a:avLst>
          </a:prstGeom>
          <a:solidFill>
            <a:schemeClr val="accent1"/>
          </a:solidFill>
          <a:ln w="9525">
            <a:solidFill>
              <a:schemeClr val="tx1"/>
            </a:solidFill>
            <a:miter lim="800000"/>
            <a:headEnd/>
            <a:tailEnd/>
          </a:ln>
        </p:spPr>
        <p:txBody>
          <a:bodyPr wrap="none" anchor="ctr"/>
          <a:lstStyle/>
          <a:p>
            <a:endParaRPr lang="en-US"/>
          </a:p>
        </p:txBody>
      </p:sp>
      <p:sp>
        <p:nvSpPr>
          <p:cNvPr id="108553" name="AutoShape 6"/>
          <p:cNvSpPr>
            <a:spLocks noChangeArrowheads="1"/>
          </p:cNvSpPr>
          <p:nvPr/>
        </p:nvSpPr>
        <p:spPr bwMode="auto">
          <a:xfrm rot="1632861">
            <a:off x="4495800" y="2438400"/>
            <a:ext cx="990600" cy="152400"/>
          </a:xfrm>
          <a:prstGeom prst="rightArrow">
            <a:avLst>
              <a:gd name="adj1" fmla="val 50000"/>
              <a:gd name="adj2" fmla="val 162500"/>
            </a:avLst>
          </a:prstGeom>
          <a:solidFill>
            <a:schemeClr val="accent1"/>
          </a:solidFill>
          <a:ln w="9525">
            <a:solidFill>
              <a:schemeClr val="tx1"/>
            </a:solidFill>
            <a:miter lim="800000"/>
            <a:headEnd/>
            <a:tailEnd/>
          </a:ln>
        </p:spPr>
        <p:txBody>
          <a:bodyPr wrap="none" anchor="ctr"/>
          <a:lstStyle/>
          <a:p>
            <a:endParaRPr lang="en-US"/>
          </a:p>
        </p:txBody>
      </p:sp>
      <p:sp>
        <p:nvSpPr>
          <p:cNvPr id="108554" name="AutoShape 7"/>
          <p:cNvSpPr>
            <a:spLocks noChangeArrowheads="1"/>
          </p:cNvSpPr>
          <p:nvPr/>
        </p:nvSpPr>
        <p:spPr bwMode="auto">
          <a:xfrm rot="9115618">
            <a:off x="4572000" y="3657600"/>
            <a:ext cx="762000" cy="152400"/>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p:sp>
        <p:nvSpPr>
          <p:cNvPr id="108555" name="AutoShape 8"/>
          <p:cNvSpPr>
            <a:spLocks noChangeArrowheads="1"/>
          </p:cNvSpPr>
          <p:nvPr/>
        </p:nvSpPr>
        <p:spPr bwMode="auto">
          <a:xfrm rot="9115618">
            <a:off x="3733800" y="4191000"/>
            <a:ext cx="762000" cy="152400"/>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p:sp>
        <p:nvSpPr>
          <p:cNvPr id="108556" name="AutoShape 9"/>
          <p:cNvSpPr>
            <a:spLocks noChangeArrowheads="1"/>
          </p:cNvSpPr>
          <p:nvPr/>
        </p:nvSpPr>
        <p:spPr bwMode="auto">
          <a:xfrm rot="9115618">
            <a:off x="2971800" y="4648200"/>
            <a:ext cx="685800" cy="152400"/>
          </a:xfrm>
          <a:prstGeom prst="rightArrow">
            <a:avLst>
              <a:gd name="adj1" fmla="val 50000"/>
              <a:gd name="adj2" fmla="val 112500"/>
            </a:avLst>
          </a:prstGeom>
          <a:solidFill>
            <a:schemeClr val="accent1"/>
          </a:solidFill>
          <a:ln w="9525">
            <a:solidFill>
              <a:schemeClr val="tx1"/>
            </a:solidFill>
            <a:miter lim="800000"/>
            <a:headEnd/>
            <a:tailEnd/>
          </a:ln>
        </p:spPr>
        <p:txBody>
          <a:bodyPr wrap="none" anchor="ctr"/>
          <a:lstStyle/>
          <a:p>
            <a:endParaRPr lang="en-US"/>
          </a:p>
        </p:txBody>
      </p:sp>
      <p:sp>
        <p:nvSpPr>
          <p:cNvPr id="108557" name="AutoShape 10"/>
          <p:cNvSpPr>
            <a:spLocks noChangeArrowheads="1"/>
          </p:cNvSpPr>
          <p:nvPr/>
        </p:nvSpPr>
        <p:spPr bwMode="auto">
          <a:xfrm rot="1873033">
            <a:off x="2819400" y="5181600"/>
            <a:ext cx="762000" cy="152400"/>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p:sp>
        <p:nvSpPr>
          <p:cNvPr id="3" name="Oval 2"/>
          <p:cNvSpPr/>
          <p:nvPr/>
        </p:nvSpPr>
        <p:spPr bwMode="auto">
          <a:xfrm>
            <a:off x="2286000" y="1143000"/>
            <a:ext cx="1066800" cy="609600"/>
          </a:xfrm>
          <a:prstGeom prst="ellipse">
            <a:avLst/>
          </a:prstGeom>
          <a:solidFill>
            <a:schemeClr val="accent1">
              <a:alpha val="3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endParaRPr lang="en-US">
              <a:solidFill>
                <a:srgbClr val="009900"/>
              </a:solidFill>
              <a:latin typeface="Tahoma" charset="0"/>
            </a:endParaRPr>
          </a:p>
        </p:txBody>
      </p:sp>
    </p:spTree>
    <p:extLst>
      <p:ext uri="{BB962C8B-B14F-4D97-AF65-F5344CB8AC3E}">
        <p14:creationId xmlns:p14="http://schemas.microsoft.com/office/powerpoint/2010/main" val="62326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55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8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animBg="1"/>
      <p:bldP spid="108553" grpId="0" animBg="1"/>
      <p:bldP spid="108554" grpId="0" animBg="1"/>
      <p:bldP spid="108555" grpId="0" animBg="1"/>
      <p:bldP spid="108556" grpId="0" animBg="1"/>
      <p:bldP spid="108557"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D5C3FC6-B494-5140-BDC8-D2AE53A8CB95}" type="datetime1">
              <a:rPr lang="en-US" sz="1400">
                <a:solidFill>
                  <a:srgbClr val="590A0E"/>
                </a:solidFill>
              </a:rPr>
              <a:pPr/>
              <a:t>4/1/21</a:t>
            </a:fld>
            <a:endParaRPr lang="en-US" sz="1400">
              <a:solidFill>
                <a:srgbClr val="590A0E"/>
              </a:solidFill>
            </a:endParaRPr>
          </a:p>
        </p:txBody>
      </p:sp>
      <p:sp>
        <p:nvSpPr>
          <p:cNvPr id="5632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0C096EA-21A2-554C-8034-593BF9A6CF82}" type="slidenum">
              <a:rPr lang="en-US" sz="1400">
                <a:solidFill>
                  <a:srgbClr val="590A0E"/>
                </a:solidFill>
              </a:rPr>
              <a:pPr/>
              <a:t>21</a:t>
            </a:fld>
            <a:endParaRPr lang="en-US" sz="1400">
              <a:solidFill>
                <a:srgbClr val="590A0E"/>
              </a:solidFill>
            </a:endParaRPr>
          </a:p>
        </p:txBody>
      </p:sp>
      <p:sp>
        <p:nvSpPr>
          <p:cNvPr id="56324"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Treebank Uses</a:t>
            </a:r>
          </a:p>
        </p:txBody>
      </p:sp>
      <p:sp>
        <p:nvSpPr>
          <p:cNvPr id="56325" name="Rectangle 3"/>
          <p:cNvSpPr>
            <a:spLocks noGrp="1" noChangeArrowheads="1"/>
          </p:cNvSpPr>
          <p:nvPr>
            <p:ph type="body" idx="1"/>
          </p:nvPr>
        </p:nvSpPr>
        <p:spPr/>
        <p:txBody>
          <a:bodyPr/>
          <a:lstStyle/>
          <a:p>
            <a:r>
              <a:rPr lang="en-US">
                <a:latin typeface="Tahoma" charset="0"/>
                <a:ea typeface="ＭＳ Ｐゴシック" charset="0"/>
                <a:cs typeface="ＭＳ Ｐゴシック" charset="0"/>
              </a:rPr>
              <a:t>Treebanks (and head-finding) are particularly critical to the development of statistical parsers</a:t>
            </a:r>
          </a:p>
          <a:p>
            <a:pPr lvl="1"/>
            <a:r>
              <a:rPr lang="en-US">
                <a:latin typeface="Tahoma" charset="0"/>
              </a:rPr>
              <a:t>Chapter 14</a:t>
            </a:r>
          </a:p>
          <a:p>
            <a:r>
              <a:rPr lang="en-US">
                <a:latin typeface="Tahoma" charset="0"/>
                <a:ea typeface="ＭＳ Ｐゴシック" charset="0"/>
                <a:cs typeface="ＭＳ Ｐゴシック" charset="0"/>
              </a:rPr>
              <a:t>Also valuable to </a:t>
            </a:r>
            <a:r>
              <a:rPr lang="en-US" i="1">
                <a:latin typeface="Tahoma" charset="0"/>
                <a:ea typeface="ＭＳ Ｐゴシック" charset="0"/>
                <a:cs typeface="ＭＳ Ｐゴシック" charset="0"/>
              </a:rPr>
              <a:t>Corpus Linguistics</a:t>
            </a:r>
            <a:r>
              <a:rPr lang="en-US">
                <a:latin typeface="Tahoma" charset="0"/>
                <a:ea typeface="ＭＳ Ｐゴシック" charset="0"/>
                <a:cs typeface="ＭＳ Ｐゴシック" charset="0"/>
              </a:rPr>
              <a:t> </a:t>
            </a:r>
          </a:p>
          <a:p>
            <a:pPr lvl="1"/>
            <a:r>
              <a:rPr lang="en-US">
                <a:latin typeface="Tahoma" charset="0"/>
              </a:rPr>
              <a:t>Investigating the empirical details of various constructions in a given language</a:t>
            </a:r>
          </a:p>
        </p:txBody>
      </p:sp>
    </p:spTree>
    <p:extLst>
      <p:ext uri="{BB962C8B-B14F-4D97-AF65-F5344CB8AC3E}">
        <p14:creationId xmlns:p14="http://schemas.microsoft.com/office/powerpoint/2010/main" val="289502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F662C62-CD12-CA48-B2C6-089677583EEA}" type="datetime1">
              <a:rPr lang="en-US" sz="1400">
                <a:solidFill>
                  <a:srgbClr val="590A0E"/>
                </a:solidFill>
              </a:rPr>
              <a:pPr/>
              <a:t>4/1/21</a:t>
            </a:fld>
            <a:endParaRPr lang="en-US" sz="1400">
              <a:solidFill>
                <a:srgbClr val="590A0E"/>
              </a:solidFill>
            </a:endParaRPr>
          </a:p>
        </p:txBody>
      </p:sp>
      <p:sp>
        <p:nvSpPr>
          <p:cNvPr id="5837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F075B8C-1A62-184C-B7E7-58764169DDB7}" type="slidenum">
              <a:rPr lang="en-US" sz="1400">
                <a:solidFill>
                  <a:srgbClr val="590A0E"/>
                </a:solidFill>
              </a:rPr>
              <a:pPr/>
              <a:t>22</a:t>
            </a:fld>
            <a:endParaRPr lang="en-US" sz="1400">
              <a:solidFill>
                <a:srgbClr val="590A0E"/>
              </a:solidFill>
            </a:endParaRPr>
          </a:p>
        </p:txBody>
      </p:sp>
      <p:sp>
        <p:nvSpPr>
          <p:cNvPr id="58372"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Dependency Grammars</a:t>
            </a:r>
          </a:p>
        </p:txBody>
      </p:sp>
      <p:sp>
        <p:nvSpPr>
          <p:cNvPr id="58373" name="Rectangle 3"/>
          <p:cNvSpPr>
            <a:spLocks noGrp="1" noChangeArrowheads="1"/>
          </p:cNvSpPr>
          <p:nvPr>
            <p:ph type="body" idx="1"/>
          </p:nvPr>
        </p:nvSpPr>
        <p:spPr/>
        <p:txBody>
          <a:bodyPr>
            <a:normAutofit lnSpcReduction="10000"/>
          </a:bodyPr>
          <a:lstStyle/>
          <a:p>
            <a:pPr>
              <a:lnSpc>
                <a:spcPct val="90000"/>
              </a:lnSpc>
            </a:pPr>
            <a:r>
              <a:rPr lang="en-US" dirty="0">
                <a:latin typeface="Tahoma" charset="0"/>
                <a:ea typeface="ＭＳ Ｐゴシック" charset="0"/>
                <a:cs typeface="ＭＳ Ｐゴシック" charset="0"/>
              </a:rPr>
              <a:t>In CFG-style phrase-structure grammars the main focus is on </a:t>
            </a:r>
            <a:r>
              <a:rPr lang="en-US" i="1" dirty="0">
                <a:solidFill>
                  <a:schemeClr val="accent2"/>
                </a:solidFill>
                <a:latin typeface="Tahoma" charset="0"/>
                <a:ea typeface="ＭＳ Ｐゴシック" charset="0"/>
                <a:cs typeface="ＭＳ Ｐゴシック" charset="0"/>
              </a:rPr>
              <a:t>constituents </a:t>
            </a:r>
            <a:r>
              <a:rPr lang="en-US" dirty="0">
                <a:solidFill>
                  <a:schemeClr val="accent2"/>
                </a:solidFill>
                <a:latin typeface="Tahoma" charset="0"/>
                <a:ea typeface="ＭＳ Ｐゴシック" charset="0"/>
                <a:cs typeface="ＭＳ Ｐゴシック" charset="0"/>
              </a:rPr>
              <a:t>and </a:t>
            </a:r>
            <a:r>
              <a:rPr lang="en-US" i="1" dirty="0">
                <a:solidFill>
                  <a:schemeClr val="accent2"/>
                </a:solidFill>
                <a:latin typeface="Tahoma" charset="0"/>
                <a:ea typeface="ＭＳ Ｐゴシック" charset="0"/>
                <a:cs typeface="ＭＳ Ｐゴシック" charset="0"/>
              </a:rPr>
              <a:t>ordering</a:t>
            </a:r>
            <a:r>
              <a:rPr lang="en-US" dirty="0">
                <a:solidFill>
                  <a:schemeClr val="accent2"/>
                </a:solidFill>
                <a:latin typeface="Tahoma" charset="0"/>
                <a:ea typeface="ＭＳ Ｐゴシック" charset="0"/>
                <a:cs typeface="ＭＳ Ｐゴシック" charset="0"/>
              </a:rPr>
              <a:t>.</a:t>
            </a:r>
            <a:endParaRPr lang="en-US" i="1" dirty="0">
              <a:solidFill>
                <a:schemeClr val="accent2"/>
              </a:solidFill>
              <a:latin typeface="Tahoma" charset="0"/>
              <a:ea typeface="ＭＳ Ｐゴシック" charset="0"/>
              <a:cs typeface="ＭＳ Ｐゴシック" charset="0"/>
            </a:endParaRPr>
          </a:p>
          <a:p>
            <a:pPr>
              <a:lnSpc>
                <a:spcPct val="90000"/>
              </a:lnSpc>
            </a:pPr>
            <a:r>
              <a:rPr lang="en-US" dirty="0">
                <a:solidFill>
                  <a:schemeClr val="tx1"/>
                </a:solidFill>
                <a:latin typeface="Tahoma" charset="0"/>
                <a:ea typeface="ＭＳ Ｐゴシック" charset="0"/>
                <a:cs typeface="ＭＳ Ｐゴシック" charset="0"/>
              </a:rPr>
              <a:t>But it turns out you can get a lot done with just labeled relations among the words in an utterance.</a:t>
            </a:r>
          </a:p>
          <a:p>
            <a:pPr>
              <a:lnSpc>
                <a:spcPct val="90000"/>
              </a:lnSpc>
            </a:pPr>
            <a:r>
              <a:rPr lang="en-US" dirty="0">
                <a:solidFill>
                  <a:schemeClr val="tx1"/>
                </a:solidFill>
                <a:latin typeface="Tahoma" charset="0"/>
                <a:ea typeface="ＭＳ Ｐゴシック" charset="0"/>
                <a:cs typeface="ＭＳ Ｐゴシック" charset="0"/>
              </a:rPr>
              <a:t>In a </a:t>
            </a:r>
            <a:r>
              <a:rPr lang="en-US" dirty="0">
                <a:solidFill>
                  <a:schemeClr val="accent1"/>
                </a:solidFill>
                <a:latin typeface="Tahoma" charset="0"/>
                <a:ea typeface="ＭＳ Ｐゴシック" charset="0"/>
                <a:cs typeface="ＭＳ Ｐゴシック" charset="0"/>
              </a:rPr>
              <a:t>dependency grammar</a:t>
            </a:r>
            <a:r>
              <a:rPr lang="en-US" dirty="0">
                <a:solidFill>
                  <a:schemeClr val="tx1"/>
                </a:solidFill>
                <a:latin typeface="Tahoma" charset="0"/>
                <a:ea typeface="ＭＳ Ｐゴシック" charset="0"/>
                <a:cs typeface="ＭＳ Ｐゴシック" charset="0"/>
              </a:rPr>
              <a:t> framework, a parse is a tree where </a:t>
            </a:r>
          </a:p>
          <a:p>
            <a:pPr lvl="1">
              <a:lnSpc>
                <a:spcPct val="90000"/>
              </a:lnSpc>
            </a:pPr>
            <a:r>
              <a:rPr lang="en-US" sz="2400" dirty="0">
                <a:latin typeface="Tahoma" charset="0"/>
              </a:rPr>
              <a:t>The nodes stand for the words in an utterance</a:t>
            </a:r>
          </a:p>
          <a:p>
            <a:pPr lvl="1">
              <a:lnSpc>
                <a:spcPct val="90000"/>
              </a:lnSpc>
            </a:pPr>
            <a:r>
              <a:rPr lang="en-US" sz="2400" dirty="0">
                <a:latin typeface="Tahoma" charset="0"/>
              </a:rPr>
              <a:t>The links between the words represent dependency relations between pairs of words.</a:t>
            </a:r>
          </a:p>
          <a:p>
            <a:pPr lvl="2">
              <a:lnSpc>
                <a:spcPct val="90000"/>
              </a:lnSpc>
            </a:pPr>
            <a:r>
              <a:rPr lang="en-US" sz="2000" dirty="0">
                <a:latin typeface="Tahoma" charset="0"/>
                <a:ea typeface="ＭＳ Ｐゴシック" charset="0"/>
              </a:rPr>
              <a:t>Relations may be typed (labeled), or not.</a:t>
            </a:r>
          </a:p>
        </p:txBody>
      </p:sp>
    </p:spTree>
    <p:extLst>
      <p:ext uri="{BB962C8B-B14F-4D97-AF65-F5344CB8AC3E}">
        <p14:creationId xmlns:p14="http://schemas.microsoft.com/office/powerpoint/2010/main" val="260495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FD78CBF-B8A9-0348-B632-F8CCF07B215D}" type="datetime1">
              <a:rPr lang="en-US" sz="1400">
                <a:solidFill>
                  <a:srgbClr val="590A0E"/>
                </a:solidFill>
              </a:rPr>
              <a:pPr/>
              <a:t>4/1/21</a:t>
            </a:fld>
            <a:endParaRPr lang="en-US" sz="1400">
              <a:solidFill>
                <a:srgbClr val="590A0E"/>
              </a:solidFill>
            </a:endParaRPr>
          </a:p>
        </p:txBody>
      </p:sp>
      <p:sp>
        <p:nvSpPr>
          <p:cNvPr id="6041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6966EC9-A0AA-8C4A-AF45-A56BF83785C2}" type="slidenum">
              <a:rPr lang="en-US" sz="1400">
                <a:solidFill>
                  <a:srgbClr val="590A0E"/>
                </a:solidFill>
              </a:rPr>
              <a:pPr/>
              <a:t>23</a:t>
            </a:fld>
            <a:endParaRPr lang="en-US" sz="1400">
              <a:solidFill>
                <a:srgbClr val="590A0E"/>
              </a:solidFill>
            </a:endParaRPr>
          </a:p>
        </p:txBody>
      </p:sp>
      <p:sp>
        <p:nvSpPr>
          <p:cNvPr id="60420"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Dependency Relations</a:t>
            </a:r>
          </a:p>
        </p:txBody>
      </p:sp>
      <p:pic>
        <p:nvPicPr>
          <p:cNvPr id="1666052" name="Picture 4" descr="dep-relations"/>
          <p:cNvPicPr>
            <a:picLocks noChangeAspect="1" noChangeArrowheads="1"/>
          </p:cNvPicPr>
          <p:nvPr/>
        </p:nvPicPr>
        <p:blipFill>
          <a:blip r:embed="rId3"/>
          <a:srcRect/>
          <a:stretch>
            <a:fillRect/>
          </a:stretch>
        </p:blipFill>
        <p:spPr bwMode="auto">
          <a:xfrm>
            <a:off x="228600" y="1447800"/>
            <a:ext cx="8650288" cy="4521200"/>
          </a:xfrm>
          <a:prstGeom prst="rect">
            <a:avLst/>
          </a:prstGeom>
          <a:noFill/>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22611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EF65094-44EF-0148-9AB6-762EE90E2416}" type="datetime1">
              <a:rPr lang="en-US" sz="1400">
                <a:solidFill>
                  <a:srgbClr val="590A0E"/>
                </a:solidFill>
              </a:rPr>
              <a:pPr/>
              <a:t>4/1/21</a:t>
            </a:fld>
            <a:endParaRPr lang="en-US" sz="1400">
              <a:solidFill>
                <a:srgbClr val="590A0E"/>
              </a:solidFill>
            </a:endParaRPr>
          </a:p>
        </p:txBody>
      </p:sp>
      <p:sp>
        <p:nvSpPr>
          <p:cNvPr id="6246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CDB763A-C47A-FF40-9BEC-C8CAF5E4A215}" type="slidenum">
              <a:rPr lang="en-US" sz="1400">
                <a:solidFill>
                  <a:srgbClr val="590A0E"/>
                </a:solidFill>
              </a:rPr>
              <a:pPr/>
              <a:t>24</a:t>
            </a:fld>
            <a:endParaRPr lang="en-US" sz="1400">
              <a:solidFill>
                <a:srgbClr val="590A0E"/>
              </a:solidFill>
            </a:endParaRPr>
          </a:p>
        </p:txBody>
      </p:sp>
      <p:sp>
        <p:nvSpPr>
          <p:cNvPr id="62468"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Dependency Parse</a:t>
            </a:r>
          </a:p>
        </p:txBody>
      </p:sp>
      <p:pic>
        <p:nvPicPr>
          <p:cNvPr id="624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8610600"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88372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AD4EBE0-0475-064F-89DF-D48BE7541CA4}" type="datetime1">
              <a:rPr lang="en-US" sz="1400">
                <a:solidFill>
                  <a:srgbClr val="590A0E"/>
                </a:solidFill>
              </a:rPr>
              <a:pPr/>
              <a:t>4/1/21</a:t>
            </a:fld>
            <a:endParaRPr lang="en-US" sz="1400">
              <a:solidFill>
                <a:srgbClr val="590A0E"/>
              </a:solidFill>
            </a:endParaRPr>
          </a:p>
        </p:txBody>
      </p:sp>
      <p:sp>
        <p:nvSpPr>
          <p:cNvPr id="6451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E9722BD-FAA8-9F40-93F4-D26B8840EBA4}" type="slidenum">
              <a:rPr lang="en-US" sz="1400">
                <a:solidFill>
                  <a:srgbClr val="590A0E"/>
                </a:solidFill>
              </a:rPr>
              <a:pPr/>
              <a:t>25</a:t>
            </a:fld>
            <a:endParaRPr lang="en-US" sz="1400">
              <a:solidFill>
                <a:srgbClr val="590A0E"/>
              </a:solidFill>
            </a:endParaRPr>
          </a:p>
        </p:txBody>
      </p:sp>
      <p:sp>
        <p:nvSpPr>
          <p:cNvPr id="64516"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Dependency Parsing</a:t>
            </a:r>
          </a:p>
        </p:txBody>
      </p:sp>
      <p:sp>
        <p:nvSpPr>
          <p:cNvPr id="64517" name="Rectangle 3"/>
          <p:cNvSpPr>
            <a:spLocks noGrp="1" noChangeArrowheads="1"/>
          </p:cNvSpPr>
          <p:nvPr>
            <p:ph type="body" idx="1"/>
          </p:nvPr>
        </p:nvSpPr>
        <p:spPr>
          <a:xfrm>
            <a:off x="381000" y="1219200"/>
            <a:ext cx="8382000" cy="5257800"/>
          </a:xfrm>
        </p:spPr>
        <p:txBody>
          <a:bodyPr/>
          <a:lstStyle/>
          <a:p>
            <a:pPr>
              <a:lnSpc>
                <a:spcPct val="90000"/>
              </a:lnSpc>
            </a:pPr>
            <a:r>
              <a:rPr lang="en-US">
                <a:latin typeface="Tahoma" charset="0"/>
                <a:ea typeface="ＭＳ Ｐゴシック" charset="0"/>
                <a:cs typeface="ＭＳ Ｐゴシック" charset="0"/>
              </a:rPr>
              <a:t>The dependency approach has a number of advantages over full phrase-structure parsing.</a:t>
            </a:r>
          </a:p>
          <a:p>
            <a:pPr lvl="1">
              <a:lnSpc>
                <a:spcPct val="90000"/>
              </a:lnSpc>
            </a:pPr>
            <a:r>
              <a:rPr lang="en-US">
                <a:latin typeface="Tahoma" charset="0"/>
              </a:rPr>
              <a:t>It deals well with free word order languages where the constituent structure is quite fluid</a:t>
            </a:r>
          </a:p>
          <a:p>
            <a:pPr lvl="1">
              <a:lnSpc>
                <a:spcPct val="90000"/>
              </a:lnSpc>
            </a:pPr>
            <a:r>
              <a:rPr lang="en-US">
                <a:latin typeface="Tahoma" charset="0"/>
              </a:rPr>
              <a:t>Parsing is </a:t>
            </a:r>
            <a:r>
              <a:rPr lang="en-US" i="1">
                <a:solidFill>
                  <a:schemeClr val="accent1"/>
                </a:solidFill>
                <a:latin typeface="Tahoma" charset="0"/>
              </a:rPr>
              <a:t>much faster </a:t>
            </a:r>
            <a:r>
              <a:rPr lang="en-US">
                <a:latin typeface="Tahoma" charset="0"/>
              </a:rPr>
              <a:t>than with CFG-based parsers</a:t>
            </a:r>
          </a:p>
          <a:p>
            <a:pPr lvl="1">
              <a:lnSpc>
                <a:spcPct val="90000"/>
              </a:lnSpc>
            </a:pPr>
            <a:r>
              <a:rPr lang="en-US">
                <a:latin typeface="Tahoma" charset="0"/>
              </a:rPr>
              <a:t>Dependency structure often captures the syntactic relations needed by later applications</a:t>
            </a:r>
          </a:p>
          <a:p>
            <a:pPr lvl="2">
              <a:lnSpc>
                <a:spcPct val="90000"/>
              </a:lnSpc>
            </a:pPr>
            <a:r>
              <a:rPr lang="en-US">
                <a:latin typeface="Tahoma" charset="0"/>
                <a:ea typeface="ＭＳ Ｐゴシック" charset="0"/>
              </a:rPr>
              <a:t>CFG-based approaches often extract this same information from trees anyway</a:t>
            </a:r>
          </a:p>
        </p:txBody>
      </p:sp>
    </p:spTree>
    <p:extLst>
      <p:ext uri="{BB962C8B-B14F-4D97-AF65-F5344CB8AC3E}">
        <p14:creationId xmlns:p14="http://schemas.microsoft.com/office/powerpoint/2010/main" val="2381862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36617CF-9DA4-154F-8A8D-1AC946EF064F}" type="datetime1">
              <a:rPr lang="en-US" sz="1400">
                <a:solidFill>
                  <a:srgbClr val="590A0E"/>
                </a:solidFill>
              </a:rPr>
              <a:pPr/>
              <a:t>4/1/21</a:t>
            </a:fld>
            <a:endParaRPr lang="en-US" sz="1400">
              <a:solidFill>
                <a:srgbClr val="590A0E"/>
              </a:solidFill>
            </a:endParaRPr>
          </a:p>
        </p:txBody>
      </p:sp>
      <p:sp>
        <p:nvSpPr>
          <p:cNvPr id="6656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21459A5-AA4A-A742-88A3-B4D38FA1B4E0}" type="slidenum">
              <a:rPr lang="en-US" sz="1400">
                <a:solidFill>
                  <a:srgbClr val="590A0E"/>
                </a:solidFill>
              </a:rPr>
              <a:pPr/>
              <a:t>26</a:t>
            </a:fld>
            <a:endParaRPr lang="en-US" sz="1400">
              <a:solidFill>
                <a:srgbClr val="590A0E"/>
              </a:solidFill>
            </a:endParaRPr>
          </a:p>
        </p:txBody>
      </p:sp>
      <p:sp>
        <p:nvSpPr>
          <p:cNvPr id="66564"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Summary</a:t>
            </a:r>
          </a:p>
        </p:txBody>
      </p:sp>
      <p:sp>
        <p:nvSpPr>
          <p:cNvPr id="66565" name="Rectangle 3"/>
          <p:cNvSpPr>
            <a:spLocks noGrp="1" noChangeArrowheads="1"/>
          </p:cNvSpPr>
          <p:nvPr>
            <p:ph type="body" idx="1"/>
          </p:nvPr>
        </p:nvSpPr>
        <p:spPr/>
        <p:txBody>
          <a:bodyPr>
            <a:normAutofit lnSpcReduction="10000"/>
          </a:bodyPr>
          <a:lstStyle/>
          <a:p>
            <a:pPr>
              <a:lnSpc>
                <a:spcPct val="90000"/>
              </a:lnSpc>
            </a:pPr>
            <a:r>
              <a:rPr lang="en-US" sz="2800" dirty="0">
                <a:latin typeface="Tahoma" charset="0"/>
                <a:ea typeface="ＭＳ Ｐゴシック" charset="0"/>
                <a:cs typeface="ＭＳ Ｐゴシック" charset="0"/>
              </a:rPr>
              <a:t>Context-free grammars can be used to model various facts about the syntax of a language.</a:t>
            </a:r>
          </a:p>
          <a:p>
            <a:pPr>
              <a:lnSpc>
                <a:spcPct val="90000"/>
              </a:lnSpc>
            </a:pPr>
            <a:r>
              <a:rPr lang="en-US" sz="2800" dirty="0">
                <a:latin typeface="Tahoma" charset="0"/>
                <a:ea typeface="ＭＳ Ｐゴシック" charset="0"/>
                <a:cs typeface="ＭＳ Ｐゴシック" charset="0"/>
              </a:rPr>
              <a:t>When paired with parsers, such grammars </a:t>
            </a:r>
            <a:r>
              <a:rPr lang="en-US" sz="2800" dirty="0" err="1">
                <a:latin typeface="Tahoma" charset="0"/>
                <a:ea typeface="ＭＳ Ｐゴシック" charset="0"/>
                <a:cs typeface="ＭＳ Ｐゴシック" charset="0"/>
              </a:rPr>
              <a:t>consititute</a:t>
            </a:r>
            <a:r>
              <a:rPr lang="en-US" sz="2800" dirty="0">
                <a:latin typeface="Tahoma" charset="0"/>
                <a:ea typeface="ＭＳ Ｐゴシック" charset="0"/>
                <a:cs typeface="ＭＳ Ｐゴシック" charset="0"/>
              </a:rPr>
              <a:t> a critical component in many applications.</a:t>
            </a:r>
          </a:p>
          <a:p>
            <a:pPr>
              <a:lnSpc>
                <a:spcPct val="90000"/>
              </a:lnSpc>
            </a:pPr>
            <a:r>
              <a:rPr lang="en-US" sz="2800" dirty="0">
                <a:latin typeface="Tahoma" charset="0"/>
                <a:ea typeface="ＭＳ Ｐゴシック" charset="0"/>
                <a:cs typeface="ＭＳ Ｐゴシック" charset="0"/>
              </a:rPr>
              <a:t>Constituency is a key phenomena easily captured with CFG rules.</a:t>
            </a:r>
          </a:p>
          <a:p>
            <a:pPr lvl="1">
              <a:lnSpc>
                <a:spcPct val="90000"/>
              </a:lnSpc>
            </a:pPr>
            <a:r>
              <a:rPr lang="en-US" sz="2400" dirty="0">
                <a:latin typeface="Tahoma" charset="0"/>
              </a:rPr>
              <a:t>But agreement and </a:t>
            </a:r>
            <a:r>
              <a:rPr lang="en-US" sz="2400" dirty="0" err="1">
                <a:latin typeface="Tahoma" charset="0"/>
              </a:rPr>
              <a:t>subcategorization</a:t>
            </a:r>
            <a:r>
              <a:rPr lang="en-US" sz="2400" dirty="0">
                <a:latin typeface="Tahoma" charset="0"/>
              </a:rPr>
              <a:t> do pose significant problems</a:t>
            </a:r>
          </a:p>
          <a:p>
            <a:pPr>
              <a:lnSpc>
                <a:spcPct val="90000"/>
              </a:lnSpc>
            </a:pPr>
            <a:r>
              <a:rPr lang="en-US" sz="2800" dirty="0" err="1">
                <a:latin typeface="Tahoma" charset="0"/>
                <a:ea typeface="ＭＳ Ｐゴシック" charset="0"/>
                <a:cs typeface="ＭＳ Ｐゴシック" charset="0"/>
              </a:rPr>
              <a:t>Treebanks</a:t>
            </a:r>
            <a:r>
              <a:rPr lang="en-US" sz="2800" dirty="0">
                <a:latin typeface="Tahoma" charset="0"/>
                <a:ea typeface="ＭＳ Ｐゴシック" charset="0"/>
                <a:cs typeface="ＭＳ Ｐゴシック" charset="0"/>
              </a:rPr>
              <a:t> pair sentences in corpus with their corresponding trees.</a:t>
            </a:r>
          </a:p>
          <a:p>
            <a:pPr>
              <a:lnSpc>
                <a:spcPct val="90000"/>
              </a:lnSpc>
              <a:buFont typeface="Wingdings" charset="0"/>
              <a:buNone/>
            </a:pPr>
            <a:endParaRPr lang="en-US" sz="2800"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2306462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atin typeface="Calibri" charset="0"/>
              </a:rPr>
              <a:t>1. Phrase structure</a:t>
            </a:r>
          </a:p>
        </p:txBody>
      </p:sp>
      <p:sp>
        <p:nvSpPr>
          <p:cNvPr id="3" name="Content Placeholder 2"/>
          <p:cNvSpPr>
            <a:spLocks noGrp="1"/>
          </p:cNvSpPr>
          <p:nvPr>
            <p:ph idx="1"/>
          </p:nvPr>
        </p:nvSpPr>
        <p:spPr>
          <a:xfrm>
            <a:off x="457200" y="1600200"/>
            <a:ext cx="4114800" cy="4525963"/>
          </a:xfrm>
        </p:spPr>
        <p:txBody>
          <a:bodyPr>
            <a:normAutofit/>
          </a:bodyPr>
          <a:lstStyle/>
          <a:p>
            <a:pPr>
              <a:lnSpc>
                <a:spcPct val="80000"/>
              </a:lnSpc>
            </a:pPr>
            <a:r>
              <a:rPr lang="en-US" sz="2200">
                <a:latin typeface="Calibri" charset="0"/>
              </a:rPr>
              <a:t>Phrase structure trees organize sentences into </a:t>
            </a:r>
            <a:r>
              <a:rPr lang="en-US" sz="2200" i="1">
                <a:latin typeface="Calibri" charset="0"/>
              </a:rPr>
              <a:t>constituents</a:t>
            </a:r>
            <a:r>
              <a:rPr lang="en-US" sz="2200">
                <a:latin typeface="Calibri" charset="0"/>
              </a:rPr>
              <a:t> or </a:t>
            </a:r>
            <a:r>
              <a:rPr lang="en-US" sz="2200" i="1">
                <a:latin typeface="Calibri" charset="0"/>
              </a:rPr>
              <a:t>brackets.</a:t>
            </a:r>
          </a:p>
          <a:p>
            <a:pPr>
              <a:lnSpc>
                <a:spcPct val="80000"/>
              </a:lnSpc>
            </a:pPr>
            <a:endParaRPr lang="en-US" sz="2200">
              <a:latin typeface="Calibri" charset="0"/>
            </a:endParaRPr>
          </a:p>
          <a:p>
            <a:pPr>
              <a:lnSpc>
                <a:spcPct val="80000"/>
              </a:lnSpc>
            </a:pPr>
            <a:r>
              <a:rPr lang="en-US" sz="2200">
                <a:latin typeface="Calibri" charset="0"/>
              </a:rPr>
              <a:t>Each constituent gets a label.</a:t>
            </a:r>
          </a:p>
          <a:p>
            <a:pPr>
              <a:lnSpc>
                <a:spcPct val="80000"/>
              </a:lnSpc>
            </a:pPr>
            <a:endParaRPr lang="en-US" sz="2200">
              <a:latin typeface="Calibri" charset="0"/>
            </a:endParaRPr>
          </a:p>
          <a:p>
            <a:pPr>
              <a:lnSpc>
                <a:spcPct val="80000"/>
              </a:lnSpc>
            </a:pPr>
            <a:r>
              <a:rPr lang="en-US" sz="2200">
                <a:latin typeface="Calibri" charset="0"/>
              </a:rPr>
              <a:t>The constituents are nested in a tree form.</a:t>
            </a:r>
          </a:p>
          <a:p>
            <a:pPr>
              <a:lnSpc>
                <a:spcPct val="80000"/>
              </a:lnSpc>
            </a:pPr>
            <a:endParaRPr lang="en-US" sz="2200">
              <a:latin typeface="Calibri" charset="0"/>
            </a:endParaRPr>
          </a:p>
          <a:p>
            <a:pPr>
              <a:lnSpc>
                <a:spcPct val="80000"/>
              </a:lnSpc>
            </a:pPr>
            <a:r>
              <a:rPr lang="en-US" sz="2200">
                <a:latin typeface="Calibri" charset="0"/>
              </a:rPr>
              <a:t>Linguists can and do argue about the details.</a:t>
            </a:r>
          </a:p>
          <a:p>
            <a:pPr>
              <a:lnSpc>
                <a:spcPct val="80000"/>
              </a:lnSpc>
            </a:pPr>
            <a:endParaRPr lang="en-US" sz="2200">
              <a:latin typeface="Calibri" charset="0"/>
            </a:endParaRPr>
          </a:p>
          <a:p>
            <a:pPr>
              <a:lnSpc>
                <a:spcPct val="80000"/>
              </a:lnSpc>
            </a:pPr>
            <a:r>
              <a:rPr lang="en-US" sz="2200">
                <a:latin typeface="Calibri" charset="0"/>
              </a:rPr>
              <a:t>Lots of ambiguity …</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813" y="1668463"/>
            <a:ext cx="4116387" cy="2522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227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Calibri" charset="0"/>
              </a:rPr>
              <a:t>Constituency Tests</a:t>
            </a:r>
          </a:p>
        </p:txBody>
      </p:sp>
      <p:sp>
        <p:nvSpPr>
          <p:cNvPr id="3" name="Content Placeholder 2"/>
          <p:cNvSpPr>
            <a:spLocks noGrp="1"/>
          </p:cNvSpPr>
          <p:nvPr>
            <p:ph idx="1"/>
          </p:nvPr>
        </p:nvSpPr>
        <p:spPr>
          <a:xfrm>
            <a:off x="1447703" y="1447800"/>
            <a:ext cx="7498080" cy="4800600"/>
          </a:xfrm>
        </p:spPr>
        <p:txBody>
          <a:bodyPr rtlCol="0">
            <a:normAutofit fontScale="85000" lnSpcReduction="20000"/>
          </a:bodyPr>
          <a:lstStyle/>
          <a:p>
            <a:pPr fontAlgn="auto">
              <a:spcAft>
                <a:spcPts val="0"/>
              </a:spcAft>
              <a:buFont typeface="Arial" pitchFamily="34" charset="0"/>
              <a:buChar char="•"/>
              <a:defRPr/>
            </a:pPr>
            <a:r>
              <a:rPr lang="en-US" dirty="0">
                <a:ea typeface="+mn-ea"/>
              </a:rPr>
              <a:t>How do we know what nodes go in the tree?</a:t>
            </a:r>
          </a:p>
          <a:p>
            <a:pPr fontAlgn="auto">
              <a:spcAft>
                <a:spcPts val="0"/>
              </a:spcAft>
              <a:buFont typeface="Arial" pitchFamily="34" charset="0"/>
              <a:buChar char="•"/>
              <a:defRPr/>
            </a:pPr>
            <a:endParaRPr lang="en-US" dirty="0">
              <a:ea typeface="+mn-ea"/>
            </a:endParaRPr>
          </a:p>
          <a:p>
            <a:pPr fontAlgn="auto">
              <a:spcAft>
                <a:spcPts val="0"/>
              </a:spcAft>
              <a:buFont typeface="Arial" pitchFamily="34" charset="0"/>
              <a:buChar char="•"/>
              <a:defRPr/>
            </a:pPr>
            <a:r>
              <a:rPr lang="en-US" dirty="0">
                <a:ea typeface="+mn-ea"/>
              </a:rPr>
              <a:t>Classic constituency tests:</a:t>
            </a:r>
          </a:p>
          <a:p>
            <a:pPr lvl="1" fontAlgn="auto">
              <a:spcAft>
                <a:spcPts val="0"/>
              </a:spcAft>
              <a:buFont typeface="Arial" pitchFamily="34" charset="0"/>
              <a:buChar char="–"/>
              <a:defRPr/>
            </a:pPr>
            <a:r>
              <a:rPr lang="en-US" dirty="0">
                <a:ea typeface="+mn-ea"/>
              </a:rPr>
              <a:t>Substitution by </a:t>
            </a:r>
            <a:r>
              <a:rPr lang="en-US" i="1" dirty="0" err="1">
                <a:ea typeface="+mn-ea"/>
              </a:rPr>
              <a:t>proform</a:t>
            </a:r>
            <a:endParaRPr lang="en-US" dirty="0">
              <a:ea typeface="+mn-ea"/>
            </a:endParaRPr>
          </a:p>
          <a:p>
            <a:pPr lvl="1" fontAlgn="auto">
              <a:spcAft>
                <a:spcPts val="0"/>
              </a:spcAft>
              <a:buFont typeface="Arial" pitchFamily="34" charset="0"/>
              <a:buChar char="–"/>
              <a:defRPr/>
            </a:pPr>
            <a:r>
              <a:rPr lang="en-US" dirty="0">
                <a:ea typeface="+mn-ea"/>
              </a:rPr>
              <a:t>Question answers</a:t>
            </a:r>
          </a:p>
          <a:p>
            <a:pPr lvl="1" fontAlgn="auto">
              <a:spcAft>
                <a:spcPts val="0"/>
              </a:spcAft>
              <a:buFont typeface="Arial" pitchFamily="34" charset="0"/>
              <a:buChar char="–"/>
              <a:defRPr/>
            </a:pPr>
            <a:r>
              <a:rPr lang="en-US" dirty="0">
                <a:ea typeface="+mn-ea"/>
              </a:rPr>
              <a:t>Semantic grounds</a:t>
            </a:r>
          </a:p>
          <a:p>
            <a:pPr lvl="2" fontAlgn="auto">
              <a:spcAft>
                <a:spcPts val="0"/>
              </a:spcAft>
              <a:buFont typeface="Arial" pitchFamily="34" charset="0"/>
              <a:buChar char="•"/>
              <a:defRPr/>
            </a:pPr>
            <a:r>
              <a:rPr lang="en-US" dirty="0">
                <a:ea typeface="+mn-ea"/>
              </a:rPr>
              <a:t>Coherence</a:t>
            </a:r>
          </a:p>
          <a:p>
            <a:pPr lvl="2" fontAlgn="auto">
              <a:spcAft>
                <a:spcPts val="0"/>
              </a:spcAft>
              <a:buFont typeface="Arial" pitchFamily="34" charset="0"/>
              <a:buChar char="•"/>
              <a:defRPr/>
            </a:pPr>
            <a:r>
              <a:rPr lang="en-US" dirty="0">
                <a:ea typeface="+mn-ea"/>
              </a:rPr>
              <a:t>Reference</a:t>
            </a:r>
          </a:p>
          <a:p>
            <a:pPr lvl="2" fontAlgn="auto">
              <a:spcAft>
                <a:spcPts val="0"/>
              </a:spcAft>
              <a:buFont typeface="Arial" pitchFamily="34" charset="0"/>
              <a:buChar char="•"/>
              <a:defRPr/>
            </a:pPr>
            <a:r>
              <a:rPr lang="en-US" dirty="0">
                <a:ea typeface="+mn-ea"/>
              </a:rPr>
              <a:t>Idioms</a:t>
            </a:r>
          </a:p>
          <a:p>
            <a:pPr lvl="1" fontAlgn="auto">
              <a:spcAft>
                <a:spcPts val="0"/>
              </a:spcAft>
              <a:buFont typeface="Arial" pitchFamily="34" charset="0"/>
              <a:buChar char="–"/>
              <a:defRPr/>
            </a:pPr>
            <a:r>
              <a:rPr lang="en-US" dirty="0">
                <a:ea typeface="+mn-ea"/>
              </a:rPr>
              <a:t>Dislocation</a:t>
            </a:r>
          </a:p>
          <a:p>
            <a:pPr lvl="1" fontAlgn="auto">
              <a:spcAft>
                <a:spcPts val="0"/>
              </a:spcAft>
              <a:buFont typeface="Arial" pitchFamily="34" charset="0"/>
              <a:buChar char="–"/>
              <a:defRPr/>
            </a:pPr>
            <a:r>
              <a:rPr lang="en-US" dirty="0">
                <a:ea typeface="+mn-ea"/>
              </a:rPr>
              <a:t>Conjunction</a:t>
            </a:r>
          </a:p>
          <a:p>
            <a:pPr fontAlgn="auto">
              <a:spcAft>
                <a:spcPts val="0"/>
              </a:spcAft>
              <a:buFont typeface="Arial" pitchFamily="34" charset="0"/>
              <a:buChar char="•"/>
              <a:defRPr/>
            </a:pPr>
            <a:endParaRPr lang="en-US" dirty="0">
              <a:ea typeface="+mn-ea"/>
            </a:endParaRPr>
          </a:p>
          <a:p>
            <a:pPr fontAlgn="auto">
              <a:spcAft>
                <a:spcPts val="0"/>
              </a:spcAft>
              <a:buFont typeface="Arial" pitchFamily="34" charset="0"/>
              <a:buChar char="•"/>
              <a:defRPr/>
            </a:pPr>
            <a:r>
              <a:rPr lang="en-US" dirty="0">
                <a:ea typeface="+mn-ea"/>
              </a:rPr>
              <a:t>Cross-linguistic arguments</a:t>
            </a: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195" y="2743200"/>
            <a:ext cx="3962400" cy="260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42900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atin typeface="Calibri" charset="0"/>
              </a:rPr>
              <a:t>Conflicting Tests</a:t>
            </a:r>
          </a:p>
        </p:txBody>
      </p:sp>
      <p:sp>
        <p:nvSpPr>
          <p:cNvPr id="3" name="Content Placeholder 2"/>
          <p:cNvSpPr>
            <a:spLocks noGrp="1"/>
          </p:cNvSpPr>
          <p:nvPr>
            <p:ph idx="1"/>
          </p:nvPr>
        </p:nvSpPr>
        <p:spPr/>
        <p:txBody>
          <a:bodyPr>
            <a:normAutofit/>
          </a:bodyPr>
          <a:lstStyle/>
          <a:p>
            <a:pPr>
              <a:lnSpc>
                <a:spcPct val="90000"/>
              </a:lnSpc>
              <a:buFont typeface="Arial" charset="0"/>
              <a:buNone/>
            </a:pPr>
            <a:r>
              <a:rPr lang="en-US" sz="3000" dirty="0">
                <a:latin typeface="Calibri" charset="0"/>
              </a:rPr>
              <a:t>Constituency isn’t always clear.</a:t>
            </a:r>
          </a:p>
          <a:p>
            <a:pPr>
              <a:lnSpc>
                <a:spcPct val="90000"/>
              </a:lnSpc>
              <a:buFont typeface="Arial" charset="0"/>
              <a:buNone/>
            </a:pPr>
            <a:endParaRPr lang="en-US" sz="3000" dirty="0">
              <a:latin typeface="Calibri" charset="0"/>
            </a:endParaRPr>
          </a:p>
          <a:p>
            <a:pPr>
              <a:lnSpc>
                <a:spcPct val="90000"/>
              </a:lnSpc>
            </a:pPr>
            <a:r>
              <a:rPr lang="en-US" sz="3000" dirty="0">
                <a:latin typeface="Calibri" charset="0"/>
              </a:rPr>
              <a:t>Phonological Reduction:</a:t>
            </a:r>
          </a:p>
          <a:p>
            <a:pPr lvl="1">
              <a:lnSpc>
                <a:spcPct val="90000"/>
              </a:lnSpc>
            </a:pPr>
            <a:r>
              <a:rPr lang="en-US" sz="2600" dirty="0">
                <a:latin typeface="Calibri" charset="0"/>
              </a:rPr>
              <a:t>I will go </a:t>
            </a:r>
            <a:r>
              <a:rPr lang="en-US" sz="2600" dirty="0">
                <a:latin typeface="Calibri" charset="0"/>
                <a:sym typeface="Wingdings" charset="0"/>
              </a:rPr>
              <a:t> I’ll go</a:t>
            </a:r>
          </a:p>
          <a:p>
            <a:pPr lvl="1">
              <a:lnSpc>
                <a:spcPct val="90000"/>
              </a:lnSpc>
            </a:pPr>
            <a:r>
              <a:rPr lang="en-US" sz="2600" dirty="0">
                <a:latin typeface="Calibri" charset="0"/>
                <a:sym typeface="Wingdings" charset="0"/>
              </a:rPr>
              <a:t>I want to go  I </a:t>
            </a:r>
            <a:r>
              <a:rPr lang="en-US" sz="2600" dirty="0" err="1">
                <a:latin typeface="Calibri" charset="0"/>
                <a:sym typeface="Wingdings" charset="0"/>
              </a:rPr>
              <a:t>wanna</a:t>
            </a:r>
            <a:r>
              <a:rPr lang="en-US" sz="2600" dirty="0">
                <a:latin typeface="Calibri" charset="0"/>
                <a:sym typeface="Wingdings" charset="0"/>
              </a:rPr>
              <a:t> go</a:t>
            </a:r>
          </a:p>
          <a:p>
            <a:pPr lvl="1">
              <a:lnSpc>
                <a:spcPct val="90000"/>
              </a:lnSpc>
            </a:pPr>
            <a:r>
              <a:rPr lang="en-US" sz="2600" dirty="0">
                <a:latin typeface="Calibri" charset="0"/>
                <a:sym typeface="Wingdings" charset="0"/>
              </a:rPr>
              <a:t>a le </a:t>
            </a:r>
            <a:r>
              <a:rPr lang="en-US" sz="2600" dirty="0" err="1">
                <a:latin typeface="Calibri" charset="0"/>
                <a:sym typeface="Wingdings" charset="0"/>
              </a:rPr>
              <a:t>centre</a:t>
            </a:r>
            <a:r>
              <a:rPr lang="en-US" sz="2600" dirty="0">
                <a:latin typeface="Calibri" charset="0"/>
                <a:sym typeface="Wingdings" charset="0"/>
              </a:rPr>
              <a:t>  au </a:t>
            </a:r>
            <a:r>
              <a:rPr lang="en-US" sz="2600" dirty="0" err="1">
                <a:latin typeface="Calibri" charset="0"/>
                <a:sym typeface="Wingdings" charset="0"/>
              </a:rPr>
              <a:t>centre</a:t>
            </a:r>
            <a:endParaRPr lang="en-US" sz="2600" dirty="0">
              <a:latin typeface="Calibri" charset="0"/>
              <a:sym typeface="Wingdings" charset="0"/>
            </a:endParaRPr>
          </a:p>
          <a:p>
            <a:pPr>
              <a:lnSpc>
                <a:spcPct val="90000"/>
              </a:lnSpc>
            </a:pPr>
            <a:endParaRPr lang="en-US" sz="3000" dirty="0">
              <a:latin typeface="Calibri" charset="0"/>
              <a:sym typeface="Wingdings" charset="0"/>
            </a:endParaRPr>
          </a:p>
          <a:p>
            <a:pPr>
              <a:lnSpc>
                <a:spcPct val="90000"/>
              </a:lnSpc>
            </a:pPr>
            <a:r>
              <a:rPr lang="en-US" sz="3000" dirty="0">
                <a:latin typeface="Calibri" charset="0"/>
                <a:sym typeface="Wingdings" charset="0"/>
              </a:rPr>
              <a:t>Coordination</a:t>
            </a:r>
          </a:p>
          <a:p>
            <a:pPr lvl="1">
              <a:lnSpc>
                <a:spcPct val="90000"/>
              </a:lnSpc>
            </a:pPr>
            <a:r>
              <a:rPr lang="en-US" sz="2600" dirty="0">
                <a:latin typeface="Calibri" charset="0"/>
                <a:sym typeface="Wingdings" charset="0"/>
              </a:rPr>
              <a:t>He went to and came from the store.</a:t>
            </a:r>
            <a:endParaRPr lang="en-US" sz="2600" dirty="0">
              <a:latin typeface="Calibri" charset="0"/>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960" y="2514600"/>
            <a:ext cx="3221038"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450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C408E0B-D345-0441-A7E8-AF8151FB5243}" type="datetime1">
              <a:rPr lang="en-US" sz="1400">
                <a:solidFill>
                  <a:srgbClr val="590A0E"/>
                </a:solidFill>
              </a:rPr>
              <a:pPr/>
              <a:t>4/1/21</a:t>
            </a:fld>
            <a:endParaRPr lang="en-US" sz="1400">
              <a:solidFill>
                <a:srgbClr val="590A0E"/>
              </a:solidFill>
            </a:endParaRPr>
          </a:p>
        </p:txBody>
      </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B8370A7-7755-9542-BC54-447D1A7392E7}" type="slidenum">
              <a:rPr lang="en-US" sz="1400">
                <a:solidFill>
                  <a:srgbClr val="590A0E"/>
                </a:solidFill>
              </a:rPr>
              <a:pPr/>
              <a:t>3</a:t>
            </a:fld>
            <a:endParaRPr lang="en-US" sz="1400">
              <a:solidFill>
                <a:srgbClr val="590A0E"/>
              </a:solidFill>
            </a:endParaRPr>
          </a:p>
        </p:txBody>
      </p:sp>
      <p:sp>
        <p:nvSpPr>
          <p:cNvPr id="21508"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Subcategorization</a:t>
            </a:r>
          </a:p>
        </p:txBody>
      </p:sp>
      <p:sp>
        <p:nvSpPr>
          <p:cNvPr id="21509" name="Rectangle 3"/>
          <p:cNvSpPr>
            <a:spLocks noGrp="1" noChangeArrowheads="1"/>
          </p:cNvSpPr>
          <p:nvPr>
            <p:ph type="body" idx="1"/>
          </p:nvPr>
        </p:nvSpPr>
        <p:spPr/>
        <p:txBody>
          <a:bodyPr>
            <a:normAutofit fontScale="92500" lnSpcReduction="20000"/>
          </a:bodyPr>
          <a:lstStyle/>
          <a:p>
            <a:r>
              <a:rPr lang="en-US">
                <a:latin typeface="Tahoma" charset="0"/>
                <a:ea typeface="ＭＳ Ｐゴシック" charset="0"/>
                <a:cs typeface="ＭＳ Ｐゴシック" charset="0"/>
              </a:rPr>
              <a:t>Even though there are many valid VP rules in English, not all verbs are allowed to participate in all those VP rules.</a:t>
            </a:r>
          </a:p>
          <a:p>
            <a:r>
              <a:rPr lang="en-US">
                <a:latin typeface="Tahoma" charset="0"/>
                <a:ea typeface="ＭＳ Ｐゴシック" charset="0"/>
                <a:cs typeface="ＭＳ Ｐゴシック" charset="0"/>
              </a:rPr>
              <a:t>We can </a:t>
            </a:r>
            <a:r>
              <a:rPr lang="en-US" i="1">
                <a:solidFill>
                  <a:srgbClr val="450274"/>
                </a:solidFill>
                <a:latin typeface="Tahoma" charset="0"/>
                <a:ea typeface="ＭＳ Ｐゴシック" charset="0"/>
                <a:cs typeface="ＭＳ Ｐゴシック" charset="0"/>
              </a:rPr>
              <a:t>subcategorize </a:t>
            </a:r>
            <a:r>
              <a:rPr lang="en-US">
                <a:latin typeface="Tahoma" charset="0"/>
                <a:ea typeface="ＭＳ Ｐゴシック" charset="0"/>
                <a:cs typeface="ＭＳ Ｐゴシック" charset="0"/>
              </a:rPr>
              <a:t>the verbs in a language according to the sets of VP rules that they participate in.</a:t>
            </a:r>
          </a:p>
          <a:p>
            <a:r>
              <a:rPr lang="en-US">
                <a:latin typeface="Tahoma" charset="0"/>
                <a:ea typeface="ＭＳ Ｐゴシック" charset="0"/>
                <a:cs typeface="ＭＳ Ｐゴシック" charset="0"/>
              </a:rPr>
              <a:t>This is just an elaboration on the traditional notion of transitive/intransitive.</a:t>
            </a:r>
          </a:p>
          <a:p>
            <a:r>
              <a:rPr lang="en-US">
                <a:latin typeface="Tahoma" charset="0"/>
                <a:ea typeface="ＭＳ Ｐゴシック" charset="0"/>
                <a:cs typeface="ＭＳ Ｐゴシック" charset="0"/>
              </a:rPr>
              <a:t>Modern grammars have many such classes</a:t>
            </a:r>
          </a:p>
        </p:txBody>
      </p:sp>
    </p:spTree>
    <p:extLst>
      <p:ext uri="{BB962C8B-B14F-4D97-AF65-F5344CB8AC3E}">
        <p14:creationId xmlns:p14="http://schemas.microsoft.com/office/powerpoint/2010/main" val="1253234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lnSpcReduction="10000"/>
          </a:bodyPr>
          <a:lstStyle/>
          <a:p>
            <a:pPr>
              <a:lnSpc>
                <a:spcPct val="80000"/>
              </a:lnSpc>
            </a:pPr>
            <a:r>
              <a:rPr lang="en-US" sz="2000">
                <a:latin typeface="Calibri" charset="0"/>
              </a:rPr>
              <a:t>Write symbolic or logical rules:</a:t>
            </a:r>
          </a:p>
          <a:p>
            <a:pPr>
              <a:lnSpc>
                <a:spcPct val="80000"/>
              </a:lnSpc>
            </a:pPr>
            <a:endParaRPr lang="en-US" sz="2000">
              <a:latin typeface="Calibri" charset="0"/>
            </a:endParaRPr>
          </a:p>
          <a:p>
            <a:pPr>
              <a:lnSpc>
                <a:spcPct val="80000"/>
              </a:lnSpc>
            </a:pPr>
            <a:endParaRPr lang="en-US" sz="2000">
              <a:latin typeface="Calibri" charset="0"/>
            </a:endParaRPr>
          </a:p>
          <a:p>
            <a:pPr>
              <a:lnSpc>
                <a:spcPct val="80000"/>
              </a:lnSpc>
            </a:pPr>
            <a:endParaRPr lang="en-US" sz="2000">
              <a:latin typeface="Calibri" charset="0"/>
            </a:endParaRPr>
          </a:p>
          <a:p>
            <a:pPr>
              <a:lnSpc>
                <a:spcPct val="80000"/>
              </a:lnSpc>
            </a:pPr>
            <a:endParaRPr lang="en-US" sz="2000">
              <a:latin typeface="Calibri" charset="0"/>
            </a:endParaRPr>
          </a:p>
          <a:p>
            <a:pPr>
              <a:lnSpc>
                <a:spcPct val="80000"/>
              </a:lnSpc>
            </a:pPr>
            <a:endParaRPr lang="en-US" sz="2000">
              <a:latin typeface="Calibri" charset="0"/>
            </a:endParaRPr>
          </a:p>
          <a:p>
            <a:pPr>
              <a:lnSpc>
                <a:spcPct val="80000"/>
              </a:lnSpc>
            </a:pPr>
            <a:endParaRPr lang="en-US" sz="2000">
              <a:latin typeface="Calibri" charset="0"/>
            </a:endParaRPr>
          </a:p>
          <a:p>
            <a:pPr>
              <a:lnSpc>
                <a:spcPct val="80000"/>
              </a:lnSpc>
            </a:pPr>
            <a:r>
              <a:rPr lang="en-US" sz="2000">
                <a:latin typeface="Calibri" charset="0"/>
              </a:rPr>
              <a:t>Use deduction systems to prove parses from words</a:t>
            </a:r>
          </a:p>
          <a:p>
            <a:pPr lvl="1">
              <a:lnSpc>
                <a:spcPct val="80000"/>
              </a:lnSpc>
            </a:pPr>
            <a:r>
              <a:rPr lang="en-US" sz="1800">
                <a:latin typeface="Calibri" charset="0"/>
              </a:rPr>
              <a:t>Minimal grammar on </a:t>
            </a:r>
            <a:r>
              <a:rPr lang="ja-JP" altLang="en-US" sz="1800">
                <a:latin typeface="Calibri" charset="0"/>
              </a:rPr>
              <a:t>“</a:t>
            </a:r>
            <a:r>
              <a:rPr lang="en-US" sz="1800">
                <a:latin typeface="Calibri" charset="0"/>
              </a:rPr>
              <a:t>Fed</a:t>
            </a:r>
            <a:r>
              <a:rPr lang="ja-JP" altLang="en-US" sz="1800">
                <a:latin typeface="Calibri" charset="0"/>
              </a:rPr>
              <a:t>”</a:t>
            </a:r>
            <a:r>
              <a:rPr lang="en-US" sz="1800">
                <a:latin typeface="Calibri" charset="0"/>
              </a:rPr>
              <a:t> sentence:  36 parses</a:t>
            </a:r>
          </a:p>
          <a:p>
            <a:pPr lvl="1">
              <a:lnSpc>
                <a:spcPct val="80000"/>
              </a:lnSpc>
            </a:pPr>
            <a:r>
              <a:rPr lang="en-US" sz="1800">
                <a:latin typeface="Calibri" charset="0"/>
              </a:rPr>
              <a:t>Simple, 10-rule grammar:  592 parses</a:t>
            </a:r>
          </a:p>
          <a:p>
            <a:pPr lvl="1">
              <a:lnSpc>
                <a:spcPct val="80000"/>
              </a:lnSpc>
            </a:pPr>
            <a:r>
              <a:rPr lang="en-US" sz="1800">
                <a:latin typeface="Calibri" charset="0"/>
              </a:rPr>
              <a:t>Real-size grammar:  many millions of parses</a:t>
            </a:r>
          </a:p>
          <a:p>
            <a:pPr lvl="1">
              <a:lnSpc>
                <a:spcPct val="80000"/>
              </a:lnSpc>
            </a:pPr>
            <a:r>
              <a:rPr lang="en-US" sz="1800">
                <a:latin typeface="Calibri" charset="0"/>
              </a:rPr>
              <a:t>With hand-built grammar, ~30% of sentences have no parse</a:t>
            </a:r>
          </a:p>
          <a:p>
            <a:pPr>
              <a:lnSpc>
                <a:spcPct val="80000"/>
              </a:lnSpc>
            </a:pPr>
            <a:endParaRPr lang="en-US" sz="2000">
              <a:latin typeface="Calibri" charset="0"/>
            </a:endParaRPr>
          </a:p>
          <a:p>
            <a:pPr>
              <a:lnSpc>
                <a:spcPct val="80000"/>
              </a:lnSpc>
            </a:pPr>
            <a:r>
              <a:rPr lang="en-US" sz="2000">
                <a:latin typeface="Calibri" charset="0"/>
              </a:rPr>
              <a:t>This scales very badly.</a:t>
            </a:r>
          </a:p>
          <a:p>
            <a:pPr lvl="1">
              <a:lnSpc>
                <a:spcPct val="80000"/>
              </a:lnSpc>
            </a:pPr>
            <a:r>
              <a:rPr lang="en-US" sz="1800">
                <a:latin typeface="Calibri" charset="0"/>
              </a:rPr>
              <a:t>Hard to produce enough rules for every variation of language (coverage)</a:t>
            </a:r>
          </a:p>
          <a:p>
            <a:pPr lvl="1">
              <a:lnSpc>
                <a:spcPct val="80000"/>
              </a:lnSpc>
            </a:pPr>
            <a:r>
              <a:rPr lang="en-US" sz="1800">
                <a:latin typeface="Calibri" charset="0"/>
              </a:rPr>
              <a:t>Many, many parses for each valid sentence (disambiguation)</a:t>
            </a: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4876800" cy="165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0" name="Title 1"/>
          <p:cNvSpPr>
            <a:spLocks noGrp="1"/>
          </p:cNvSpPr>
          <p:nvPr>
            <p:ph type="title"/>
          </p:nvPr>
        </p:nvSpPr>
        <p:spPr/>
        <p:txBody>
          <a:bodyPr/>
          <a:lstStyle/>
          <a:p>
            <a:r>
              <a:rPr lang="en-US">
                <a:latin typeface="Calibri" charset="0"/>
              </a:rPr>
              <a:t>Classical NLP:  Parsing</a:t>
            </a:r>
          </a:p>
        </p:txBody>
      </p:sp>
    </p:spTree>
    <p:extLst>
      <p:ext uri="{BB962C8B-B14F-4D97-AF65-F5344CB8AC3E}">
        <p14:creationId xmlns:p14="http://schemas.microsoft.com/office/powerpoint/2010/main" val="821999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atin typeface="Calibri" charset="0"/>
              </a:rPr>
              <a:t>Ambiguity examples</a:t>
            </a:r>
          </a:p>
        </p:txBody>
      </p:sp>
      <p:pic>
        <p:nvPicPr>
          <p:cNvPr id="30723"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46125" y="1600200"/>
            <a:ext cx="7651750" cy="4525963"/>
          </a:xfrm>
        </p:spPr>
      </p:pic>
    </p:spTree>
    <p:extLst>
      <p:ext uri="{BB962C8B-B14F-4D97-AF65-F5344CB8AC3E}">
        <p14:creationId xmlns:p14="http://schemas.microsoft.com/office/powerpoint/2010/main" val="2206509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a:latin typeface="Calibri" charset="0"/>
              </a:rPr>
              <a:t>The bad effects of V/N ambiguities</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505200"/>
            <a:ext cx="3124200" cy="304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00200"/>
            <a:ext cx="2895600" cy="281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21100"/>
            <a:ext cx="390525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44230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Calibri" charset="0"/>
              </a:rPr>
              <a:t>Ambiguities:  PP Attachment</a:t>
            </a:r>
          </a:p>
        </p:txBody>
      </p:sp>
      <p:pic>
        <p:nvPicPr>
          <p:cNvPr id="327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589088"/>
            <a:ext cx="7467600" cy="4548187"/>
          </a:xfrm>
        </p:spPr>
      </p:pic>
    </p:spTree>
    <p:extLst>
      <p:ext uri="{BB962C8B-B14F-4D97-AF65-F5344CB8AC3E}">
        <p14:creationId xmlns:p14="http://schemas.microsoft.com/office/powerpoint/2010/main" val="1121237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atin typeface="Calibri" charset="0"/>
              </a:rPr>
              <a:t>Attachments</a:t>
            </a:r>
          </a:p>
        </p:txBody>
      </p:sp>
      <p:sp>
        <p:nvSpPr>
          <p:cNvPr id="33795" name="Content Placeholder 2"/>
          <p:cNvSpPr>
            <a:spLocks noGrp="1"/>
          </p:cNvSpPr>
          <p:nvPr>
            <p:ph idx="1"/>
          </p:nvPr>
        </p:nvSpPr>
        <p:spPr/>
        <p:txBody>
          <a:bodyPr/>
          <a:lstStyle/>
          <a:p>
            <a:r>
              <a:rPr lang="en-US">
                <a:latin typeface="Calibri" charset="0"/>
              </a:rPr>
              <a:t>I cleaned the dishes from dinner.</a:t>
            </a:r>
          </a:p>
          <a:p>
            <a:endParaRPr lang="en-US">
              <a:latin typeface="Calibri" charset="0"/>
            </a:endParaRPr>
          </a:p>
          <a:p>
            <a:r>
              <a:rPr lang="en-US">
                <a:latin typeface="Calibri" charset="0"/>
              </a:rPr>
              <a:t>I cleaned the dishes with detergent.</a:t>
            </a:r>
          </a:p>
          <a:p>
            <a:endParaRPr lang="en-US">
              <a:latin typeface="Calibri" charset="0"/>
            </a:endParaRPr>
          </a:p>
          <a:p>
            <a:r>
              <a:rPr lang="en-US">
                <a:latin typeface="Calibri" charset="0"/>
              </a:rPr>
              <a:t>I cleaned the dishes in my pajamas.</a:t>
            </a:r>
          </a:p>
          <a:p>
            <a:endParaRPr lang="en-US">
              <a:latin typeface="Calibri" charset="0"/>
            </a:endParaRPr>
          </a:p>
          <a:p>
            <a:r>
              <a:rPr lang="en-US">
                <a:latin typeface="Calibri" charset="0"/>
              </a:rPr>
              <a:t>I cleaned the dishes in the sink.</a:t>
            </a:r>
          </a:p>
        </p:txBody>
      </p:sp>
    </p:spTree>
    <p:extLst>
      <p:ext uri="{BB962C8B-B14F-4D97-AF65-F5344CB8AC3E}">
        <p14:creationId xmlns:p14="http://schemas.microsoft.com/office/powerpoint/2010/main" val="3123945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Calibri" charset="0"/>
              </a:rPr>
              <a:t>Syntactic Ambiguities 1</a:t>
            </a:r>
          </a:p>
        </p:txBody>
      </p:sp>
      <p:sp>
        <p:nvSpPr>
          <p:cNvPr id="3" name="Content Placeholder 2"/>
          <p:cNvSpPr>
            <a:spLocks noGrp="1"/>
          </p:cNvSpPr>
          <p:nvPr>
            <p:ph idx="1"/>
          </p:nvPr>
        </p:nvSpPr>
        <p:spPr/>
        <p:txBody>
          <a:bodyPr>
            <a:normAutofit/>
          </a:bodyPr>
          <a:lstStyle/>
          <a:p>
            <a:pPr>
              <a:lnSpc>
                <a:spcPct val="80000"/>
              </a:lnSpc>
            </a:pPr>
            <a:r>
              <a:rPr lang="en-US" sz="2200">
                <a:latin typeface="Calibri" charset="0"/>
              </a:rPr>
              <a:t>Prepositional Phrases</a:t>
            </a:r>
            <a:endParaRPr lang="en-US" sz="2200" i="1">
              <a:latin typeface="Calibri" charset="0"/>
            </a:endParaRPr>
          </a:p>
          <a:p>
            <a:pPr lvl="1">
              <a:lnSpc>
                <a:spcPct val="80000"/>
              </a:lnSpc>
              <a:buFont typeface="Arial" charset="0"/>
              <a:buNone/>
            </a:pPr>
            <a:r>
              <a:rPr lang="en-US" sz="2000" i="1">
                <a:latin typeface="Calibri" charset="0"/>
              </a:rPr>
              <a:t>They cooked the beans in the pot on the stove with handles.</a:t>
            </a:r>
          </a:p>
          <a:p>
            <a:pPr lvl="1">
              <a:lnSpc>
                <a:spcPct val="80000"/>
              </a:lnSpc>
              <a:buFont typeface="Arial" charset="0"/>
              <a:buNone/>
            </a:pPr>
            <a:endParaRPr lang="en-US" sz="2000" i="1">
              <a:latin typeface="Calibri" charset="0"/>
            </a:endParaRPr>
          </a:p>
          <a:p>
            <a:pPr>
              <a:lnSpc>
                <a:spcPct val="80000"/>
              </a:lnSpc>
            </a:pPr>
            <a:r>
              <a:rPr lang="en-US" sz="2200">
                <a:latin typeface="Calibri" charset="0"/>
              </a:rPr>
              <a:t>Particle vs. Preposition</a:t>
            </a:r>
          </a:p>
          <a:p>
            <a:pPr lvl="1">
              <a:lnSpc>
                <a:spcPct val="80000"/>
              </a:lnSpc>
              <a:buFont typeface="Arial" charset="0"/>
              <a:buNone/>
            </a:pPr>
            <a:r>
              <a:rPr lang="en-US" sz="2000" i="1">
                <a:latin typeface="Calibri" charset="0"/>
              </a:rPr>
              <a:t>The puppy tore up the staircase.</a:t>
            </a:r>
          </a:p>
          <a:p>
            <a:pPr lvl="1">
              <a:lnSpc>
                <a:spcPct val="80000"/>
              </a:lnSpc>
              <a:buFont typeface="Arial" charset="0"/>
              <a:buNone/>
            </a:pPr>
            <a:endParaRPr lang="en-US" sz="2000" i="1">
              <a:latin typeface="Calibri" charset="0"/>
            </a:endParaRPr>
          </a:p>
          <a:p>
            <a:pPr>
              <a:lnSpc>
                <a:spcPct val="80000"/>
              </a:lnSpc>
            </a:pPr>
            <a:r>
              <a:rPr lang="en-US" sz="2200">
                <a:latin typeface="Calibri" charset="0"/>
              </a:rPr>
              <a:t>Complement Structure</a:t>
            </a:r>
          </a:p>
          <a:p>
            <a:pPr lvl="1">
              <a:lnSpc>
                <a:spcPct val="80000"/>
              </a:lnSpc>
              <a:buFont typeface="Arial" charset="0"/>
              <a:buNone/>
            </a:pPr>
            <a:r>
              <a:rPr lang="en-US" sz="2000" i="1">
                <a:latin typeface="Calibri" charset="0"/>
              </a:rPr>
              <a:t>The tourists objected to the guide that they couldn</a:t>
            </a:r>
            <a:r>
              <a:rPr lang="ja-JP" altLang="en-US" sz="2000" i="1">
                <a:latin typeface="Calibri" charset="0"/>
              </a:rPr>
              <a:t>’</a:t>
            </a:r>
            <a:r>
              <a:rPr lang="en-US" sz="2000" i="1">
                <a:latin typeface="Calibri" charset="0"/>
              </a:rPr>
              <a:t>t hear.</a:t>
            </a:r>
          </a:p>
          <a:p>
            <a:pPr lvl="1">
              <a:lnSpc>
                <a:spcPct val="80000"/>
              </a:lnSpc>
              <a:buFont typeface="Arial" charset="0"/>
              <a:buNone/>
            </a:pPr>
            <a:r>
              <a:rPr lang="en-US" sz="2000" i="1">
                <a:latin typeface="Calibri" charset="0"/>
              </a:rPr>
              <a:t>She knows you like the back of her hand.</a:t>
            </a:r>
          </a:p>
          <a:p>
            <a:pPr lvl="1">
              <a:lnSpc>
                <a:spcPct val="80000"/>
              </a:lnSpc>
              <a:buFont typeface="Arial" charset="0"/>
              <a:buNone/>
            </a:pPr>
            <a:endParaRPr lang="en-US" sz="2000" i="1">
              <a:latin typeface="Calibri" charset="0"/>
            </a:endParaRPr>
          </a:p>
          <a:p>
            <a:pPr>
              <a:lnSpc>
                <a:spcPct val="80000"/>
              </a:lnSpc>
            </a:pPr>
            <a:r>
              <a:rPr lang="en-US" sz="2200">
                <a:latin typeface="Calibri" charset="0"/>
              </a:rPr>
              <a:t>Gerund vs. Participial Adjective</a:t>
            </a:r>
          </a:p>
          <a:p>
            <a:pPr lvl="1">
              <a:lnSpc>
                <a:spcPct val="80000"/>
              </a:lnSpc>
              <a:buFont typeface="Arial" charset="0"/>
              <a:buNone/>
            </a:pPr>
            <a:r>
              <a:rPr lang="en-US" sz="2000" i="1">
                <a:latin typeface="Calibri" charset="0"/>
              </a:rPr>
              <a:t>Visiting relatives can be boring.</a:t>
            </a:r>
          </a:p>
          <a:p>
            <a:pPr lvl="1">
              <a:lnSpc>
                <a:spcPct val="80000"/>
              </a:lnSpc>
              <a:buFont typeface="Arial" charset="0"/>
              <a:buNone/>
            </a:pPr>
            <a:r>
              <a:rPr lang="en-US" sz="2000" i="1">
                <a:latin typeface="Calibri" charset="0"/>
              </a:rPr>
              <a:t>Changing schedules frequently confused passengers.</a:t>
            </a:r>
          </a:p>
        </p:txBody>
      </p:sp>
    </p:spTree>
    <p:extLst>
      <p:ext uri="{BB962C8B-B14F-4D97-AF65-F5344CB8AC3E}">
        <p14:creationId xmlns:p14="http://schemas.microsoft.com/office/powerpoint/2010/main" val="2783687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atin typeface="Calibri" charset="0"/>
              </a:rPr>
              <a:t>Syntactic Ambiguities 2</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a:ea typeface="+mn-ea"/>
              </a:rPr>
              <a:t>Modifier scope within NPs</a:t>
            </a:r>
          </a:p>
          <a:p>
            <a:pPr lvl="1" fontAlgn="auto">
              <a:spcAft>
                <a:spcPts val="0"/>
              </a:spcAft>
              <a:buFont typeface="Arial" pitchFamily="34" charset="0"/>
              <a:buNone/>
              <a:defRPr/>
            </a:pPr>
            <a:r>
              <a:rPr lang="en-US" i="1" dirty="0">
                <a:ea typeface="+mn-ea"/>
              </a:rPr>
              <a:t>impractical design requirements</a:t>
            </a:r>
          </a:p>
          <a:p>
            <a:pPr lvl="1" fontAlgn="auto">
              <a:spcAft>
                <a:spcPts val="0"/>
              </a:spcAft>
              <a:buFont typeface="Arial" pitchFamily="34" charset="0"/>
              <a:buNone/>
              <a:defRPr/>
            </a:pPr>
            <a:r>
              <a:rPr lang="en-US" i="1" dirty="0">
                <a:ea typeface="+mn-ea"/>
              </a:rPr>
              <a:t>plastic cup holder</a:t>
            </a:r>
          </a:p>
          <a:p>
            <a:pPr lvl="1" fontAlgn="auto">
              <a:spcAft>
                <a:spcPts val="0"/>
              </a:spcAft>
              <a:buFont typeface="Arial" pitchFamily="34" charset="0"/>
              <a:buNone/>
              <a:defRPr/>
            </a:pPr>
            <a:endParaRPr lang="en-US" i="1" dirty="0">
              <a:ea typeface="+mn-ea"/>
            </a:endParaRPr>
          </a:p>
          <a:p>
            <a:pPr fontAlgn="auto">
              <a:spcAft>
                <a:spcPts val="0"/>
              </a:spcAft>
              <a:buFont typeface="Arial" pitchFamily="34" charset="0"/>
              <a:buChar char="•"/>
              <a:defRPr/>
            </a:pPr>
            <a:r>
              <a:rPr lang="en-US" dirty="0">
                <a:ea typeface="+mn-ea"/>
              </a:rPr>
              <a:t>Multiple gap constructions</a:t>
            </a:r>
          </a:p>
          <a:p>
            <a:pPr lvl="1" fontAlgn="auto">
              <a:spcAft>
                <a:spcPts val="0"/>
              </a:spcAft>
              <a:buFont typeface="Arial" pitchFamily="34" charset="0"/>
              <a:buNone/>
              <a:defRPr/>
            </a:pPr>
            <a:r>
              <a:rPr lang="en-US" i="1" dirty="0">
                <a:ea typeface="+mn-ea"/>
              </a:rPr>
              <a:t>The chicken is ready to eat.</a:t>
            </a:r>
          </a:p>
          <a:p>
            <a:pPr lvl="1" fontAlgn="auto">
              <a:spcAft>
                <a:spcPts val="0"/>
              </a:spcAft>
              <a:buFont typeface="Arial" pitchFamily="34" charset="0"/>
              <a:buNone/>
              <a:defRPr/>
            </a:pPr>
            <a:r>
              <a:rPr lang="en-US" i="1" dirty="0">
                <a:ea typeface="+mn-ea"/>
              </a:rPr>
              <a:t>The contractors are rich enough to sue.</a:t>
            </a:r>
          </a:p>
          <a:p>
            <a:pPr lvl="1" fontAlgn="auto">
              <a:spcAft>
                <a:spcPts val="0"/>
              </a:spcAft>
              <a:buFont typeface="Arial" pitchFamily="34" charset="0"/>
              <a:buNone/>
              <a:defRPr/>
            </a:pPr>
            <a:endParaRPr lang="en-US" i="1" dirty="0">
              <a:ea typeface="+mn-ea"/>
            </a:endParaRPr>
          </a:p>
          <a:p>
            <a:pPr fontAlgn="auto">
              <a:spcAft>
                <a:spcPts val="0"/>
              </a:spcAft>
              <a:buFont typeface="Arial" pitchFamily="34" charset="0"/>
              <a:buChar char="•"/>
              <a:defRPr/>
            </a:pPr>
            <a:r>
              <a:rPr lang="en-US" dirty="0">
                <a:ea typeface="+mn-ea"/>
              </a:rPr>
              <a:t>Coordination scope</a:t>
            </a:r>
          </a:p>
          <a:p>
            <a:pPr lvl="1" fontAlgn="auto">
              <a:spcAft>
                <a:spcPts val="0"/>
              </a:spcAft>
              <a:buFont typeface="Arial" pitchFamily="34" charset="0"/>
              <a:buNone/>
              <a:defRPr/>
            </a:pPr>
            <a:r>
              <a:rPr lang="en-US" i="1" dirty="0">
                <a:ea typeface="+mn-ea"/>
              </a:rPr>
              <a:t>Small rats and mice can squeeze into holes or cracks in the wall.</a:t>
            </a:r>
          </a:p>
        </p:txBody>
      </p:sp>
    </p:spTree>
    <p:extLst>
      <p:ext uri="{BB962C8B-B14F-4D97-AF65-F5344CB8AC3E}">
        <p14:creationId xmlns:p14="http://schemas.microsoft.com/office/powerpoint/2010/main" val="4148933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rtlCol="0">
            <a:normAutofit fontScale="90000"/>
          </a:bodyPr>
          <a:lstStyle/>
          <a:p>
            <a:pPr fontAlgn="auto">
              <a:spcAft>
                <a:spcPts val="0"/>
              </a:spcAft>
              <a:defRPr/>
            </a:pPr>
            <a:r>
              <a:rPr lang="en-US">
                <a:ea typeface="+mj-ea"/>
              </a:rPr>
              <a:t>Classical NLP Parsing:</a:t>
            </a:r>
            <a:br>
              <a:rPr lang="en-US">
                <a:ea typeface="+mj-ea"/>
              </a:rPr>
            </a:br>
            <a:r>
              <a:rPr lang="en-US">
                <a:ea typeface="+mj-ea"/>
              </a:rPr>
              <a:t>The problem and its solution</a:t>
            </a:r>
          </a:p>
        </p:txBody>
      </p:sp>
      <p:sp>
        <p:nvSpPr>
          <p:cNvPr id="342019" name="Rectangle 3"/>
          <p:cNvSpPr>
            <a:spLocks noGrp="1" noChangeArrowheads="1"/>
          </p:cNvSpPr>
          <p:nvPr>
            <p:ph type="body" idx="1"/>
          </p:nvPr>
        </p:nvSpPr>
        <p:spPr/>
        <p:txBody>
          <a:bodyPr rtlCol="0">
            <a:normAutofit fontScale="77500" lnSpcReduction="20000"/>
          </a:bodyPr>
          <a:lstStyle/>
          <a:p>
            <a:pPr fontAlgn="auto">
              <a:spcAft>
                <a:spcPts val="0"/>
              </a:spcAft>
              <a:buFont typeface="Arial" pitchFamily="34" charset="0"/>
              <a:buChar char="•"/>
              <a:defRPr/>
            </a:pPr>
            <a:r>
              <a:rPr lang="en-US" dirty="0">
                <a:ea typeface="+mn-ea"/>
              </a:rPr>
              <a:t>Very constrained grammars attempt to limit unlikely/weird parses for sentences</a:t>
            </a:r>
          </a:p>
          <a:p>
            <a:pPr lvl="1" fontAlgn="auto">
              <a:spcAft>
                <a:spcPts val="0"/>
              </a:spcAft>
              <a:buFont typeface="Arial" pitchFamily="34" charset="0"/>
              <a:buChar char="–"/>
              <a:defRPr/>
            </a:pPr>
            <a:r>
              <a:rPr lang="en-US" dirty="0">
                <a:ea typeface="+mn-ea"/>
              </a:rPr>
              <a:t>But the attempt makes the grammars not robust: many sentences have no parse</a:t>
            </a:r>
          </a:p>
          <a:p>
            <a:pPr lvl="1" fontAlgn="auto">
              <a:spcAft>
                <a:spcPts val="0"/>
              </a:spcAft>
              <a:buFont typeface="Arial" pitchFamily="34" charset="0"/>
              <a:buChar char="–"/>
              <a:defRPr/>
            </a:pPr>
            <a:endParaRPr lang="en-US" dirty="0">
              <a:ea typeface="+mn-ea"/>
            </a:endParaRPr>
          </a:p>
          <a:p>
            <a:pPr fontAlgn="auto">
              <a:spcAft>
                <a:spcPts val="0"/>
              </a:spcAft>
              <a:buFont typeface="Arial" pitchFamily="34" charset="0"/>
              <a:buChar char="•"/>
              <a:defRPr/>
            </a:pPr>
            <a:r>
              <a:rPr lang="en-US" dirty="0">
                <a:ea typeface="+mn-ea"/>
              </a:rPr>
              <a:t>A less constrained grammar can parse more sentences</a:t>
            </a:r>
          </a:p>
          <a:p>
            <a:pPr lvl="1" fontAlgn="auto">
              <a:spcAft>
                <a:spcPts val="0"/>
              </a:spcAft>
              <a:buFont typeface="Arial" pitchFamily="34" charset="0"/>
              <a:buChar char="–"/>
              <a:defRPr/>
            </a:pPr>
            <a:r>
              <a:rPr lang="en-US" dirty="0">
                <a:ea typeface="+mn-ea"/>
              </a:rPr>
              <a:t>But simple sentences end up with ever more parses</a:t>
            </a:r>
          </a:p>
          <a:p>
            <a:pPr lvl="1" fontAlgn="auto">
              <a:spcAft>
                <a:spcPts val="0"/>
              </a:spcAft>
              <a:buFont typeface="Arial" pitchFamily="34" charset="0"/>
              <a:buChar char="–"/>
              <a:defRPr/>
            </a:pPr>
            <a:endParaRPr lang="en-US" dirty="0">
              <a:ea typeface="+mn-ea"/>
            </a:endParaRPr>
          </a:p>
          <a:p>
            <a:pPr fontAlgn="auto">
              <a:spcAft>
                <a:spcPts val="0"/>
              </a:spcAft>
              <a:buFont typeface="Arial" pitchFamily="34" charset="0"/>
              <a:buChar char="•"/>
              <a:defRPr/>
            </a:pPr>
            <a:r>
              <a:rPr lang="en-US" dirty="0">
                <a:ea typeface="+mn-ea"/>
              </a:rPr>
              <a:t>Solution: We need mechanisms that allow us to find the </a:t>
            </a:r>
            <a:r>
              <a:rPr lang="en-US" i="1" u="sng" dirty="0">
                <a:ea typeface="+mn-ea"/>
              </a:rPr>
              <a:t>most likely</a:t>
            </a:r>
            <a:r>
              <a:rPr lang="en-US" dirty="0">
                <a:ea typeface="+mn-ea"/>
              </a:rPr>
              <a:t> parse(s)</a:t>
            </a:r>
          </a:p>
          <a:p>
            <a:pPr lvl="1" fontAlgn="auto">
              <a:spcAft>
                <a:spcPts val="0"/>
              </a:spcAft>
              <a:buFont typeface="Arial" pitchFamily="34" charset="0"/>
              <a:buChar char="–"/>
              <a:defRPr/>
            </a:pPr>
            <a:r>
              <a:rPr lang="en-US" dirty="0">
                <a:ea typeface="+mn-ea"/>
              </a:rPr>
              <a:t>Statistical parsing lets us work with very loose grammars that admit millions of parses for sentences but to still quickly find the best parse(s)</a:t>
            </a:r>
          </a:p>
        </p:txBody>
      </p:sp>
    </p:spTree>
    <p:extLst>
      <p:ext uri="{BB962C8B-B14F-4D97-AF65-F5344CB8AC3E}">
        <p14:creationId xmlns:p14="http://schemas.microsoft.com/office/powerpoint/2010/main" val="1927052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ctrTitle"/>
          </p:nvPr>
        </p:nvSpPr>
        <p:spPr/>
        <p:txBody>
          <a:bodyPr/>
          <a:lstStyle/>
          <a:p>
            <a:r>
              <a:rPr lang="en-US">
                <a:latin typeface="Calibri" charset="0"/>
              </a:rPr>
              <a:t>Polynomial-time Parsing with </a:t>
            </a:r>
            <a:br>
              <a:rPr lang="en-US">
                <a:latin typeface="Calibri" charset="0"/>
              </a:rPr>
            </a:br>
            <a:r>
              <a:rPr lang="en-US">
                <a:latin typeface="Calibri" charset="0"/>
              </a:rPr>
              <a:t>Context Free Grammars</a:t>
            </a:r>
          </a:p>
        </p:txBody>
      </p:sp>
      <p:sp>
        <p:nvSpPr>
          <p:cNvPr id="5" name="Subtitle 4"/>
          <p:cNvSpPr>
            <a:spLocks noGrp="1"/>
          </p:cNvSpPr>
          <p:nvPr>
            <p:ph type="subTitle" idx="1"/>
          </p:nvPr>
        </p:nvSpPr>
        <p:spPr/>
        <p:txBody>
          <a:bodyPr rtlCol="0">
            <a:normAutofit/>
          </a:bodyPr>
          <a:lstStyle/>
          <a:p>
            <a:pPr fontAlgn="auto">
              <a:spcAft>
                <a:spcPts val="0"/>
              </a:spcAft>
              <a:buFont typeface="Arial" pitchFamily="34" charset="0"/>
              <a:buNone/>
              <a:defRPr/>
            </a:pPr>
            <a:endParaRPr lang="en-US">
              <a:ea typeface="+mn-ea"/>
            </a:endParaRPr>
          </a:p>
        </p:txBody>
      </p:sp>
    </p:spTree>
    <p:extLst>
      <p:ext uri="{BB962C8B-B14F-4D97-AF65-F5344CB8AC3E}">
        <p14:creationId xmlns:p14="http://schemas.microsoft.com/office/powerpoint/2010/main" val="361355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Calibri" charset="0"/>
              </a:rPr>
              <a:t>Parsing</a:t>
            </a:r>
          </a:p>
        </p:txBody>
      </p:sp>
      <p:sp>
        <p:nvSpPr>
          <p:cNvPr id="3" name="Content Placeholder 2"/>
          <p:cNvSpPr>
            <a:spLocks noGrp="1"/>
          </p:cNvSpPr>
          <p:nvPr>
            <p:ph idx="1"/>
          </p:nvPr>
        </p:nvSpPr>
        <p:spPr/>
        <p:txBody>
          <a:bodyPr>
            <a:normAutofit/>
          </a:bodyPr>
          <a:lstStyle/>
          <a:p>
            <a:pPr marL="514350" indent="-514350">
              <a:lnSpc>
                <a:spcPct val="90000"/>
              </a:lnSpc>
              <a:buFont typeface="Arial" charset="0"/>
              <a:buNone/>
            </a:pPr>
            <a:r>
              <a:rPr lang="en-US" sz="2800" b="1">
                <a:latin typeface="Calibri" charset="0"/>
              </a:rPr>
              <a:t>Computational task:</a:t>
            </a:r>
          </a:p>
          <a:p>
            <a:pPr marL="514350" indent="-514350">
              <a:lnSpc>
                <a:spcPct val="90000"/>
              </a:lnSpc>
              <a:buFont typeface="Arial" charset="0"/>
              <a:buNone/>
            </a:pPr>
            <a:r>
              <a:rPr lang="en-US" sz="2800">
                <a:latin typeface="Calibri" charset="0"/>
              </a:rPr>
              <a:t>Given a set of grammar rules and a sentence, find a valid parse of the sentence (efficiently)</a:t>
            </a:r>
          </a:p>
          <a:p>
            <a:pPr marL="514350" indent="-514350">
              <a:lnSpc>
                <a:spcPct val="90000"/>
              </a:lnSpc>
              <a:buFont typeface="Arial" charset="0"/>
              <a:buNone/>
            </a:pPr>
            <a:endParaRPr lang="en-US" sz="2800">
              <a:latin typeface="Calibri" charset="0"/>
            </a:endParaRPr>
          </a:p>
          <a:p>
            <a:pPr marL="514350" indent="-514350">
              <a:lnSpc>
                <a:spcPct val="90000"/>
              </a:lnSpc>
              <a:buFont typeface="Arial" charset="0"/>
              <a:buNone/>
            </a:pPr>
            <a:r>
              <a:rPr lang="en-US" sz="2800">
                <a:latin typeface="Calibri" charset="0"/>
              </a:rPr>
              <a:t>Naively, you could try all possible trees until you get to a parse tree that conforms to the grammar rules, that has </a:t>
            </a:r>
            <a:r>
              <a:rPr lang="ja-JP" altLang="en-US" sz="2800">
                <a:latin typeface="Calibri" charset="0"/>
              </a:rPr>
              <a:t>“</a:t>
            </a:r>
            <a:r>
              <a:rPr lang="en-US" sz="2800">
                <a:latin typeface="Calibri" charset="0"/>
              </a:rPr>
              <a:t>S</a:t>
            </a:r>
            <a:r>
              <a:rPr lang="ja-JP" altLang="en-US" sz="2800">
                <a:latin typeface="Calibri" charset="0"/>
              </a:rPr>
              <a:t>”</a:t>
            </a:r>
            <a:r>
              <a:rPr lang="en-US" sz="2800">
                <a:latin typeface="Calibri" charset="0"/>
              </a:rPr>
              <a:t> at the root, and that has the right words at the leaves.  </a:t>
            </a:r>
          </a:p>
          <a:p>
            <a:pPr marL="514350" indent="-514350">
              <a:lnSpc>
                <a:spcPct val="90000"/>
              </a:lnSpc>
              <a:buFont typeface="Arial" charset="0"/>
              <a:buNone/>
            </a:pPr>
            <a:endParaRPr lang="en-US" sz="2800">
              <a:latin typeface="Calibri" charset="0"/>
            </a:endParaRPr>
          </a:p>
          <a:p>
            <a:pPr marL="514350" indent="-514350">
              <a:lnSpc>
                <a:spcPct val="90000"/>
              </a:lnSpc>
              <a:buFont typeface="Arial" charset="0"/>
              <a:buNone/>
            </a:pPr>
            <a:r>
              <a:rPr lang="en-US" sz="2400" b="1">
                <a:latin typeface="Calibri" charset="0"/>
              </a:rPr>
              <a:t>But that takes exponential time in the number of words.</a:t>
            </a:r>
          </a:p>
        </p:txBody>
      </p:sp>
      <p:sp>
        <p:nvSpPr>
          <p:cNvPr id="6" name="Slide Number Placeholder 5"/>
          <p:cNvSpPr>
            <a:spLocks noGrp="1"/>
          </p:cNvSpPr>
          <p:nvPr>
            <p:ph type="sldNum" sz="quarter" idx="12"/>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E5A393B5-47D5-F844-AF74-79FF6DB7BF79}" type="slidenum">
              <a:rPr lang="en-US">
                <a:solidFill>
                  <a:srgbClr val="898989"/>
                </a:solidFill>
              </a:rPr>
              <a:pPr/>
              <a:t>39</a:t>
            </a:fld>
            <a:endParaRPr lang="en-US">
              <a:solidFill>
                <a:srgbClr val="898989"/>
              </a:solidFill>
            </a:endParaRPr>
          </a:p>
        </p:txBody>
      </p:sp>
    </p:spTree>
    <p:extLst>
      <p:ext uri="{BB962C8B-B14F-4D97-AF65-F5344CB8AC3E}">
        <p14:creationId xmlns:p14="http://schemas.microsoft.com/office/powerpoint/2010/main" val="52662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4579504-2C8E-884E-842B-C3FF7605837E}" type="datetime1">
              <a:rPr lang="en-US" sz="1400">
                <a:solidFill>
                  <a:srgbClr val="590A0E"/>
                </a:solidFill>
              </a:rPr>
              <a:pPr/>
              <a:t>4/1/21</a:t>
            </a:fld>
            <a:endParaRPr lang="en-US" sz="1400">
              <a:solidFill>
                <a:srgbClr val="590A0E"/>
              </a:solidFill>
            </a:endParaRPr>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D8AAF41-AEDD-F14E-AD67-1DD2361BE0A2}" type="slidenum">
              <a:rPr lang="en-US" sz="1400">
                <a:solidFill>
                  <a:srgbClr val="590A0E"/>
                </a:solidFill>
              </a:rPr>
              <a:pPr/>
              <a:t>4</a:t>
            </a:fld>
            <a:endParaRPr lang="en-US" sz="1400">
              <a:solidFill>
                <a:srgbClr val="590A0E"/>
              </a:solidFill>
            </a:endParaRPr>
          </a:p>
        </p:txBody>
      </p:sp>
      <p:sp>
        <p:nvSpPr>
          <p:cNvPr id="23556"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Subcategorization</a:t>
            </a:r>
          </a:p>
        </p:txBody>
      </p:sp>
      <p:sp>
        <p:nvSpPr>
          <p:cNvPr id="1631235" name="Rectangle 3"/>
          <p:cNvSpPr>
            <a:spLocks noGrp="1" noChangeArrowheads="1"/>
          </p:cNvSpPr>
          <p:nvPr>
            <p:ph type="body" idx="1"/>
          </p:nvPr>
        </p:nvSpPr>
        <p:spPr/>
        <p:txBody>
          <a:bodyPr/>
          <a:lstStyle/>
          <a:p>
            <a:r>
              <a:rPr lang="en-US" dirty="0">
                <a:latin typeface="Tahoma" charset="0"/>
                <a:ea typeface="ＭＳ Ｐゴシック" charset="0"/>
                <a:cs typeface="ＭＳ Ｐゴシック" charset="0"/>
              </a:rPr>
              <a:t>Sneeze:  </a:t>
            </a:r>
            <a:r>
              <a:rPr lang="en-US" dirty="0">
                <a:solidFill>
                  <a:srgbClr val="008000"/>
                </a:solidFill>
                <a:latin typeface="Tahoma" charset="0"/>
                <a:ea typeface="ＭＳ Ｐゴシック" charset="0"/>
                <a:cs typeface="ＭＳ Ｐゴシック" charset="0"/>
              </a:rPr>
              <a:t>John sneezed</a:t>
            </a:r>
          </a:p>
          <a:p>
            <a:r>
              <a:rPr lang="en-US" dirty="0">
                <a:latin typeface="Tahoma" charset="0"/>
                <a:ea typeface="ＭＳ Ｐゴシック" charset="0"/>
                <a:cs typeface="ＭＳ Ｐゴシック" charset="0"/>
              </a:rPr>
              <a:t>Find:  </a:t>
            </a:r>
            <a:r>
              <a:rPr lang="en-US" dirty="0">
                <a:solidFill>
                  <a:srgbClr val="008000"/>
                </a:solidFill>
                <a:latin typeface="Tahoma" charset="0"/>
                <a:ea typeface="ＭＳ Ｐゴシック" charset="0"/>
                <a:cs typeface="ＭＳ Ｐゴシック" charset="0"/>
              </a:rPr>
              <a:t>Please find </a:t>
            </a:r>
            <a:r>
              <a:rPr lang="en-US" dirty="0">
                <a:solidFill>
                  <a:srgbClr val="A50021"/>
                </a:solidFill>
                <a:latin typeface="Tahoma" charset="0"/>
                <a:ea typeface="ＭＳ Ｐゴシック" charset="0"/>
                <a:cs typeface="ＭＳ Ｐゴシック" charset="0"/>
              </a:rPr>
              <a:t>[a flight to NY]</a:t>
            </a:r>
            <a:r>
              <a:rPr lang="en-US" baseline="-25000" dirty="0">
                <a:solidFill>
                  <a:srgbClr val="A50021"/>
                </a:solidFill>
                <a:latin typeface="Tahoma" charset="0"/>
                <a:ea typeface="ＭＳ Ｐゴシック" charset="0"/>
                <a:cs typeface="ＭＳ Ｐゴシック" charset="0"/>
              </a:rPr>
              <a:t>NP</a:t>
            </a:r>
          </a:p>
          <a:p>
            <a:r>
              <a:rPr lang="en-US" dirty="0">
                <a:latin typeface="Tahoma" charset="0"/>
                <a:ea typeface="ＭＳ Ｐゴシック" charset="0"/>
                <a:cs typeface="ＭＳ Ｐゴシック" charset="0"/>
              </a:rPr>
              <a:t>Give: </a:t>
            </a:r>
            <a:r>
              <a:rPr lang="en-US" dirty="0">
                <a:solidFill>
                  <a:srgbClr val="008000"/>
                </a:solidFill>
                <a:latin typeface="Tahoma" charset="0"/>
                <a:ea typeface="ＭＳ Ｐゴシック" charset="0"/>
                <a:cs typeface="ＭＳ Ｐゴシック" charset="0"/>
              </a:rPr>
              <a:t>Give </a:t>
            </a:r>
            <a:r>
              <a:rPr lang="en-US" dirty="0">
                <a:solidFill>
                  <a:srgbClr val="A50021"/>
                </a:solidFill>
                <a:latin typeface="Tahoma" charset="0"/>
                <a:ea typeface="ＭＳ Ｐゴシック" charset="0"/>
                <a:cs typeface="ＭＳ Ｐゴシック" charset="0"/>
              </a:rPr>
              <a:t>[me]</a:t>
            </a:r>
            <a:r>
              <a:rPr lang="en-US" baseline="-25000" dirty="0">
                <a:solidFill>
                  <a:srgbClr val="A50021"/>
                </a:solidFill>
                <a:latin typeface="Tahoma" charset="0"/>
                <a:ea typeface="ＭＳ Ｐゴシック" charset="0"/>
                <a:cs typeface="ＭＳ Ｐゴシック" charset="0"/>
              </a:rPr>
              <a:t>NP</a:t>
            </a:r>
            <a:r>
              <a:rPr lang="en-US" dirty="0">
                <a:solidFill>
                  <a:srgbClr val="A50021"/>
                </a:solidFill>
                <a:latin typeface="Tahoma" charset="0"/>
                <a:ea typeface="ＭＳ Ｐゴシック" charset="0"/>
                <a:cs typeface="ＭＳ Ｐゴシック" charset="0"/>
              </a:rPr>
              <a:t>[a cheaper fare]</a:t>
            </a:r>
            <a:r>
              <a:rPr lang="en-US" baseline="-25000" dirty="0">
                <a:solidFill>
                  <a:srgbClr val="A50021"/>
                </a:solidFill>
                <a:latin typeface="Tahoma" charset="0"/>
                <a:ea typeface="ＭＳ Ｐゴシック" charset="0"/>
                <a:cs typeface="ＭＳ Ｐゴシック" charset="0"/>
              </a:rPr>
              <a:t>NP</a:t>
            </a:r>
          </a:p>
          <a:p>
            <a:r>
              <a:rPr lang="en-US" dirty="0">
                <a:latin typeface="Tahoma" charset="0"/>
                <a:ea typeface="ＭＳ Ｐゴシック" charset="0"/>
                <a:cs typeface="ＭＳ Ｐゴシック" charset="0"/>
              </a:rPr>
              <a:t>Help: </a:t>
            </a:r>
            <a:r>
              <a:rPr lang="en-US" dirty="0">
                <a:solidFill>
                  <a:srgbClr val="008000"/>
                </a:solidFill>
                <a:latin typeface="Tahoma" charset="0"/>
                <a:ea typeface="ＭＳ Ｐゴシック" charset="0"/>
                <a:cs typeface="ＭＳ Ｐゴシック" charset="0"/>
              </a:rPr>
              <a:t>Can you help </a:t>
            </a:r>
            <a:r>
              <a:rPr lang="en-US" dirty="0">
                <a:solidFill>
                  <a:srgbClr val="A50021"/>
                </a:solidFill>
                <a:latin typeface="Tahoma" charset="0"/>
                <a:ea typeface="ＭＳ Ｐゴシック" charset="0"/>
                <a:cs typeface="ＭＳ Ｐゴシック" charset="0"/>
              </a:rPr>
              <a:t>[me]</a:t>
            </a:r>
            <a:r>
              <a:rPr lang="en-US" baseline="-25000" dirty="0">
                <a:solidFill>
                  <a:srgbClr val="A50021"/>
                </a:solidFill>
                <a:latin typeface="Tahoma" charset="0"/>
                <a:ea typeface="ＭＳ Ｐゴシック" charset="0"/>
                <a:cs typeface="ＭＳ Ｐゴシック" charset="0"/>
              </a:rPr>
              <a:t>NP</a:t>
            </a:r>
            <a:r>
              <a:rPr lang="en-US" dirty="0">
                <a:solidFill>
                  <a:srgbClr val="A50021"/>
                </a:solidFill>
                <a:latin typeface="Tahoma" charset="0"/>
                <a:ea typeface="ＭＳ Ｐゴシック" charset="0"/>
                <a:cs typeface="ＭＳ Ｐゴシック" charset="0"/>
              </a:rPr>
              <a:t>[with a flight]</a:t>
            </a:r>
            <a:r>
              <a:rPr lang="en-US" baseline="-25000" dirty="0">
                <a:solidFill>
                  <a:srgbClr val="A50021"/>
                </a:solidFill>
                <a:latin typeface="Tahoma" charset="0"/>
                <a:ea typeface="ＭＳ Ｐゴシック" charset="0"/>
                <a:cs typeface="ＭＳ Ｐゴシック" charset="0"/>
              </a:rPr>
              <a:t>PP</a:t>
            </a:r>
          </a:p>
          <a:p>
            <a:r>
              <a:rPr lang="en-US" dirty="0">
                <a:latin typeface="Tahoma" charset="0"/>
                <a:ea typeface="ＭＳ Ｐゴシック" charset="0"/>
                <a:cs typeface="ＭＳ Ｐゴシック" charset="0"/>
              </a:rPr>
              <a:t>Prefer: </a:t>
            </a:r>
            <a:r>
              <a:rPr lang="en-US" dirty="0">
                <a:solidFill>
                  <a:srgbClr val="008000"/>
                </a:solidFill>
                <a:latin typeface="Tahoma" charset="0"/>
                <a:ea typeface="ＭＳ Ｐゴシック" charset="0"/>
                <a:cs typeface="ＭＳ Ｐゴシック" charset="0"/>
              </a:rPr>
              <a:t>I prefer </a:t>
            </a:r>
            <a:r>
              <a:rPr lang="en-US" dirty="0">
                <a:solidFill>
                  <a:srgbClr val="A50021"/>
                </a:solidFill>
                <a:latin typeface="Tahoma" charset="0"/>
                <a:ea typeface="ＭＳ Ｐゴシック" charset="0"/>
                <a:cs typeface="ＭＳ Ｐゴシック" charset="0"/>
              </a:rPr>
              <a:t>[to leave earlier]</a:t>
            </a:r>
            <a:r>
              <a:rPr lang="en-US" baseline="-25000" dirty="0">
                <a:solidFill>
                  <a:srgbClr val="A50021"/>
                </a:solidFill>
                <a:latin typeface="Tahoma" charset="0"/>
                <a:ea typeface="ＭＳ Ｐゴシック" charset="0"/>
                <a:cs typeface="ＭＳ Ｐゴシック" charset="0"/>
              </a:rPr>
              <a:t>TO-VP</a:t>
            </a:r>
          </a:p>
          <a:p>
            <a:r>
              <a:rPr lang="en-US" dirty="0">
                <a:latin typeface="Tahoma" charset="0"/>
                <a:ea typeface="ＭＳ Ｐゴシック" charset="0"/>
                <a:cs typeface="ＭＳ Ｐゴシック" charset="0"/>
              </a:rPr>
              <a:t>Told:</a:t>
            </a:r>
            <a:r>
              <a:rPr lang="en-US" dirty="0">
                <a:solidFill>
                  <a:srgbClr val="008000"/>
                </a:solidFill>
                <a:latin typeface="Tahoma" charset="0"/>
                <a:ea typeface="ＭＳ Ｐゴシック" charset="0"/>
                <a:cs typeface="ＭＳ Ｐゴシック" charset="0"/>
              </a:rPr>
              <a:t> I was told </a:t>
            </a:r>
            <a:r>
              <a:rPr lang="en-US" dirty="0">
                <a:solidFill>
                  <a:srgbClr val="A50021"/>
                </a:solidFill>
                <a:latin typeface="Tahoma" charset="0"/>
                <a:ea typeface="ＭＳ Ｐゴシック" charset="0"/>
                <a:cs typeface="ＭＳ Ｐゴシック" charset="0"/>
              </a:rPr>
              <a:t>[United has a flight]</a:t>
            </a:r>
            <a:r>
              <a:rPr lang="en-US" baseline="-25000" dirty="0">
                <a:solidFill>
                  <a:srgbClr val="A50021"/>
                </a:solidFill>
                <a:latin typeface="Tahoma" charset="0"/>
                <a:ea typeface="ＭＳ Ｐゴシック" charset="0"/>
                <a:cs typeface="ＭＳ Ｐゴシック" charset="0"/>
              </a:rPr>
              <a:t>S</a:t>
            </a:r>
          </a:p>
          <a:p>
            <a:r>
              <a:rPr lang="en-US" dirty="0">
                <a:latin typeface="Tahoma" charset="0"/>
                <a:ea typeface="ＭＳ Ｐゴシック" charset="0"/>
                <a:cs typeface="ＭＳ Ｐゴシック" charset="0"/>
              </a:rPr>
              <a:t>…</a:t>
            </a:r>
          </a:p>
          <a:p>
            <a:pPr>
              <a:buFont typeface="Wingdings" charset="0"/>
              <a:buNone/>
            </a:pPr>
            <a:endParaRPr lang="en-US"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2400762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1235">
                                            <p:txEl>
                                              <p:pRg st="0" end="0"/>
                                            </p:txEl>
                                          </p:spTgt>
                                        </p:tgtEl>
                                        <p:attrNameLst>
                                          <p:attrName>style.visibility</p:attrName>
                                        </p:attrNameLst>
                                      </p:cBhvr>
                                      <p:to>
                                        <p:strVal val="visible"/>
                                      </p:to>
                                    </p:set>
                                    <p:animEffect transition="in" filter="blinds(horizontal)">
                                      <p:cBhvr>
                                        <p:cTn id="7" dur="500"/>
                                        <p:tgtEl>
                                          <p:spTgt spid="1631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631235">
                                            <p:txEl>
                                              <p:pRg st="1" end="1"/>
                                            </p:txEl>
                                          </p:spTgt>
                                        </p:tgtEl>
                                        <p:attrNameLst>
                                          <p:attrName>style.visibility</p:attrName>
                                        </p:attrNameLst>
                                      </p:cBhvr>
                                      <p:to>
                                        <p:strVal val="visible"/>
                                      </p:to>
                                    </p:set>
                                    <p:anim to="" calcmode="lin" valueType="num">
                                      <p:cBhvr>
                                        <p:cTn id="12" dur="1" fill="hold"/>
                                        <p:tgtEl>
                                          <p:spTgt spid="163123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631235">
                                            <p:txEl>
                                              <p:pRg st="2" end="2"/>
                                            </p:txEl>
                                          </p:spTgt>
                                        </p:tgtEl>
                                        <p:attrNameLst>
                                          <p:attrName>style.visibility</p:attrName>
                                        </p:attrNameLst>
                                      </p:cBhvr>
                                      <p:to>
                                        <p:strVal val="visible"/>
                                      </p:to>
                                    </p:set>
                                    <p:anim to="" calcmode="lin" valueType="num">
                                      <p:cBhvr>
                                        <p:cTn id="17" dur="1" fill="hold"/>
                                        <p:tgtEl>
                                          <p:spTgt spid="163123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631235">
                                            <p:txEl>
                                              <p:pRg st="3" end="3"/>
                                            </p:txEl>
                                          </p:spTgt>
                                        </p:tgtEl>
                                        <p:attrNameLst>
                                          <p:attrName>style.visibility</p:attrName>
                                        </p:attrNameLst>
                                      </p:cBhvr>
                                      <p:to>
                                        <p:strVal val="visible"/>
                                      </p:to>
                                    </p:set>
                                    <p:anim to="" calcmode="lin" valueType="num">
                                      <p:cBhvr>
                                        <p:cTn id="22" dur="1" fill="hold"/>
                                        <p:tgtEl>
                                          <p:spTgt spid="163123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631235">
                                            <p:txEl>
                                              <p:pRg st="4" end="4"/>
                                            </p:txEl>
                                          </p:spTgt>
                                        </p:tgtEl>
                                        <p:attrNameLst>
                                          <p:attrName>style.visibility</p:attrName>
                                        </p:attrNameLst>
                                      </p:cBhvr>
                                      <p:to>
                                        <p:strVal val="visible"/>
                                      </p:to>
                                    </p:set>
                                    <p:anim to="" calcmode="lin" valueType="num">
                                      <p:cBhvr>
                                        <p:cTn id="27" dur="1" fill="hold"/>
                                        <p:tgtEl>
                                          <p:spTgt spid="163123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631235">
                                            <p:txEl>
                                              <p:pRg st="5" end="5"/>
                                            </p:txEl>
                                          </p:spTgt>
                                        </p:tgtEl>
                                        <p:attrNameLst>
                                          <p:attrName>style.visibility</p:attrName>
                                        </p:attrNameLst>
                                      </p:cBhvr>
                                      <p:to>
                                        <p:strVal val="visible"/>
                                      </p:to>
                                    </p:set>
                                    <p:anim to="" calcmode="lin" valueType="num">
                                      <p:cBhvr>
                                        <p:cTn id="32" dur="1" fill="hold"/>
                                        <p:tgtEl>
                                          <p:spTgt spid="1631235">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1631235">
                                            <p:txEl>
                                              <p:pRg st="6" end="6"/>
                                            </p:txEl>
                                          </p:spTgt>
                                        </p:tgtEl>
                                        <p:attrNameLst>
                                          <p:attrName>style.visibility</p:attrName>
                                        </p:attrNameLst>
                                      </p:cBhvr>
                                      <p:to>
                                        <p:strVal val="visible"/>
                                      </p:to>
                                    </p:set>
                                    <p:anim to="" calcmode="lin" valueType="num">
                                      <p:cBhvr>
                                        <p:cTn id="37" dur="1" fill="hold"/>
                                        <p:tgtEl>
                                          <p:spTgt spid="163123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atin typeface="Calibri" charset="0"/>
              </a:rPr>
              <a:t>Aspects of parsing</a:t>
            </a:r>
          </a:p>
        </p:txBody>
      </p:sp>
      <p:sp>
        <p:nvSpPr>
          <p:cNvPr id="39939" name="Rectangle 3"/>
          <p:cNvSpPr>
            <a:spLocks noGrp="1" noChangeArrowheads="1"/>
          </p:cNvSpPr>
          <p:nvPr>
            <p:ph type="body" idx="1"/>
          </p:nvPr>
        </p:nvSpPr>
        <p:spPr/>
        <p:txBody>
          <a:bodyPr>
            <a:normAutofit lnSpcReduction="10000"/>
          </a:bodyPr>
          <a:lstStyle/>
          <a:p>
            <a:r>
              <a:rPr lang="en-US" sz="2000">
                <a:latin typeface="Calibri" charset="0"/>
              </a:rPr>
              <a:t>Running a grammar backwards to find possible structures for a sentence</a:t>
            </a:r>
          </a:p>
          <a:p>
            <a:endParaRPr lang="en-US" sz="1600">
              <a:latin typeface="Calibri" charset="0"/>
            </a:endParaRPr>
          </a:p>
          <a:p>
            <a:r>
              <a:rPr lang="en-US" sz="2000">
                <a:latin typeface="Calibri" charset="0"/>
              </a:rPr>
              <a:t>Parsing can be viewed as a search problem</a:t>
            </a:r>
          </a:p>
          <a:p>
            <a:endParaRPr lang="en-US" sz="1600">
              <a:latin typeface="Calibri" charset="0"/>
            </a:endParaRPr>
          </a:p>
          <a:p>
            <a:r>
              <a:rPr lang="en-US" sz="2000">
                <a:latin typeface="Calibri" charset="0"/>
              </a:rPr>
              <a:t>Parsing is a hidden data problem</a:t>
            </a:r>
          </a:p>
          <a:p>
            <a:endParaRPr lang="en-US" sz="1600">
              <a:latin typeface="Calibri" charset="0"/>
            </a:endParaRPr>
          </a:p>
          <a:p>
            <a:r>
              <a:rPr lang="en-US" sz="2000">
                <a:latin typeface="Calibri" charset="0"/>
              </a:rPr>
              <a:t>For the moment, we want to examine </a:t>
            </a:r>
            <a:r>
              <a:rPr lang="en-US" sz="2000" i="1">
                <a:latin typeface="Calibri" charset="0"/>
              </a:rPr>
              <a:t>all </a:t>
            </a:r>
            <a:r>
              <a:rPr lang="en-US" sz="2000">
                <a:latin typeface="Calibri" charset="0"/>
              </a:rPr>
              <a:t>structures for a string of words</a:t>
            </a:r>
          </a:p>
          <a:p>
            <a:endParaRPr lang="en-US" sz="1600">
              <a:latin typeface="Calibri" charset="0"/>
            </a:endParaRPr>
          </a:p>
          <a:p>
            <a:r>
              <a:rPr lang="en-US" sz="2000">
                <a:latin typeface="Calibri" charset="0"/>
              </a:rPr>
              <a:t>We can do this bottom-up or top-down</a:t>
            </a:r>
          </a:p>
          <a:p>
            <a:pPr lvl="1"/>
            <a:r>
              <a:rPr lang="en-US" sz="2000">
                <a:latin typeface="Calibri" charset="0"/>
              </a:rPr>
              <a:t>This distinction is independent of depth-first or breadth-first search – we can do either both ways</a:t>
            </a:r>
          </a:p>
          <a:p>
            <a:pPr lvl="1"/>
            <a:r>
              <a:rPr lang="en-US" sz="2000">
                <a:latin typeface="Calibri" charset="0"/>
              </a:rPr>
              <a:t>We search by building a </a:t>
            </a:r>
            <a:r>
              <a:rPr lang="en-US" sz="2000" i="1">
                <a:latin typeface="Calibri" charset="0"/>
              </a:rPr>
              <a:t>search tree</a:t>
            </a:r>
            <a:r>
              <a:rPr lang="en-US" sz="2000">
                <a:latin typeface="Calibri" charset="0"/>
              </a:rPr>
              <a:t> which his distinct from the </a:t>
            </a:r>
            <a:r>
              <a:rPr lang="en-US" sz="2000" i="1">
                <a:latin typeface="Calibri" charset="0"/>
              </a:rPr>
              <a:t>parse tree</a:t>
            </a:r>
            <a:endParaRPr lang="en-US" sz="2000">
              <a:latin typeface="Calibri" charset="0"/>
            </a:endParaRPr>
          </a:p>
        </p:txBody>
      </p:sp>
    </p:spTree>
    <p:extLst>
      <p:ext uri="{BB962C8B-B14F-4D97-AF65-F5344CB8AC3E}">
        <p14:creationId xmlns:p14="http://schemas.microsoft.com/office/powerpoint/2010/main" val="1325474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atin typeface="Calibri" charset="0"/>
              </a:rPr>
              <a:t>Human parsing</a:t>
            </a:r>
          </a:p>
        </p:txBody>
      </p:sp>
      <p:sp>
        <p:nvSpPr>
          <p:cNvPr id="364547" name="Rectangle 3"/>
          <p:cNvSpPr>
            <a:spLocks noGrp="1" noChangeArrowheads="1"/>
          </p:cNvSpPr>
          <p:nvPr>
            <p:ph type="body" idx="1"/>
          </p:nvPr>
        </p:nvSpPr>
        <p:spPr/>
        <p:txBody>
          <a:bodyPr>
            <a:normAutofit/>
          </a:bodyPr>
          <a:lstStyle/>
          <a:p>
            <a:pPr>
              <a:lnSpc>
                <a:spcPct val="90000"/>
              </a:lnSpc>
            </a:pPr>
            <a:r>
              <a:rPr lang="en-US" sz="3000">
                <a:latin typeface="Calibri" charset="0"/>
              </a:rPr>
              <a:t>Humans often do ambiguity maintenance</a:t>
            </a:r>
          </a:p>
          <a:p>
            <a:pPr lvl="1">
              <a:lnSpc>
                <a:spcPct val="90000"/>
              </a:lnSpc>
            </a:pPr>
            <a:r>
              <a:rPr lang="en-US" sz="2600" i="1">
                <a:latin typeface="Calibri" charset="0"/>
              </a:rPr>
              <a:t>Have the police … eaten their supper?</a:t>
            </a:r>
          </a:p>
          <a:p>
            <a:pPr lvl="1">
              <a:lnSpc>
                <a:spcPct val="90000"/>
              </a:lnSpc>
            </a:pPr>
            <a:r>
              <a:rPr lang="en-US" sz="2600">
                <a:latin typeface="Calibri" charset="0"/>
              </a:rPr>
              <a:t>                             </a:t>
            </a:r>
            <a:r>
              <a:rPr lang="en-US" sz="2600" i="1">
                <a:latin typeface="Calibri" charset="0"/>
              </a:rPr>
              <a:t>come in and look around.</a:t>
            </a:r>
          </a:p>
          <a:p>
            <a:pPr lvl="1">
              <a:lnSpc>
                <a:spcPct val="90000"/>
              </a:lnSpc>
            </a:pPr>
            <a:r>
              <a:rPr lang="en-US" sz="2600" i="1">
                <a:latin typeface="Calibri" charset="0"/>
              </a:rPr>
              <a:t>                             taken out and shot.</a:t>
            </a:r>
          </a:p>
          <a:p>
            <a:pPr lvl="1">
              <a:lnSpc>
                <a:spcPct val="90000"/>
              </a:lnSpc>
            </a:pPr>
            <a:endParaRPr lang="en-US" sz="2600" i="1">
              <a:latin typeface="Calibri" charset="0"/>
            </a:endParaRPr>
          </a:p>
          <a:p>
            <a:pPr>
              <a:lnSpc>
                <a:spcPct val="90000"/>
              </a:lnSpc>
            </a:pPr>
            <a:r>
              <a:rPr lang="en-US" sz="3000">
                <a:latin typeface="Calibri" charset="0"/>
              </a:rPr>
              <a:t>But humans also commit early and are </a:t>
            </a:r>
            <a:r>
              <a:rPr lang="ja-JP" altLang="en-US" sz="3000">
                <a:latin typeface="Calibri" charset="0"/>
              </a:rPr>
              <a:t>“</a:t>
            </a:r>
            <a:r>
              <a:rPr lang="en-US" sz="3000">
                <a:latin typeface="Calibri" charset="0"/>
              </a:rPr>
              <a:t>garden pathed</a:t>
            </a:r>
            <a:r>
              <a:rPr lang="ja-JP" altLang="en-US" sz="3000">
                <a:latin typeface="Calibri" charset="0"/>
              </a:rPr>
              <a:t>”</a:t>
            </a:r>
            <a:r>
              <a:rPr lang="en-US" sz="3000">
                <a:latin typeface="Calibri" charset="0"/>
              </a:rPr>
              <a:t>:</a:t>
            </a:r>
          </a:p>
          <a:p>
            <a:pPr lvl="1">
              <a:lnSpc>
                <a:spcPct val="90000"/>
              </a:lnSpc>
            </a:pPr>
            <a:r>
              <a:rPr lang="en-US" sz="2600" i="1">
                <a:latin typeface="Calibri" charset="0"/>
              </a:rPr>
              <a:t>The man who hunts ducks out on weekends.</a:t>
            </a:r>
          </a:p>
          <a:p>
            <a:pPr lvl="1">
              <a:lnSpc>
                <a:spcPct val="90000"/>
              </a:lnSpc>
            </a:pPr>
            <a:r>
              <a:rPr lang="en-US" sz="2600" i="1">
                <a:latin typeface="Calibri" charset="0"/>
              </a:rPr>
              <a:t>The cotton shirts are made from grows in Mississippi.</a:t>
            </a:r>
          </a:p>
          <a:p>
            <a:pPr lvl="1">
              <a:lnSpc>
                <a:spcPct val="90000"/>
              </a:lnSpc>
            </a:pPr>
            <a:r>
              <a:rPr lang="en-US" sz="2600" i="1">
                <a:latin typeface="Calibri" charset="0"/>
              </a:rPr>
              <a:t>The horse raced past the barn fell.</a:t>
            </a:r>
            <a:endParaRPr lang="en-US" sz="2600">
              <a:latin typeface="Calibri" charset="0"/>
            </a:endParaRPr>
          </a:p>
        </p:txBody>
      </p:sp>
    </p:spTree>
    <p:extLst>
      <p:ext uri="{BB962C8B-B14F-4D97-AF65-F5344CB8AC3E}">
        <p14:creationId xmlns:p14="http://schemas.microsoft.com/office/powerpoint/2010/main" val="1410392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atin typeface="Calibri" charset="0"/>
              </a:rPr>
              <a:t>A phrase structure grammar</a:t>
            </a:r>
          </a:p>
        </p:txBody>
      </p:sp>
      <p:sp>
        <p:nvSpPr>
          <p:cNvPr id="365571" name="Rectangle 3"/>
          <p:cNvSpPr>
            <a:spLocks noGrp="1" noChangeArrowheads="1"/>
          </p:cNvSpPr>
          <p:nvPr>
            <p:ph type="body" idx="1"/>
          </p:nvPr>
        </p:nvSpPr>
        <p:spPr>
          <a:xfrm>
            <a:off x="685800" y="1752600"/>
            <a:ext cx="8153400" cy="4495800"/>
          </a:xfrm>
        </p:spPr>
        <p:txBody>
          <a:bodyPr rtlCol="0">
            <a:normAutofit fontScale="85000" lnSpcReduction="10000"/>
          </a:bodyPr>
          <a:lstStyle/>
          <a:p>
            <a:pPr fontAlgn="auto">
              <a:lnSpc>
                <a:spcPct val="90000"/>
              </a:lnSpc>
              <a:spcAft>
                <a:spcPts val="0"/>
              </a:spcAft>
              <a:buFont typeface="Arial" pitchFamily="34" charset="0"/>
              <a:buChar char="•"/>
              <a:defRPr/>
            </a:pPr>
            <a:r>
              <a:rPr lang="en-US" dirty="0">
                <a:ea typeface="+mn-ea"/>
              </a:rPr>
              <a:t>S </a:t>
            </a:r>
            <a:r>
              <a:rPr lang="en-US" dirty="0">
                <a:ea typeface="+mn-ea"/>
                <a:sym typeface="Symbol" pitchFamily="-128" charset="2"/>
              </a:rPr>
              <a:t> NP  VP		N  cats</a:t>
            </a:r>
          </a:p>
          <a:p>
            <a:pPr fontAlgn="auto">
              <a:lnSpc>
                <a:spcPct val="90000"/>
              </a:lnSpc>
              <a:spcAft>
                <a:spcPts val="0"/>
              </a:spcAft>
              <a:buFont typeface="Arial" pitchFamily="34" charset="0"/>
              <a:buChar char="•"/>
              <a:defRPr/>
            </a:pPr>
            <a:r>
              <a:rPr lang="en-US" dirty="0">
                <a:ea typeface="+mn-ea"/>
                <a:sym typeface="Symbol" pitchFamily="-128" charset="2"/>
              </a:rPr>
              <a:t>VP  V  NP		N  claws</a:t>
            </a:r>
          </a:p>
          <a:p>
            <a:pPr fontAlgn="auto">
              <a:lnSpc>
                <a:spcPct val="90000"/>
              </a:lnSpc>
              <a:spcAft>
                <a:spcPts val="0"/>
              </a:spcAft>
              <a:buFont typeface="Arial" pitchFamily="34" charset="0"/>
              <a:buChar char="•"/>
              <a:defRPr/>
            </a:pPr>
            <a:r>
              <a:rPr lang="en-US" dirty="0">
                <a:ea typeface="+mn-ea"/>
                <a:sym typeface="Symbol" pitchFamily="-128" charset="2"/>
              </a:rPr>
              <a:t>VP  V  NP  PP		N  people</a:t>
            </a:r>
          </a:p>
          <a:p>
            <a:pPr fontAlgn="auto">
              <a:lnSpc>
                <a:spcPct val="90000"/>
              </a:lnSpc>
              <a:spcAft>
                <a:spcPts val="0"/>
              </a:spcAft>
              <a:buFont typeface="Arial" pitchFamily="34" charset="0"/>
              <a:buChar char="•"/>
              <a:defRPr/>
            </a:pPr>
            <a:r>
              <a:rPr lang="en-US" dirty="0">
                <a:ea typeface="+mn-ea"/>
                <a:sym typeface="Symbol" pitchFamily="-128" charset="2"/>
              </a:rPr>
              <a:t>NP  NP  PP		N  scratch</a:t>
            </a:r>
          </a:p>
          <a:p>
            <a:pPr fontAlgn="auto">
              <a:lnSpc>
                <a:spcPct val="90000"/>
              </a:lnSpc>
              <a:spcAft>
                <a:spcPts val="0"/>
              </a:spcAft>
              <a:buFont typeface="Arial" pitchFamily="34" charset="0"/>
              <a:buChar char="•"/>
              <a:defRPr/>
            </a:pPr>
            <a:r>
              <a:rPr lang="en-US" dirty="0">
                <a:ea typeface="+mn-ea"/>
                <a:sym typeface="Symbol" pitchFamily="-128" charset="2"/>
              </a:rPr>
              <a:t>NP  N			V  scratch</a:t>
            </a:r>
          </a:p>
          <a:p>
            <a:pPr fontAlgn="auto">
              <a:lnSpc>
                <a:spcPct val="90000"/>
              </a:lnSpc>
              <a:spcAft>
                <a:spcPts val="0"/>
              </a:spcAft>
              <a:buFont typeface="Arial" pitchFamily="34" charset="0"/>
              <a:buChar char="•"/>
              <a:defRPr/>
            </a:pPr>
            <a:r>
              <a:rPr lang="en-US" dirty="0">
                <a:ea typeface="+mn-ea"/>
                <a:sym typeface="Symbol" pitchFamily="-128" charset="2"/>
              </a:rPr>
              <a:t>NP  e			P  with</a:t>
            </a:r>
          </a:p>
          <a:p>
            <a:pPr fontAlgn="auto">
              <a:lnSpc>
                <a:spcPct val="90000"/>
              </a:lnSpc>
              <a:spcAft>
                <a:spcPts val="0"/>
              </a:spcAft>
              <a:buFont typeface="Arial" pitchFamily="34" charset="0"/>
              <a:buChar char="•"/>
              <a:defRPr/>
            </a:pPr>
            <a:r>
              <a:rPr lang="en-US" dirty="0">
                <a:ea typeface="+mn-ea"/>
                <a:sym typeface="Symbol" pitchFamily="-128" charset="2"/>
              </a:rPr>
              <a:t>NP  N  </a:t>
            </a:r>
            <a:r>
              <a:rPr lang="en-US" dirty="0" err="1">
                <a:ea typeface="+mn-ea"/>
                <a:sym typeface="Symbol" pitchFamily="-128" charset="2"/>
              </a:rPr>
              <a:t>N</a:t>
            </a:r>
            <a:endParaRPr lang="en-US" dirty="0">
              <a:ea typeface="+mn-ea"/>
              <a:sym typeface="Symbol" pitchFamily="-128" charset="2"/>
            </a:endParaRPr>
          </a:p>
          <a:p>
            <a:pPr fontAlgn="auto">
              <a:lnSpc>
                <a:spcPct val="90000"/>
              </a:lnSpc>
              <a:spcAft>
                <a:spcPts val="0"/>
              </a:spcAft>
              <a:buFont typeface="Arial" pitchFamily="34" charset="0"/>
              <a:buChar char="•"/>
              <a:defRPr/>
            </a:pPr>
            <a:r>
              <a:rPr lang="en-US" dirty="0">
                <a:ea typeface="+mn-ea"/>
                <a:sym typeface="Symbol" pitchFamily="-128" charset="2"/>
              </a:rPr>
              <a:t>PP  P  NP</a:t>
            </a:r>
          </a:p>
          <a:p>
            <a:pPr fontAlgn="auto">
              <a:lnSpc>
                <a:spcPct val="90000"/>
              </a:lnSpc>
              <a:spcAft>
                <a:spcPts val="0"/>
              </a:spcAft>
              <a:buFont typeface="Arial" pitchFamily="34" charset="0"/>
              <a:buChar char="•"/>
              <a:defRPr/>
            </a:pPr>
            <a:endParaRPr lang="en-US" dirty="0">
              <a:ea typeface="+mn-ea"/>
              <a:sym typeface="Symbol" pitchFamily="-128" charset="2"/>
            </a:endParaRPr>
          </a:p>
          <a:p>
            <a:pPr fontAlgn="auto">
              <a:lnSpc>
                <a:spcPct val="90000"/>
              </a:lnSpc>
              <a:spcAft>
                <a:spcPts val="0"/>
              </a:spcAft>
              <a:buFont typeface="Arial" pitchFamily="34" charset="0"/>
              <a:buChar char="•"/>
              <a:defRPr/>
            </a:pPr>
            <a:r>
              <a:rPr lang="en-US" dirty="0">
                <a:ea typeface="+mn-ea"/>
                <a:sym typeface="Symbol" pitchFamily="-128" charset="2"/>
              </a:rPr>
              <a:t>By convention, S is the start symbol, but in the PTB, we have an extra node at the top (ROOT, TOP)</a:t>
            </a:r>
          </a:p>
        </p:txBody>
      </p:sp>
    </p:spTree>
    <p:extLst>
      <p:ext uri="{BB962C8B-B14F-4D97-AF65-F5344CB8AC3E}">
        <p14:creationId xmlns:p14="http://schemas.microsoft.com/office/powerpoint/2010/main" val="834256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rtlCol="0">
            <a:normAutofit fontScale="90000"/>
          </a:bodyPr>
          <a:lstStyle/>
          <a:p>
            <a:pPr fontAlgn="auto">
              <a:spcAft>
                <a:spcPts val="0"/>
              </a:spcAft>
              <a:defRPr/>
            </a:pPr>
            <a:r>
              <a:rPr lang="en-US">
                <a:ea typeface="+mj-ea"/>
              </a:rPr>
              <a:t>Phrase structure grammars = context-free grammars</a:t>
            </a:r>
          </a:p>
        </p:txBody>
      </p:sp>
      <p:sp>
        <p:nvSpPr>
          <p:cNvPr id="366595" name="Rectangle 3"/>
          <p:cNvSpPr>
            <a:spLocks noGrp="1" noChangeArrowheads="1"/>
          </p:cNvSpPr>
          <p:nvPr>
            <p:ph type="body" idx="1"/>
          </p:nvPr>
        </p:nvSpPr>
        <p:spPr/>
        <p:txBody>
          <a:bodyPr rtlCol="0">
            <a:normAutofit/>
          </a:bodyPr>
          <a:lstStyle/>
          <a:p>
            <a:pPr fontAlgn="auto">
              <a:spcAft>
                <a:spcPts val="0"/>
              </a:spcAft>
              <a:buFont typeface="Arial" pitchFamily="34" charset="0"/>
              <a:buChar char="•"/>
              <a:defRPr/>
            </a:pPr>
            <a:r>
              <a:rPr lang="en-US">
                <a:ea typeface="+mn-ea"/>
              </a:rPr>
              <a:t>G = (T, N, S, R)</a:t>
            </a:r>
          </a:p>
          <a:p>
            <a:pPr lvl="1" fontAlgn="auto">
              <a:spcAft>
                <a:spcPts val="0"/>
              </a:spcAft>
              <a:buFont typeface="Arial" pitchFamily="34" charset="0"/>
              <a:buChar char="–"/>
              <a:defRPr/>
            </a:pPr>
            <a:r>
              <a:rPr lang="en-US">
                <a:ea typeface="+mn-ea"/>
              </a:rPr>
              <a:t>T is set of terminals</a:t>
            </a:r>
          </a:p>
          <a:p>
            <a:pPr lvl="1" fontAlgn="auto">
              <a:spcAft>
                <a:spcPts val="0"/>
              </a:spcAft>
              <a:buFont typeface="Arial" pitchFamily="34" charset="0"/>
              <a:buChar char="–"/>
              <a:defRPr/>
            </a:pPr>
            <a:r>
              <a:rPr lang="en-US">
                <a:ea typeface="+mn-ea"/>
              </a:rPr>
              <a:t>N is set of nonterminals</a:t>
            </a:r>
          </a:p>
          <a:p>
            <a:pPr lvl="2" fontAlgn="auto">
              <a:spcAft>
                <a:spcPts val="0"/>
              </a:spcAft>
              <a:buFont typeface="Arial" pitchFamily="34" charset="0"/>
              <a:buChar char="•"/>
              <a:defRPr/>
            </a:pPr>
            <a:r>
              <a:rPr lang="en-US">
                <a:ea typeface="+mn-ea"/>
              </a:rPr>
              <a:t>For NLP, we usually distinguish out a set P </a:t>
            </a:r>
            <a:r>
              <a:rPr lang="en-US">
                <a:ea typeface="+mn-ea"/>
                <a:sym typeface="Symbol" pitchFamily="-128" charset="2"/>
              </a:rPr>
              <a:t> N of preterminals, which always rewrite as terminals</a:t>
            </a:r>
          </a:p>
          <a:p>
            <a:pPr lvl="2" fontAlgn="auto">
              <a:spcAft>
                <a:spcPts val="0"/>
              </a:spcAft>
              <a:buFont typeface="Arial" pitchFamily="34" charset="0"/>
              <a:buChar char="•"/>
              <a:defRPr/>
            </a:pPr>
            <a:r>
              <a:rPr lang="en-US">
                <a:ea typeface="+mn-ea"/>
                <a:sym typeface="Symbol" pitchFamily="-128" charset="2"/>
              </a:rPr>
              <a:t>S is the start symbol (one of the nonterminals)</a:t>
            </a:r>
          </a:p>
          <a:p>
            <a:pPr lvl="2" fontAlgn="auto">
              <a:spcAft>
                <a:spcPts val="0"/>
              </a:spcAft>
              <a:buFont typeface="Arial" pitchFamily="34" charset="0"/>
              <a:buChar char="•"/>
              <a:defRPr/>
            </a:pPr>
            <a:r>
              <a:rPr lang="en-US">
                <a:ea typeface="+mn-ea"/>
                <a:sym typeface="Symbol" pitchFamily="-128" charset="2"/>
              </a:rPr>
              <a:t>R is rules/productions of the form X  , where X is a nonterminal and  is a sequence of terminals and nonterminals (possibly an empty sequence)</a:t>
            </a:r>
          </a:p>
          <a:p>
            <a:pPr fontAlgn="auto">
              <a:spcAft>
                <a:spcPts val="0"/>
              </a:spcAft>
              <a:buFont typeface="Arial" pitchFamily="34" charset="0"/>
              <a:buChar char="•"/>
              <a:defRPr/>
            </a:pPr>
            <a:r>
              <a:rPr lang="en-US">
                <a:ea typeface="+mn-ea"/>
                <a:sym typeface="Symbol" pitchFamily="-128" charset="2"/>
              </a:rPr>
              <a:t>A grammar G generates a language L.</a:t>
            </a:r>
          </a:p>
        </p:txBody>
      </p:sp>
    </p:spTree>
    <p:extLst>
      <p:ext uri="{BB962C8B-B14F-4D97-AF65-F5344CB8AC3E}">
        <p14:creationId xmlns:p14="http://schemas.microsoft.com/office/powerpoint/2010/main" val="3305929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rtlCol="0">
            <a:normAutofit fontScale="90000"/>
          </a:bodyPr>
          <a:lstStyle/>
          <a:p>
            <a:pPr fontAlgn="auto">
              <a:spcAft>
                <a:spcPts val="0"/>
              </a:spcAft>
              <a:defRPr/>
            </a:pPr>
            <a:r>
              <a:rPr lang="en-US">
                <a:ea typeface="+mj-ea"/>
              </a:rPr>
              <a:t>Probabilistic or stochastic context-free grammars (PCFGs)</a:t>
            </a:r>
          </a:p>
        </p:txBody>
      </p:sp>
      <p:sp>
        <p:nvSpPr>
          <p:cNvPr id="368643" name="Rectangle 3"/>
          <p:cNvSpPr>
            <a:spLocks noGrp="1" noChangeArrowheads="1"/>
          </p:cNvSpPr>
          <p:nvPr>
            <p:ph type="body" idx="1"/>
          </p:nvPr>
        </p:nvSpPr>
        <p:spPr/>
        <p:txBody>
          <a:bodyPr rtlCol="0">
            <a:normAutofit fontScale="92500" lnSpcReduction="20000"/>
          </a:bodyPr>
          <a:lstStyle/>
          <a:p>
            <a:pPr fontAlgn="auto">
              <a:spcAft>
                <a:spcPts val="0"/>
              </a:spcAft>
              <a:buFont typeface="Arial" pitchFamily="34" charset="0"/>
              <a:buChar char="•"/>
              <a:defRPr/>
            </a:pPr>
            <a:r>
              <a:rPr lang="en-US">
                <a:ea typeface="+mn-ea"/>
              </a:rPr>
              <a:t>G = (T, N, S, R, P)</a:t>
            </a:r>
          </a:p>
          <a:p>
            <a:pPr lvl="1" fontAlgn="auto">
              <a:spcAft>
                <a:spcPts val="0"/>
              </a:spcAft>
              <a:buFont typeface="Arial" pitchFamily="34" charset="0"/>
              <a:buChar char="–"/>
              <a:defRPr/>
            </a:pPr>
            <a:r>
              <a:rPr lang="en-US">
                <a:ea typeface="+mn-ea"/>
              </a:rPr>
              <a:t>T is set of terminals</a:t>
            </a:r>
          </a:p>
          <a:p>
            <a:pPr lvl="1" fontAlgn="auto">
              <a:spcAft>
                <a:spcPts val="0"/>
              </a:spcAft>
              <a:buFont typeface="Arial" pitchFamily="34" charset="0"/>
              <a:buChar char="–"/>
              <a:defRPr/>
            </a:pPr>
            <a:r>
              <a:rPr lang="en-US">
                <a:ea typeface="+mn-ea"/>
              </a:rPr>
              <a:t>N is set of nonterminals</a:t>
            </a:r>
          </a:p>
          <a:p>
            <a:pPr lvl="2" fontAlgn="auto">
              <a:spcAft>
                <a:spcPts val="0"/>
              </a:spcAft>
              <a:buFont typeface="Arial" pitchFamily="34" charset="0"/>
              <a:buChar char="•"/>
              <a:defRPr/>
            </a:pPr>
            <a:r>
              <a:rPr lang="en-US">
                <a:ea typeface="+mn-ea"/>
              </a:rPr>
              <a:t>For NLP, we usually distinguish out a set P </a:t>
            </a:r>
            <a:r>
              <a:rPr lang="en-US">
                <a:ea typeface="+mn-ea"/>
                <a:sym typeface="Symbol" pitchFamily="-128" charset="2"/>
              </a:rPr>
              <a:t> N of preterminals, which always rewrite as terminals</a:t>
            </a:r>
          </a:p>
          <a:p>
            <a:pPr lvl="2" fontAlgn="auto">
              <a:spcAft>
                <a:spcPts val="0"/>
              </a:spcAft>
              <a:buFont typeface="Arial" pitchFamily="34" charset="0"/>
              <a:buChar char="•"/>
              <a:defRPr/>
            </a:pPr>
            <a:r>
              <a:rPr lang="en-US">
                <a:ea typeface="+mn-ea"/>
                <a:sym typeface="Symbol" pitchFamily="-128" charset="2"/>
              </a:rPr>
              <a:t>S is the start symbol (one of the nonterminals)</a:t>
            </a:r>
          </a:p>
          <a:p>
            <a:pPr lvl="2" fontAlgn="auto">
              <a:spcAft>
                <a:spcPts val="0"/>
              </a:spcAft>
              <a:buFont typeface="Arial" pitchFamily="34" charset="0"/>
              <a:buChar char="•"/>
              <a:defRPr/>
            </a:pPr>
            <a:r>
              <a:rPr lang="en-US">
                <a:ea typeface="+mn-ea"/>
                <a:sym typeface="Symbol" pitchFamily="-128" charset="2"/>
              </a:rPr>
              <a:t>R is rules/productions of the form X  , where X is a nonterminal and  is a sequence of terminals and nonterminals (possibly an empty sequence)</a:t>
            </a:r>
          </a:p>
          <a:p>
            <a:pPr lvl="2" fontAlgn="auto">
              <a:spcAft>
                <a:spcPts val="0"/>
              </a:spcAft>
              <a:buFont typeface="Arial" pitchFamily="34" charset="0"/>
              <a:buChar char="•"/>
              <a:defRPr/>
            </a:pPr>
            <a:r>
              <a:rPr lang="en-US">
                <a:ea typeface="+mn-ea"/>
                <a:sym typeface="Symbol" pitchFamily="-128" charset="2"/>
              </a:rPr>
              <a:t>P(R) gives the probability of each rule.</a:t>
            </a:r>
          </a:p>
          <a:p>
            <a:pPr lvl="2" fontAlgn="auto">
              <a:spcAft>
                <a:spcPts val="0"/>
              </a:spcAft>
              <a:buFont typeface="Arial" pitchFamily="34" charset="0"/>
              <a:buChar char="•"/>
              <a:defRPr/>
            </a:pPr>
            <a:endParaRPr lang="en-US">
              <a:ea typeface="+mn-ea"/>
              <a:sym typeface="Symbol" pitchFamily="-128" charset="2"/>
            </a:endParaRPr>
          </a:p>
          <a:p>
            <a:pPr lvl="2" fontAlgn="auto">
              <a:spcAft>
                <a:spcPts val="0"/>
              </a:spcAft>
              <a:buFont typeface="Arial" pitchFamily="34" charset="0"/>
              <a:buChar char="•"/>
              <a:defRPr/>
            </a:pPr>
            <a:endParaRPr lang="en-US">
              <a:ea typeface="+mn-ea"/>
              <a:sym typeface="Symbol" pitchFamily="-128" charset="2"/>
            </a:endParaRPr>
          </a:p>
          <a:p>
            <a:pPr fontAlgn="auto">
              <a:spcAft>
                <a:spcPts val="0"/>
              </a:spcAft>
              <a:buFont typeface="Arial" pitchFamily="34" charset="0"/>
              <a:buChar char="•"/>
              <a:defRPr/>
            </a:pPr>
            <a:r>
              <a:rPr lang="en-US">
                <a:ea typeface="+mn-ea"/>
                <a:sym typeface="Symbol" pitchFamily="-128" charset="2"/>
              </a:rPr>
              <a:t>A grammar G generates a language model L.</a:t>
            </a:r>
          </a:p>
        </p:txBody>
      </p:sp>
      <p:graphicFrame>
        <p:nvGraphicFramePr>
          <p:cNvPr id="1026" name="Object 2"/>
          <p:cNvGraphicFramePr>
            <a:graphicFrameLocks noChangeAspect="1"/>
          </p:cNvGraphicFramePr>
          <p:nvPr>
            <p:extLst>
              <p:ext uri="{D42A27DB-BD31-4B8C-83A1-F6EECF244321}">
                <p14:modId xmlns:p14="http://schemas.microsoft.com/office/powerpoint/2010/main" val="1089757607"/>
              </p:ext>
            </p:extLst>
          </p:nvPr>
        </p:nvGraphicFramePr>
        <p:xfrm>
          <a:off x="2869895" y="4906740"/>
          <a:ext cx="2868613" cy="635000"/>
        </p:xfrm>
        <a:graphic>
          <a:graphicData uri="http://schemas.openxmlformats.org/presentationml/2006/ole">
            <mc:AlternateContent xmlns:mc="http://schemas.openxmlformats.org/markup-compatibility/2006">
              <mc:Choice xmlns:v="urn:schemas-microsoft-com:vml" Requires="v">
                <p:oleObj spid="_x0000_s25647" name="Equation" r:id="rId4" imgW="1663700" imgH="368300" progId="Equation.3">
                  <p:embed/>
                </p:oleObj>
              </mc:Choice>
              <mc:Fallback>
                <p:oleObj name="Equation" r:id="rId4" imgW="1663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9895" y="4906740"/>
                        <a:ext cx="2868613" cy="635000"/>
                      </a:xfrm>
                      <a:prstGeom prst="rect">
                        <a:avLst/>
                      </a:prstGeom>
                      <a:noFill/>
                      <a:ln>
                        <a:noFill/>
                      </a:ln>
                      <a:effectLst/>
                      <a:extLst>
                        <a:ext uri="{909E8E84-426E-40dd-AFC4-6F175D3DCCD1}">
                          <a14:hiddenFill xmlns:a14="http://schemas.microsoft.com/office/drawing/2010/main" xmlns="">
                            <a:solidFill>
                              <a:srgbClr val="66FF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85658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atin typeface="Calibri" charset="0"/>
              </a:rPr>
              <a:t>Soundness and completeness</a:t>
            </a:r>
          </a:p>
        </p:txBody>
      </p:sp>
      <p:sp>
        <p:nvSpPr>
          <p:cNvPr id="44035" name="Rectangle 3"/>
          <p:cNvSpPr>
            <a:spLocks noGrp="1" noChangeArrowheads="1"/>
          </p:cNvSpPr>
          <p:nvPr>
            <p:ph type="body" idx="1"/>
          </p:nvPr>
        </p:nvSpPr>
        <p:spPr/>
        <p:txBody>
          <a:bodyPr>
            <a:normAutofit fontScale="92500"/>
          </a:bodyPr>
          <a:lstStyle/>
          <a:p>
            <a:r>
              <a:rPr lang="en-US" sz="2600">
                <a:latin typeface="Calibri" charset="0"/>
              </a:rPr>
              <a:t>A parser is </a:t>
            </a:r>
            <a:r>
              <a:rPr lang="en-US" sz="2600" i="1">
                <a:latin typeface="Calibri" charset="0"/>
              </a:rPr>
              <a:t>sound</a:t>
            </a:r>
            <a:r>
              <a:rPr lang="en-US" sz="2600">
                <a:latin typeface="Calibri" charset="0"/>
              </a:rPr>
              <a:t> if every parse it returns is valid/correct</a:t>
            </a:r>
          </a:p>
          <a:p>
            <a:endParaRPr lang="en-US" sz="1800">
              <a:latin typeface="Calibri" charset="0"/>
            </a:endParaRPr>
          </a:p>
          <a:p>
            <a:r>
              <a:rPr lang="en-US" sz="2600">
                <a:latin typeface="Calibri" charset="0"/>
              </a:rPr>
              <a:t>A parser </a:t>
            </a:r>
            <a:r>
              <a:rPr lang="en-US" sz="2600" i="1">
                <a:latin typeface="Calibri" charset="0"/>
              </a:rPr>
              <a:t>terminates</a:t>
            </a:r>
            <a:r>
              <a:rPr lang="en-US" sz="2600">
                <a:latin typeface="Calibri" charset="0"/>
              </a:rPr>
              <a:t> if it is guaranteed to not go off into an infinite loop</a:t>
            </a:r>
          </a:p>
          <a:p>
            <a:endParaRPr lang="en-US" sz="1800">
              <a:latin typeface="Calibri" charset="0"/>
            </a:endParaRPr>
          </a:p>
          <a:p>
            <a:r>
              <a:rPr lang="en-US" sz="2600">
                <a:latin typeface="Calibri" charset="0"/>
              </a:rPr>
              <a:t>A parser is </a:t>
            </a:r>
            <a:r>
              <a:rPr lang="en-US" sz="2600" i="1">
                <a:latin typeface="Calibri" charset="0"/>
              </a:rPr>
              <a:t>complete </a:t>
            </a:r>
            <a:r>
              <a:rPr lang="en-US" sz="2600">
                <a:latin typeface="Calibri" charset="0"/>
              </a:rPr>
              <a:t>if for any given grammar and sentence, it is sound, produces every valid parse for that sentence, and terminates</a:t>
            </a:r>
          </a:p>
          <a:p>
            <a:endParaRPr lang="en-US" sz="1800">
              <a:latin typeface="Calibri" charset="0"/>
            </a:endParaRPr>
          </a:p>
          <a:p>
            <a:r>
              <a:rPr lang="en-US" sz="2600">
                <a:latin typeface="Calibri" charset="0"/>
              </a:rPr>
              <a:t>(For many purposes, we settle for sound but incomplete parsers: e.g., probabilistic parsers that return a </a:t>
            </a:r>
            <a:r>
              <a:rPr lang="en-US" sz="2600" i="1">
                <a:latin typeface="Calibri" charset="0"/>
              </a:rPr>
              <a:t>k-</a:t>
            </a:r>
            <a:r>
              <a:rPr lang="en-US" sz="2600">
                <a:latin typeface="Calibri" charset="0"/>
              </a:rPr>
              <a:t>best list.)</a:t>
            </a:r>
          </a:p>
        </p:txBody>
      </p:sp>
    </p:spTree>
    <p:extLst>
      <p:ext uri="{BB962C8B-B14F-4D97-AF65-F5344CB8AC3E}">
        <p14:creationId xmlns:p14="http://schemas.microsoft.com/office/powerpoint/2010/main" val="1295421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atin typeface="Calibri" charset="0"/>
              </a:rPr>
              <a:t>Top-down parsing</a:t>
            </a:r>
          </a:p>
        </p:txBody>
      </p:sp>
      <p:sp>
        <p:nvSpPr>
          <p:cNvPr id="370691" name="Rectangle 3"/>
          <p:cNvSpPr>
            <a:spLocks noGrp="1" noChangeArrowheads="1"/>
          </p:cNvSpPr>
          <p:nvPr>
            <p:ph type="body" idx="1"/>
          </p:nvPr>
        </p:nvSpPr>
        <p:spPr/>
        <p:txBody>
          <a:bodyPr rtlCol="0">
            <a:normAutofit fontScale="77500" lnSpcReduction="20000"/>
          </a:bodyPr>
          <a:lstStyle/>
          <a:p>
            <a:pPr fontAlgn="auto">
              <a:lnSpc>
                <a:spcPct val="90000"/>
              </a:lnSpc>
              <a:spcAft>
                <a:spcPts val="0"/>
              </a:spcAft>
              <a:buFont typeface="Arial" pitchFamily="34" charset="0"/>
              <a:buChar char="•"/>
              <a:defRPr/>
            </a:pPr>
            <a:r>
              <a:rPr lang="en-US" dirty="0">
                <a:ea typeface="+mn-ea"/>
              </a:rPr>
              <a:t>Top-down parsing is goal directed</a:t>
            </a:r>
          </a:p>
          <a:p>
            <a:pPr fontAlgn="auto">
              <a:lnSpc>
                <a:spcPct val="90000"/>
              </a:lnSpc>
              <a:spcAft>
                <a:spcPts val="0"/>
              </a:spcAft>
              <a:buFont typeface="Arial" pitchFamily="34" charset="0"/>
              <a:buChar char="•"/>
              <a:defRPr/>
            </a:pPr>
            <a:endParaRPr lang="en-US" dirty="0">
              <a:ea typeface="+mn-ea"/>
            </a:endParaRPr>
          </a:p>
          <a:p>
            <a:pPr fontAlgn="auto">
              <a:lnSpc>
                <a:spcPct val="90000"/>
              </a:lnSpc>
              <a:spcAft>
                <a:spcPts val="0"/>
              </a:spcAft>
              <a:buFont typeface="Arial" pitchFamily="34" charset="0"/>
              <a:buChar char="•"/>
              <a:defRPr/>
            </a:pPr>
            <a:r>
              <a:rPr lang="en-US" dirty="0">
                <a:ea typeface="+mn-ea"/>
              </a:rPr>
              <a:t>A top-down parser starts with a list of constituents to be built. The top-down parser rewrites the goals in the goal list by matching one against the LHS of the grammar rules, and expanding it with the RHS, attempting to match the sentence to be derived.</a:t>
            </a:r>
          </a:p>
          <a:p>
            <a:pPr fontAlgn="auto">
              <a:lnSpc>
                <a:spcPct val="90000"/>
              </a:lnSpc>
              <a:spcAft>
                <a:spcPts val="0"/>
              </a:spcAft>
              <a:buFont typeface="Arial" pitchFamily="34" charset="0"/>
              <a:buChar char="•"/>
              <a:defRPr/>
            </a:pPr>
            <a:endParaRPr lang="en-US" dirty="0">
              <a:ea typeface="+mn-ea"/>
            </a:endParaRPr>
          </a:p>
          <a:p>
            <a:pPr fontAlgn="auto">
              <a:lnSpc>
                <a:spcPct val="90000"/>
              </a:lnSpc>
              <a:spcAft>
                <a:spcPts val="0"/>
              </a:spcAft>
              <a:buFont typeface="Arial" pitchFamily="34" charset="0"/>
              <a:buChar char="•"/>
              <a:defRPr/>
            </a:pPr>
            <a:r>
              <a:rPr lang="en-US" dirty="0">
                <a:ea typeface="+mn-ea"/>
              </a:rPr>
              <a:t>If a goal can be rewritten in several ways, then there is a choice of which rule to apply (search problem)</a:t>
            </a:r>
          </a:p>
          <a:p>
            <a:pPr fontAlgn="auto">
              <a:lnSpc>
                <a:spcPct val="90000"/>
              </a:lnSpc>
              <a:spcAft>
                <a:spcPts val="0"/>
              </a:spcAft>
              <a:buFont typeface="Arial" pitchFamily="34" charset="0"/>
              <a:buChar char="•"/>
              <a:defRPr/>
            </a:pPr>
            <a:endParaRPr lang="en-US" dirty="0">
              <a:ea typeface="+mn-ea"/>
            </a:endParaRPr>
          </a:p>
          <a:p>
            <a:pPr fontAlgn="auto">
              <a:lnSpc>
                <a:spcPct val="90000"/>
              </a:lnSpc>
              <a:spcAft>
                <a:spcPts val="0"/>
              </a:spcAft>
              <a:buFont typeface="Arial" pitchFamily="34" charset="0"/>
              <a:buChar char="•"/>
              <a:defRPr/>
            </a:pPr>
            <a:r>
              <a:rPr lang="en-US" dirty="0">
                <a:ea typeface="+mn-ea"/>
              </a:rPr>
              <a:t>Can use depth-first or breadth-first search, and goal ordering.</a:t>
            </a:r>
            <a:endParaRPr lang="en-US" sz="2000" dirty="0">
              <a:ea typeface="+mn-ea"/>
            </a:endParaRPr>
          </a:p>
        </p:txBody>
      </p:sp>
    </p:spTree>
    <p:extLst>
      <p:ext uri="{BB962C8B-B14F-4D97-AF65-F5344CB8AC3E}">
        <p14:creationId xmlns:p14="http://schemas.microsoft.com/office/powerpoint/2010/main" val="309570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atin typeface="Calibri" charset="0"/>
              </a:rPr>
              <a:t>Top-down parsing</a:t>
            </a:r>
          </a:p>
        </p:txBody>
      </p:sp>
      <p:grpSp>
        <p:nvGrpSpPr>
          <p:cNvPr id="46083" name="Group 3"/>
          <p:cNvGrpSpPr>
            <a:grpSpLocks/>
          </p:cNvGrpSpPr>
          <p:nvPr/>
        </p:nvGrpSpPr>
        <p:grpSpPr bwMode="auto">
          <a:xfrm>
            <a:off x="196850" y="1968500"/>
            <a:ext cx="8794750" cy="3302000"/>
            <a:chOff x="-2644" y="1032"/>
            <a:chExt cx="11672" cy="4088"/>
          </a:xfrm>
        </p:grpSpPr>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 y="1032"/>
              <a:ext cx="256"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 y="1484"/>
              <a:ext cx="800" cy="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 y="2472"/>
              <a:ext cx="1312" cy="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4" y="2472"/>
              <a:ext cx="776" cy="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0" y="2648"/>
              <a:ext cx="824" cy="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4" y="3912"/>
              <a:ext cx="1816" cy="1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 y="3904"/>
              <a:ext cx="1344" cy="1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 y="3904"/>
              <a:ext cx="1272" cy="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2" y="3904"/>
              <a:ext cx="1656" cy="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3"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64" y="3904"/>
              <a:ext cx="1240" cy="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4"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28" y="3912"/>
              <a:ext cx="792" cy="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5"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80" y="3908"/>
              <a:ext cx="896" cy="1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6"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40" y="3916"/>
              <a:ext cx="1008" cy="1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7"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64" y="3908"/>
              <a:ext cx="1048" cy="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98" name="Line 18"/>
            <p:cNvSpPr>
              <a:spLocks noChangeShapeType="1"/>
            </p:cNvSpPr>
            <p:nvPr/>
          </p:nvSpPr>
          <p:spPr bwMode="auto">
            <a:xfrm>
              <a:off x="2640" y="1200"/>
              <a:ext cx="1" cy="2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9" name="Line 19"/>
            <p:cNvSpPr>
              <a:spLocks noChangeShapeType="1"/>
            </p:cNvSpPr>
            <p:nvPr/>
          </p:nvSpPr>
          <p:spPr bwMode="auto">
            <a:xfrm flipH="1">
              <a:off x="624" y="2040"/>
              <a:ext cx="2048" cy="39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0" name="Line 20"/>
            <p:cNvSpPr>
              <a:spLocks noChangeShapeType="1"/>
            </p:cNvSpPr>
            <p:nvPr/>
          </p:nvSpPr>
          <p:spPr bwMode="auto">
            <a:xfrm>
              <a:off x="2656" y="2040"/>
              <a:ext cx="872" cy="4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1" name="Line 21"/>
            <p:cNvSpPr>
              <a:spLocks noChangeShapeType="1"/>
            </p:cNvSpPr>
            <p:nvPr/>
          </p:nvSpPr>
          <p:spPr bwMode="auto">
            <a:xfrm>
              <a:off x="2664" y="2040"/>
              <a:ext cx="3424" cy="55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2" name="Line 22"/>
            <p:cNvSpPr>
              <a:spLocks noChangeShapeType="1"/>
            </p:cNvSpPr>
            <p:nvPr/>
          </p:nvSpPr>
          <p:spPr bwMode="auto">
            <a:xfrm flipH="1">
              <a:off x="-1472" y="3368"/>
              <a:ext cx="1728" cy="4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3" name="Line 23"/>
            <p:cNvSpPr>
              <a:spLocks noChangeShapeType="1"/>
            </p:cNvSpPr>
            <p:nvPr/>
          </p:nvSpPr>
          <p:spPr bwMode="auto">
            <a:xfrm flipH="1">
              <a:off x="0" y="3384"/>
              <a:ext cx="264" cy="4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4" name="Line 24"/>
            <p:cNvSpPr>
              <a:spLocks noChangeShapeType="1"/>
            </p:cNvSpPr>
            <p:nvPr/>
          </p:nvSpPr>
          <p:spPr bwMode="auto">
            <a:xfrm>
              <a:off x="248" y="3384"/>
              <a:ext cx="1168" cy="46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5" name="Line 25"/>
            <p:cNvSpPr>
              <a:spLocks noChangeShapeType="1"/>
            </p:cNvSpPr>
            <p:nvPr/>
          </p:nvSpPr>
          <p:spPr bwMode="auto">
            <a:xfrm flipH="1">
              <a:off x="2408" y="3272"/>
              <a:ext cx="1120" cy="6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6" name="Line 26"/>
            <p:cNvSpPr>
              <a:spLocks noChangeShapeType="1"/>
            </p:cNvSpPr>
            <p:nvPr/>
          </p:nvSpPr>
          <p:spPr bwMode="auto">
            <a:xfrm flipH="1">
              <a:off x="3344" y="3280"/>
              <a:ext cx="192" cy="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7" name="Line 27"/>
            <p:cNvSpPr>
              <a:spLocks noChangeShapeType="1"/>
            </p:cNvSpPr>
            <p:nvPr/>
          </p:nvSpPr>
          <p:spPr bwMode="auto">
            <a:xfrm>
              <a:off x="3536" y="3280"/>
              <a:ext cx="848" cy="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8" name="Line 28"/>
            <p:cNvSpPr>
              <a:spLocks noChangeShapeType="1"/>
            </p:cNvSpPr>
            <p:nvPr/>
          </p:nvSpPr>
          <p:spPr bwMode="auto">
            <a:xfrm>
              <a:off x="3528" y="3272"/>
              <a:ext cx="1976" cy="6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9" name="Line 29"/>
            <p:cNvSpPr>
              <a:spLocks noChangeShapeType="1"/>
            </p:cNvSpPr>
            <p:nvPr/>
          </p:nvSpPr>
          <p:spPr bwMode="auto">
            <a:xfrm>
              <a:off x="6264" y="3560"/>
              <a:ext cx="312" cy="2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0" name="Line 30"/>
            <p:cNvSpPr>
              <a:spLocks noChangeShapeType="1"/>
            </p:cNvSpPr>
            <p:nvPr/>
          </p:nvSpPr>
          <p:spPr bwMode="auto">
            <a:xfrm>
              <a:off x="6280" y="3568"/>
              <a:ext cx="1728" cy="3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Tree>
    <p:extLst>
      <p:ext uri="{BB962C8B-B14F-4D97-AF65-F5344CB8AC3E}">
        <p14:creationId xmlns:p14="http://schemas.microsoft.com/office/powerpoint/2010/main" val="3554905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atin typeface="Calibri" charset="0"/>
              </a:rPr>
              <a:t>Problems with top-down parsing</a:t>
            </a:r>
          </a:p>
        </p:txBody>
      </p:sp>
      <p:sp>
        <p:nvSpPr>
          <p:cNvPr id="372739" name="Rectangle 3"/>
          <p:cNvSpPr>
            <a:spLocks noGrp="1" noChangeArrowheads="1"/>
          </p:cNvSpPr>
          <p:nvPr>
            <p:ph type="body" idx="1"/>
          </p:nvPr>
        </p:nvSpPr>
        <p:spPr/>
        <p:txBody>
          <a:bodyPr rtlCol="0">
            <a:normAutofit fontScale="92500" lnSpcReduction="10000"/>
          </a:bodyPr>
          <a:lstStyle/>
          <a:p>
            <a:pPr fontAlgn="auto">
              <a:lnSpc>
                <a:spcPct val="90000"/>
              </a:lnSpc>
              <a:spcAft>
                <a:spcPts val="0"/>
              </a:spcAft>
              <a:buFont typeface="Arial" pitchFamily="34" charset="0"/>
              <a:buChar char="•"/>
              <a:defRPr/>
            </a:pPr>
            <a:r>
              <a:rPr lang="en-US" sz="2000" dirty="0">
                <a:ea typeface="+mn-ea"/>
              </a:rPr>
              <a:t>Left recursive rules</a:t>
            </a:r>
          </a:p>
          <a:p>
            <a:pPr fontAlgn="auto">
              <a:lnSpc>
                <a:spcPct val="90000"/>
              </a:lnSpc>
              <a:spcAft>
                <a:spcPts val="0"/>
              </a:spcAft>
              <a:buFont typeface="Arial" pitchFamily="34" charset="0"/>
              <a:buChar char="•"/>
              <a:defRPr/>
            </a:pPr>
            <a:endParaRPr lang="en-US" sz="2000" dirty="0">
              <a:ea typeface="+mn-ea"/>
            </a:endParaRPr>
          </a:p>
          <a:p>
            <a:pPr fontAlgn="auto">
              <a:lnSpc>
                <a:spcPct val="90000"/>
              </a:lnSpc>
              <a:spcAft>
                <a:spcPts val="0"/>
              </a:spcAft>
              <a:buFont typeface="Arial" pitchFamily="34" charset="0"/>
              <a:buChar char="•"/>
              <a:defRPr/>
            </a:pPr>
            <a:r>
              <a:rPr lang="en-US" sz="2000" dirty="0">
                <a:ea typeface="+mn-ea"/>
              </a:rPr>
              <a:t>A top-down parser will do badly if there are many different rules for the same LHS.  Consider if there are 600 rules for S, 599 of which start with NP, but one of which starts with V, and the sentence starts with V.</a:t>
            </a:r>
          </a:p>
          <a:p>
            <a:pPr fontAlgn="auto">
              <a:lnSpc>
                <a:spcPct val="90000"/>
              </a:lnSpc>
              <a:spcAft>
                <a:spcPts val="0"/>
              </a:spcAft>
              <a:buFont typeface="Arial" pitchFamily="34" charset="0"/>
              <a:buChar char="•"/>
              <a:defRPr/>
            </a:pPr>
            <a:endParaRPr lang="en-US" sz="2000" dirty="0">
              <a:ea typeface="+mn-ea"/>
            </a:endParaRPr>
          </a:p>
          <a:p>
            <a:pPr fontAlgn="auto">
              <a:lnSpc>
                <a:spcPct val="90000"/>
              </a:lnSpc>
              <a:spcAft>
                <a:spcPts val="0"/>
              </a:spcAft>
              <a:buFont typeface="Arial" pitchFamily="34" charset="0"/>
              <a:buChar char="•"/>
              <a:defRPr/>
            </a:pPr>
            <a:r>
              <a:rPr lang="en-US" sz="2000" dirty="0">
                <a:ea typeface="+mn-ea"/>
              </a:rPr>
              <a:t>Useless work: expands things that are possible top-down but not there</a:t>
            </a:r>
          </a:p>
          <a:p>
            <a:pPr fontAlgn="auto">
              <a:lnSpc>
                <a:spcPct val="90000"/>
              </a:lnSpc>
              <a:spcAft>
                <a:spcPts val="0"/>
              </a:spcAft>
              <a:buFont typeface="Arial" pitchFamily="34" charset="0"/>
              <a:buChar char="•"/>
              <a:defRPr/>
            </a:pPr>
            <a:endParaRPr lang="en-US" sz="2000" dirty="0">
              <a:ea typeface="+mn-ea"/>
            </a:endParaRPr>
          </a:p>
          <a:p>
            <a:pPr fontAlgn="auto">
              <a:lnSpc>
                <a:spcPct val="90000"/>
              </a:lnSpc>
              <a:spcAft>
                <a:spcPts val="0"/>
              </a:spcAft>
              <a:buFont typeface="Arial" pitchFamily="34" charset="0"/>
              <a:buChar char="•"/>
              <a:defRPr/>
            </a:pPr>
            <a:r>
              <a:rPr lang="en-US" sz="2000" dirty="0">
                <a:ea typeface="+mn-ea"/>
              </a:rPr>
              <a:t>Top-down parsers do well if there is useful grammar-driven control: search is directed by the grammar</a:t>
            </a:r>
          </a:p>
          <a:p>
            <a:pPr fontAlgn="auto">
              <a:lnSpc>
                <a:spcPct val="90000"/>
              </a:lnSpc>
              <a:spcAft>
                <a:spcPts val="0"/>
              </a:spcAft>
              <a:buFont typeface="Arial" pitchFamily="34" charset="0"/>
              <a:buChar char="•"/>
              <a:defRPr/>
            </a:pPr>
            <a:endParaRPr lang="en-US" sz="2000" dirty="0">
              <a:ea typeface="+mn-ea"/>
            </a:endParaRPr>
          </a:p>
          <a:p>
            <a:pPr fontAlgn="auto">
              <a:lnSpc>
                <a:spcPct val="90000"/>
              </a:lnSpc>
              <a:spcAft>
                <a:spcPts val="0"/>
              </a:spcAft>
              <a:buFont typeface="Arial" pitchFamily="34" charset="0"/>
              <a:buChar char="•"/>
              <a:defRPr/>
            </a:pPr>
            <a:r>
              <a:rPr lang="en-US" sz="2000" dirty="0">
                <a:ea typeface="+mn-ea"/>
              </a:rPr>
              <a:t>Top-down is hopeless for rewriting parts of speech (</a:t>
            </a:r>
            <a:r>
              <a:rPr lang="en-US" sz="2000" dirty="0" err="1">
                <a:ea typeface="+mn-ea"/>
              </a:rPr>
              <a:t>preterminals</a:t>
            </a:r>
            <a:r>
              <a:rPr lang="en-US" sz="2000" dirty="0">
                <a:ea typeface="+mn-ea"/>
              </a:rPr>
              <a:t>) with words (terminals).  In practice that is always done bottom-up as lexical lookup.</a:t>
            </a:r>
          </a:p>
          <a:p>
            <a:pPr fontAlgn="auto">
              <a:lnSpc>
                <a:spcPct val="90000"/>
              </a:lnSpc>
              <a:spcAft>
                <a:spcPts val="0"/>
              </a:spcAft>
              <a:buFont typeface="Arial" pitchFamily="34" charset="0"/>
              <a:buChar char="•"/>
              <a:defRPr/>
            </a:pPr>
            <a:endParaRPr lang="en-US" sz="2000" dirty="0">
              <a:ea typeface="+mn-ea"/>
            </a:endParaRPr>
          </a:p>
          <a:p>
            <a:pPr fontAlgn="auto">
              <a:lnSpc>
                <a:spcPct val="90000"/>
              </a:lnSpc>
              <a:spcAft>
                <a:spcPts val="0"/>
              </a:spcAft>
              <a:buFont typeface="Arial" pitchFamily="34" charset="0"/>
              <a:buChar char="•"/>
              <a:defRPr/>
            </a:pPr>
            <a:r>
              <a:rPr lang="en-US" sz="2000" dirty="0">
                <a:ea typeface="+mn-ea"/>
              </a:rPr>
              <a:t>Repeated work: anywhere there is common substructure</a:t>
            </a:r>
          </a:p>
          <a:p>
            <a:pPr fontAlgn="auto">
              <a:lnSpc>
                <a:spcPct val="90000"/>
              </a:lnSpc>
              <a:spcAft>
                <a:spcPts val="0"/>
              </a:spcAft>
              <a:buFont typeface="Arial" pitchFamily="34" charset="0"/>
              <a:buChar char="•"/>
              <a:defRPr/>
            </a:pPr>
            <a:endParaRPr lang="en-US" sz="2000" dirty="0">
              <a:ea typeface="+mn-ea"/>
            </a:endParaRPr>
          </a:p>
        </p:txBody>
      </p:sp>
    </p:spTree>
    <p:extLst>
      <p:ext uri="{BB962C8B-B14F-4D97-AF65-F5344CB8AC3E}">
        <p14:creationId xmlns:p14="http://schemas.microsoft.com/office/powerpoint/2010/main" val="245116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3981450"/>
            <a:ext cx="4249738" cy="214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1" name="Rectangle 2"/>
          <p:cNvSpPr>
            <a:spLocks noGrp="1" noChangeArrowheads="1"/>
          </p:cNvSpPr>
          <p:nvPr>
            <p:ph type="title"/>
          </p:nvPr>
        </p:nvSpPr>
        <p:spPr/>
        <p:txBody>
          <a:bodyPr/>
          <a:lstStyle/>
          <a:p>
            <a:r>
              <a:rPr lang="en-US">
                <a:latin typeface="Calibri" charset="0"/>
              </a:rPr>
              <a:t>Repeated work…</a:t>
            </a:r>
          </a:p>
        </p:txBody>
      </p:sp>
      <p:pic>
        <p:nvPicPr>
          <p:cNvPr id="4813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950" y="1797050"/>
            <a:ext cx="3067050"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 y="1568450"/>
            <a:ext cx="3122613"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4600" y="4244975"/>
            <a:ext cx="39370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5" name="Picture 4"/>
          <p:cNvPicPr>
            <a:picLocks noChangeAspect="1" noChangeArrowheads="1"/>
          </p:cNvPicPr>
          <p:nvPr/>
        </p:nvPicPr>
        <p:blipFill>
          <a:blip r:embed="rId7">
            <a:extLst>
              <a:ext uri="{28A0092B-C50C-407E-A947-70E740481C1C}">
                <a14:useLocalDpi xmlns:a14="http://schemas.microsoft.com/office/drawing/2010/main" val="0"/>
              </a:ext>
            </a:extLst>
          </a:blip>
          <a:srcRect r="890"/>
          <a:stretch>
            <a:fillRect/>
          </a:stretch>
        </p:blipFill>
        <p:spPr bwMode="auto">
          <a:xfrm>
            <a:off x="3116263" y="1625600"/>
            <a:ext cx="2832100" cy="190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6" name="Freeform 9"/>
          <p:cNvSpPr>
            <a:spLocks/>
          </p:cNvSpPr>
          <p:nvPr/>
        </p:nvSpPr>
        <p:spPr bwMode="auto">
          <a:xfrm>
            <a:off x="1430338" y="1955800"/>
            <a:ext cx="1936750" cy="1511300"/>
          </a:xfrm>
          <a:custGeom>
            <a:avLst/>
            <a:gdLst>
              <a:gd name="T0" fmla="*/ 347 w 1220"/>
              <a:gd name="T1" fmla="*/ 8 h 952"/>
              <a:gd name="T2" fmla="*/ 99 w 1220"/>
              <a:gd name="T3" fmla="*/ 40 h 952"/>
              <a:gd name="T4" fmla="*/ 51 w 1220"/>
              <a:gd name="T5" fmla="*/ 112 h 952"/>
              <a:gd name="T6" fmla="*/ 35 w 1220"/>
              <a:gd name="T7" fmla="*/ 352 h 952"/>
              <a:gd name="T8" fmla="*/ 67 w 1220"/>
              <a:gd name="T9" fmla="*/ 432 h 952"/>
              <a:gd name="T10" fmla="*/ 75 w 1220"/>
              <a:gd name="T11" fmla="*/ 456 h 952"/>
              <a:gd name="T12" fmla="*/ 83 w 1220"/>
              <a:gd name="T13" fmla="*/ 544 h 952"/>
              <a:gd name="T14" fmla="*/ 131 w 1220"/>
              <a:gd name="T15" fmla="*/ 600 h 952"/>
              <a:gd name="T16" fmla="*/ 315 w 1220"/>
              <a:gd name="T17" fmla="*/ 728 h 952"/>
              <a:gd name="T18" fmla="*/ 515 w 1220"/>
              <a:gd name="T19" fmla="*/ 768 h 952"/>
              <a:gd name="T20" fmla="*/ 763 w 1220"/>
              <a:gd name="T21" fmla="*/ 840 h 952"/>
              <a:gd name="T22" fmla="*/ 907 w 1220"/>
              <a:gd name="T23" fmla="*/ 896 h 952"/>
              <a:gd name="T24" fmla="*/ 1123 w 1220"/>
              <a:gd name="T25" fmla="*/ 928 h 952"/>
              <a:gd name="T26" fmla="*/ 1187 w 1220"/>
              <a:gd name="T27" fmla="*/ 856 h 952"/>
              <a:gd name="T28" fmla="*/ 1147 w 1220"/>
              <a:gd name="T29" fmla="*/ 496 h 952"/>
              <a:gd name="T30" fmla="*/ 1099 w 1220"/>
              <a:gd name="T31" fmla="*/ 416 h 952"/>
              <a:gd name="T32" fmla="*/ 1043 w 1220"/>
              <a:gd name="T33" fmla="*/ 416 h 952"/>
              <a:gd name="T34" fmla="*/ 1027 w 1220"/>
              <a:gd name="T35" fmla="*/ 368 h 952"/>
              <a:gd name="T36" fmla="*/ 979 w 1220"/>
              <a:gd name="T37" fmla="*/ 304 h 952"/>
              <a:gd name="T38" fmla="*/ 883 w 1220"/>
              <a:gd name="T39" fmla="*/ 248 h 952"/>
              <a:gd name="T40" fmla="*/ 755 w 1220"/>
              <a:gd name="T41" fmla="*/ 144 h 952"/>
              <a:gd name="T42" fmla="*/ 555 w 1220"/>
              <a:gd name="T43" fmla="*/ 0 h 952"/>
              <a:gd name="T44" fmla="*/ 347 w 1220"/>
              <a:gd name="T45" fmla="*/ 8 h 9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20"/>
              <a:gd name="T70" fmla="*/ 0 h 952"/>
              <a:gd name="T71" fmla="*/ 1220 w 1220"/>
              <a:gd name="T72" fmla="*/ 952 h 9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20" h="952">
                <a:moveTo>
                  <a:pt x="347" y="8"/>
                </a:moveTo>
                <a:cubicBezTo>
                  <a:pt x="264" y="18"/>
                  <a:pt x="180" y="22"/>
                  <a:pt x="99" y="40"/>
                </a:cubicBezTo>
                <a:cubicBezTo>
                  <a:pt x="90" y="41"/>
                  <a:pt x="73" y="96"/>
                  <a:pt x="51" y="112"/>
                </a:cubicBezTo>
                <a:cubicBezTo>
                  <a:pt x="0" y="188"/>
                  <a:pt x="22" y="237"/>
                  <a:pt x="35" y="352"/>
                </a:cubicBezTo>
                <a:cubicBezTo>
                  <a:pt x="38" y="380"/>
                  <a:pt x="57" y="404"/>
                  <a:pt x="67" y="432"/>
                </a:cubicBezTo>
                <a:cubicBezTo>
                  <a:pt x="69" y="440"/>
                  <a:pt x="75" y="456"/>
                  <a:pt x="75" y="456"/>
                </a:cubicBezTo>
                <a:cubicBezTo>
                  <a:pt x="77" y="485"/>
                  <a:pt x="76" y="515"/>
                  <a:pt x="83" y="544"/>
                </a:cubicBezTo>
                <a:cubicBezTo>
                  <a:pt x="86" y="559"/>
                  <a:pt x="125" y="594"/>
                  <a:pt x="131" y="600"/>
                </a:cubicBezTo>
                <a:cubicBezTo>
                  <a:pt x="186" y="649"/>
                  <a:pt x="248" y="694"/>
                  <a:pt x="315" y="728"/>
                </a:cubicBezTo>
                <a:cubicBezTo>
                  <a:pt x="391" y="712"/>
                  <a:pt x="444" y="743"/>
                  <a:pt x="515" y="768"/>
                </a:cubicBezTo>
                <a:cubicBezTo>
                  <a:pt x="596" y="796"/>
                  <a:pt x="683" y="806"/>
                  <a:pt x="763" y="840"/>
                </a:cubicBezTo>
                <a:cubicBezTo>
                  <a:pt x="885" y="892"/>
                  <a:pt x="835" y="878"/>
                  <a:pt x="907" y="896"/>
                </a:cubicBezTo>
                <a:cubicBezTo>
                  <a:pt x="1001" y="952"/>
                  <a:pt x="961" y="936"/>
                  <a:pt x="1123" y="928"/>
                </a:cubicBezTo>
                <a:cubicBezTo>
                  <a:pt x="1154" y="906"/>
                  <a:pt x="1169" y="890"/>
                  <a:pt x="1187" y="856"/>
                </a:cubicBezTo>
                <a:cubicBezTo>
                  <a:pt x="1181" y="642"/>
                  <a:pt x="1220" y="619"/>
                  <a:pt x="1147" y="496"/>
                </a:cubicBezTo>
                <a:cubicBezTo>
                  <a:pt x="1137" y="458"/>
                  <a:pt x="1131" y="437"/>
                  <a:pt x="1099" y="416"/>
                </a:cubicBezTo>
                <a:cubicBezTo>
                  <a:pt x="1087" y="418"/>
                  <a:pt x="1055" y="433"/>
                  <a:pt x="1043" y="416"/>
                </a:cubicBezTo>
                <a:cubicBezTo>
                  <a:pt x="1033" y="402"/>
                  <a:pt x="1037" y="381"/>
                  <a:pt x="1027" y="368"/>
                </a:cubicBezTo>
                <a:cubicBezTo>
                  <a:pt x="1011" y="346"/>
                  <a:pt x="997" y="322"/>
                  <a:pt x="979" y="304"/>
                </a:cubicBezTo>
                <a:cubicBezTo>
                  <a:pt x="949" y="274"/>
                  <a:pt x="915" y="269"/>
                  <a:pt x="883" y="248"/>
                </a:cubicBezTo>
                <a:cubicBezTo>
                  <a:pt x="853" y="203"/>
                  <a:pt x="806" y="156"/>
                  <a:pt x="755" y="144"/>
                </a:cubicBezTo>
                <a:cubicBezTo>
                  <a:pt x="681" y="70"/>
                  <a:pt x="676" y="0"/>
                  <a:pt x="555" y="0"/>
                </a:cubicBezTo>
                <a:cubicBezTo>
                  <a:pt x="485" y="0"/>
                  <a:pt x="416" y="5"/>
                  <a:pt x="347" y="8"/>
                </a:cubicBezTo>
                <a:close/>
              </a:path>
            </a:pathLst>
          </a:custGeom>
          <a:noFill/>
          <a:ln w="38100" cap="flat" cmpd="sng">
            <a:solidFill>
              <a:srgbClr val="008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37" name="Freeform 10"/>
          <p:cNvSpPr>
            <a:spLocks/>
          </p:cNvSpPr>
          <p:nvPr/>
        </p:nvSpPr>
        <p:spPr bwMode="auto">
          <a:xfrm>
            <a:off x="4364038" y="2222500"/>
            <a:ext cx="1936750" cy="1511300"/>
          </a:xfrm>
          <a:custGeom>
            <a:avLst/>
            <a:gdLst>
              <a:gd name="T0" fmla="*/ 347 w 1220"/>
              <a:gd name="T1" fmla="*/ 8 h 952"/>
              <a:gd name="T2" fmla="*/ 99 w 1220"/>
              <a:gd name="T3" fmla="*/ 40 h 952"/>
              <a:gd name="T4" fmla="*/ 51 w 1220"/>
              <a:gd name="T5" fmla="*/ 112 h 952"/>
              <a:gd name="T6" fmla="*/ 35 w 1220"/>
              <a:gd name="T7" fmla="*/ 352 h 952"/>
              <a:gd name="T8" fmla="*/ 67 w 1220"/>
              <a:gd name="T9" fmla="*/ 432 h 952"/>
              <a:gd name="T10" fmla="*/ 75 w 1220"/>
              <a:gd name="T11" fmla="*/ 456 h 952"/>
              <a:gd name="T12" fmla="*/ 83 w 1220"/>
              <a:gd name="T13" fmla="*/ 544 h 952"/>
              <a:gd name="T14" fmla="*/ 131 w 1220"/>
              <a:gd name="T15" fmla="*/ 600 h 952"/>
              <a:gd name="T16" fmla="*/ 315 w 1220"/>
              <a:gd name="T17" fmla="*/ 728 h 952"/>
              <a:gd name="T18" fmla="*/ 515 w 1220"/>
              <a:gd name="T19" fmla="*/ 768 h 952"/>
              <a:gd name="T20" fmla="*/ 763 w 1220"/>
              <a:gd name="T21" fmla="*/ 840 h 952"/>
              <a:gd name="T22" fmla="*/ 907 w 1220"/>
              <a:gd name="T23" fmla="*/ 896 h 952"/>
              <a:gd name="T24" fmla="*/ 1123 w 1220"/>
              <a:gd name="T25" fmla="*/ 928 h 952"/>
              <a:gd name="T26" fmla="*/ 1187 w 1220"/>
              <a:gd name="T27" fmla="*/ 856 h 952"/>
              <a:gd name="T28" fmla="*/ 1147 w 1220"/>
              <a:gd name="T29" fmla="*/ 496 h 952"/>
              <a:gd name="T30" fmla="*/ 1099 w 1220"/>
              <a:gd name="T31" fmla="*/ 416 h 952"/>
              <a:gd name="T32" fmla="*/ 1043 w 1220"/>
              <a:gd name="T33" fmla="*/ 416 h 952"/>
              <a:gd name="T34" fmla="*/ 1027 w 1220"/>
              <a:gd name="T35" fmla="*/ 368 h 952"/>
              <a:gd name="T36" fmla="*/ 979 w 1220"/>
              <a:gd name="T37" fmla="*/ 304 h 952"/>
              <a:gd name="T38" fmla="*/ 883 w 1220"/>
              <a:gd name="T39" fmla="*/ 248 h 952"/>
              <a:gd name="T40" fmla="*/ 755 w 1220"/>
              <a:gd name="T41" fmla="*/ 144 h 952"/>
              <a:gd name="T42" fmla="*/ 555 w 1220"/>
              <a:gd name="T43" fmla="*/ 0 h 952"/>
              <a:gd name="T44" fmla="*/ 347 w 1220"/>
              <a:gd name="T45" fmla="*/ 8 h 9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20"/>
              <a:gd name="T70" fmla="*/ 0 h 952"/>
              <a:gd name="T71" fmla="*/ 1220 w 1220"/>
              <a:gd name="T72" fmla="*/ 952 h 9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20" h="952">
                <a:moveTo>
                  <a:pt x="347" y="8"/>
                </a:moveTo>
                <a:cubicBezTo>
                  <a:pt x="264" y="18"/>
                  <a:pt x="180" y="22"/>
                  <a:pt x="99" y="40"/>
                </a:cubicBezTo>
                <a:cubicBezTo>
                  <a:pt x="90" y="41"/>
                  <a:pt x="73" y="96"/>
                  <a:pt x="51" y="112"/>
                </a:cubicBezTo>
                <a:cubicBezTo>
                  <a:pt x="0" y="188"/>
                  <a:pt x="22" y="237"/>
                  <a:pt x="35" y="352"/>
                </a:cubicBezTo>
                <a:cubicBezTo>
                  <a:pt x="38" y="380"/>
                  <a:pt x="57" y="404"/>
                  <a:pt x="67" y="432"/>
                </a:cubicBezTo>
                <a:cubicBezTo>
                  <a:pt x="69" y="440"/>
                  <a:pt x="75" y="456"/>
                  <a:pt x="75" y="456"/>
                </a:cubicBezTo>
                <a:cubicBezTo>
                  <a:pt x="77" y="485"/>
                  <a:pt x="76" y="515"/>
                  <a:pt x="83" y="544"/>
                </a:cubicBezTo>
                <a:cubicBezTo>
                  <a:pt x="86" y="559"/>
                  <a:pt x="125" y="594"/>
                  <a:pt x="131" y="600"/>
                </a:cubicBezTo>
                <a:cubicBezTo>
                  <a:pt x="186" y="649"/>
                  <a:pt x="248" y="694"/>
                  <a:pt x="315" y="728"/>
                </a:cubicBezTo>
                <a:cubicBezTo>
                  <a:pt x="391" y="712"/>
                  <a:pt x="444" y="743"/>
                  <a:pt x="515" y="768"/>
                </a:cubicBezTo>
                <a:cubicBezTo>
                  <a:pt x="596" y="796"/>
                  <a:pt x="683" y="806"/>
                  <a:pt x="763" y="840"/>
                </a:cubicBezTo>
                <a:cubicBezTo>
                  <a:pt x="885" y="892"/>
                  <a:pt x="835" y="878"/>
                  <a:pt x="907" y="896"/>
                </a:cubicBezTo>
                <a:cubicBezTo>
                  <a:pt x="1001" y="952"/>
                  <a:pt x="961" y="936"/>
                  <a:pt x="1123" y="928"/>
                </a:cubicBezTo>
                <a:cubicBezTo>
                  <a:pt x="1154" y="906"/>
                  <a:pt x="1169" y="890"/>
                  <a:pt x="1187" y="856"/>
                </a:cubicBezTo>
                <a:cubicBezTo>
                  <a:pt x="1181" y="642"/>
                  <a:pt x="1220" y="619"/>
                  <a:pt x="1147" y="496"/>
                </a:cubicBezTo>
                <a:cubicBezTo>
                  <a:pt x="1137" y="458"/>
                  <a:pt x="1131" y="437"/>
                  <a:pt x="1099" y="416"/>
                </a:cubicBezTo>
                <a:cubicBezTo>
                  <a:pt x="1087" y="418"/>
                  <a:pt x="1055" y="433"/>
                  <a:pt x="1043" y="416"/>
                </a:cubicBezTo>
                <a:cubicBezTo>
                  <a:pt x="1033" y="402"/>
                  <a:pt x="1037" y="381"/>
                  <a:pt x="1027" y="368"/>
                </a:cubicBezTo>
                <a:cubicBezTo>
                  <a:pt x="1011" y="346"/>
                  <a:pt x="997" y="322"/>
                  <a:pt x="979" y="304"/>
                </a:cubicBezTo>
                <a:cubicBezTo>
                  <a:pt x="949" y="274"/>
                  <a:pt x="915" y="269"/>
                  <a:pt x="883" y="248"/>
                </a:cubicBezTo>
                <a:cubicBezTo>
                  <a:pt x="853" y="203"/>
                  <a:pt x="806" y="156"/>
                  <a:pt x="755" y="144"/>
                </a:cubicBezTo>
                <a:cubicBezTo>
                  <a:pt x="681" y="70"/>
                  <a:pt x="676" y="0"/>
                  <a:pt x="555" y="0"/>
                </a:cubicBezTo>
                <a:cubicBezTo>
                  <a:pt x="485" y="0"/>
                  <a:pt x="416" y="5"/>
                  <a:pt x="347" y="8"/>
                </a:cubicBezTo>
                <a:close/>
              </a:path>
            </a:pathLst>
          </a:custGeom>
          <a:noFill/>
          <a:ln w="38100" cap="flat" cmpd="sng">
            <a:solidFill>
              <a:srgbClr val="008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38" name="Line 11"/>
          <p:cNvSpPr>
            <a:spLocks noChangeShapeType="1"/>
          </p:cNvSpPr>
          <p:nvPr/>
        </p:nvSpPr>
        <p:spPr bwMode="auto">
          <a:xfrm flipV="1">
            <a:off x="3314700" y="3136900"/>
            <a:ext cx="1219200" cy="8890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39" name="Freeform 12"/>
          <p:cNvSpPr>
            <a:spLocks/>
          </p:cNvSpPr>
          <p:nvPr/>
        </p:nvSpPr>
        <p:spPr bwMode="auto">
          <a:xfrm>
            <a:off x="6896100" y="2413000"/>
            <a:ext cx="1435100" cy="1276350"/>
          </a:xfrm>
          <a:custGeom>
            <a:avLst/>
            <a:gdLst>
              <a:gd name="T0" fmla="*/ 688 w 904"/>
              <a:gd name="T1" fmla="*/ 80 h 804"/>
              <a:gd name="T2" fmla="*/ 560 w 904"/>
              <a:gd name="T3" fmla="*/ 56 h 804"/>
              <a:gd name="T4" fmla="*/ 512 w 904"/>
              <a:gd name="T5" fmla="*/ 40 h 804"/>
              <a:gd name="T6" fmla="*/ 488 w 904"/>
              <a:gd name="T7" fmla="*/ 16 h 804"/>
              <a:gd name="T8" fmla="*/ 304 w 904"/>
              <a:gd name="T9" fmla="*/ 0 h 804"/>
              <a:gd name="T10" fmla="*/ 200 w 904"/>
              <a:gd name="T11" fmla="*/ 16 h 804"/>
              <a:gd name="T12" fmla="*/ 152 w 904"/>
              <a:gd name="T13" fmla="*/ 96 h 804"/>
              <a:gd name="T14" fmla="*/ 96 w 904"/>
              <a:gd name="T15" fmla="*/ 128 h 804"/>
              <a:gd name="T16" fmla="*/ 48 w 904"/>
              <a:gd name="T17" fmla="*/ 248 h 804"/>
              <a:gd name="T18" fmla="*/ 16 w 904"/>
              <a:gd name="T19" fmla="*/ 384 h 804"/>
              <a:gd name="T20" fmla="*/ 0 w 904"/>
              <a:gd name="T21" fmla="*/ 432 h 804"/>
              <a:gd name="T22" fmla="*/ 56 w 904"/>
              <a:gd name="T23" fmla="*/ 600 h 804"/>
              <a:gd name="T24" fmla="*/ 88 w 904"/>
              <a:gd name="T25" fmla="*/ 640 h 804"/>
              <a:gd name="T26" fmla="*/ 240 w 904"/>
              <a:gd name="T27" fmla="*/ 728 h 804"/>
              <a:gd name="T28" fmla="*/ 504 w 904"/>
              <a:gd name="T29" fmla="*/ 776 h 804"/>
              <a:gd name="T30" fmla="*/ 720 w 904"/>
              <a:gd name="T31" fmla="*/ 784 h 804"/>
              <a:gd name="T32" fmla="*/ 840 w 904"/>
              <a:gd name="T33" fmla="*/ 784 h 804"/>
              <a:gd name="T34" fmla="*/ 856 w 904"/>
              <a:gd name="T35" fmla="*/ 752 h 804"/>
              <a:gd name="T36" fmla="*/ 888 w 904"/>
              <a:gd name="T37" fmla="*/ 704 h 804"/>
              <a:gd name="T38" fmla="*/ 904 w 904"/>
              <a:gd name="T39" fmla="*/ 680 h 804"/>
              <a:gd name="T40" fmla="*/ 888 w 904"/>
              <a:gd name="T41" fmla="*/ 568 h 804"/>
              <a:gd name="T42" fmla="*/ 880 w 904"/>
              <a:gd name="T43" fmla="*/ 352 h 804"/>
              <a:gd name="T44" fmla="*/ 864 w 904"/>
              <a:gd name="T45" fmla="*/ 296 h 804"/>
              <a:gd name="T46" fmla="*/ 720 w 904"/>
              <a:gd name="T47" fmla="*/ 152 h 804"/>
              <a:gd name="T48" fmla="*/ 688 w 904"/>
              <a:gd name="T49" fmla="*/ 80 h 8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4"/>
              <a:gd name="T76" fmla="*/ 0 h 804"/>
              <a:gd name="T77" fmla="*/ 904 w 904"/>
              <a:gd name="T78" fmla="*/ 804 h 8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4" h="804">
                <a:moveTo>
                  <a:pt x="688" y="80"/>
                </a:moveTo>
                <a:cubicBezTo>
                  <a:pt x="614" y="55"/>
                  <a:pt x="656" y="65"/>
                  <a:pt x="560" y="56"/>
                </a:cubicBezTo>
                <a:cubicBezTo>
                  <a:pt x="544" y="50"/>
                  <a:pt x="523" y="51"/>
                  <a:pt x="512" y="40"/>
                </a:cubicBezTo>
                <a:cubicBezTo>
                  <a:pt x="504" y="32"/>
                  <a:pt x="499" y="18"/>
                  <a:pt x="488" y="16"/>
                </a:cubicBezTo>
                <a:cubicBezTo>
                  <a:pt x="428" y="1"/>
                  <a:pt x="365" y="6"/>
                  <a:pt x="304" y="0"/>
                </a:cubicBezTo>
                <a:cubicBezTo>
                  <a:pt x="269" y="5"/>
                  <a:pt x="233" y="4"/>
                  <a:pt x="200" y="16"/>
                </a:cubicBezTo>
                <a:cubicBezTo>
                  <a:pt x="177" y="23"/>
                  <a:pt x="170" y="80"/>
                  <a:pt x="152" y="96"/>
                </a:cubicBezTo>
                <a:cubicBezTo>
                  <a:pt x="135" y="109"/>
                  <a:pt x="113" y="116"/>
                  <a:pt x="96" y="128"/>
                </a:cubicBezTo>
                <a:cubicBezTo>
                  <a:pt x="81" y="170"/>
                  <a:pt x="72" y="211"/>
                  <a:pt x="48" y="248"/>
                </a:cubicBezTo>
                <a:cubicBezTo>
                  <a:pt x="36" y="292"/>
                  <a:pt x="30" y="340"/>
                  <a:pt x="16" y="384"/>
                </a:cubicBezTo>
                <a:cubicBezTo>
                  <a:pt x="10" y="400"/>
                  <a:pt x="0" y="432"/>
                  <a:pt x="0" y="432"/>
                </a:cubicBezTo>
                <a:cubicBezTo>
                  <a:pt x="9" y="492"/>
                  <a:pt x="1" y="563"/>
                  <a:pt x="56" y="600"/>
                </a:cubicBezTo>
                <a:cubicBezTo>
                  <a:pt x="70" y="642"/>
                  <a:pt x="53" y="608"/>
                  <a:pt x="88" y="640"/>
                </a:cubicBezTo>
                <a:cubicBezTo>
                  <a:pt x="145" y="691"/>
                  <a:pt x="162" y="715"/>
                  <a:pt x="240" y="728"/>
                </a:cubicBezTo>
                <a:cubicBezTo>
                  <a:pt x="309" y="739"/>
                  <a:pt x="426" y="771"/>
                  <a:pt x="504" y="776"/>
                </a:cubicBezTo>
                <a:cubicBezTo>
                  <a:pt x="575" y="780"/>
                  <a:pt x="648" y="781"/>
                  <a:pt x="720" y="784"/>
                </a:cubicBezTo>
                <a:cubicBezTo>
                  <a:pt x="763" y="794"/>
                  <a:pt x="786" y="804"/>
                  <a:pt x="840" y="784"/>
                </a:cubicBezTo>
                <a:cubicBezTo>
                  <a:pt x="851" y="779"/>
                  <a:pt x="849" y="762"/>
                  <a:pt x="856" y="752"/>
                </a:cubicBezTo>
                <a:cubicBezTo>
                  <a:pt x="865" y="735"/>
                  <a:pt x="877" y="720"/>
                  <a:pt x="888" y="704"/>
                </a:cubicBezTo>
                <a:cubicBezTo>
                  <a:pt x="893" y="696"/>
                  <a:pt x="904" y="680"/>
                  <a:pt x="904" y="680"/>
                </a:cubicBezTo>
                <a:cubicBezTo>
                  <a:pt x="899" y="642"/>
                  <a:pt x="890" y="605"/>
                  <a:pt x="888" y="568"/>
                </a:cubicBezTo>
                <a:cubicBezTo>
                  <a:pt x="883" y="496"/>
                  <a:pt x="884" y="423"/>
                  <a:pt x="880" y="352"/>
                </a:cubicBezTo>
                <a:cubicBezTo>
                  <a:pt x="879" y="349"/>
                  <a:pt x="867" y="301"/>
                  <a:pt x="864" y="296"/>
                </a:cubicBezTo>
                <a:cubicBezTo>
                  <a:pt x="825" y="238"/>
                  <a:pt x="767" y="199"/>
                  <a:pt x="720" y="152"/>
                </a:cubicBezTo>
                <a:cubicBezTo>
                  <a:pt x="701" y="133"/>
                  <a:pt x="688" y="80"/>
                  <a:pt x="688" y="80"/>
                </a:cubicBezTo>
                <a:close/>
              </a:path>
            </a:pathLst>
          </a:custGeom>
          <a:noFill/>
          <a:ln w="38100" cap="flat" cmpd="sng">
            <a:solidFill>
              <a:schemeClr val="hlink"/>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40" name="Freeform 13"/>
          <p:cNvSpPr>
            <a:spLocks/>
          </p:cNvSpPr>
          <p:nvPr/>
        </p:nvSpPr>
        <p:spPr bwMode="auto">
          <a:xfrm>
            <a:off x="6184900" y="5092700"/>
            <a:ext cx="1803400" cy="1568450"/>
          </a:xfrm>
          <a:custGeom>
            <a:avLst/>
            <a:gdLst>
              <a:gd name="T0" fmla="*/ 688 w 904"/>
              <a:gd name="T1" fmla="*/ 80 h 804"/>
              <a:gd name="T2" fmla="*/ 560 w 904"/>
              <a:gd name="T3" fmla="*/ 56 h 804"/>
              <a:gd name="T4" fmla="*/ 512 w 904"/>
              <a:gd name="T5" fmla="*/ 40 h 804"/>
              <a:gd name="T6" fmla="*/ 488 w 904"/>
              <a:gd name="T7" fmla="*/ 16 h 804"/>
              <a:gd name="T8" fmla="*/ 304 w 904"/>
              <a:gd name="T9" fmla="*/ 0 h 804"/>
              <a:gd name="T10" fmla="*/ 200 w 904"/>
              <a:gd name="T11" fmla="*/ 16 h 804"/>
              <a:gd name="T12" fmla="*/ 152 w 904"/>
              <a:gd name="T13" fmla="*/ 96 h 804"/>
              <a:gd name="T14" fmla="*/ 96 w 904"/>
              <a:gd name="T15" fmla="*/ 128 h 804"/>
              <a:gd name="T16" fmla="*/ 48 w 904"/>
              <a:gd name="T17" fmla="*/ 248 h 804"/>
              <a:gd name="T18" fmla="*/ 16 w 904"/>
              <a:gd name="T19" fmla="*/ 384 h 804"/>
              <a:gd name="T20" fmla="*/ 0 w 904"/>
              <a:gd name="T21" fmla="*/ 432 h 804"/>
              <a:gd name="T22" fmla="*/ 56 w 904"/>
              <a:gd name="T23" fmla="*/ 600 h 804"/>
              <a:gd name="T24" fmla="*/ 88 w 904"/>
              <a:gd name="T25" fmla="*/ 640 h 804"/>
              <a:gd name="T26" fmla="*/ 240 w 904"/>
              <a:gd name="T27" fmla="*/ 728 h 804"/>
              <a:gd name="T28" fmla="*/ 504 w 904"/>
              <a:gd name="T29" fmla="*/ 776 h 804"/>
              <a:gd name="T30" fmla="*/ 720 w 904"/>
              <a:gd name="T31" fmla="*/ 784 h 804"/>
              <a:gd name="T32" fmla="*/ 840 w 904"/>
              <a:gd name="T33" fmla="*/ 784 h 804"/>
              <a:gd name="T34" fmla="*/ 856 w 904"/>
              <a:gd name="T35" fmla="*/ 752 h 804"/>
              <a:gd name="T36" fmla="*/ 888 w 904"/>
              <a:gd name="T37" fmla="*/ 704 h 804"/>
              <a:gd name="T38" fmla="*/ 904 w 904"/>
              <a:gd name="T39" fmla="*/ 680 h 804"/>
              <a:gd name="T40" fmla="*/ 888 w 904"/>
              <a:gd name="T41" fmla="*/ 568 h 804"/>
              <a:gd name="T42" fmla="*/ 880 w 904"/>
              <a:gd name="T43" fmla="*/ 352 h 804"/>
              <a:gd name="T44" fmla="*/ 864 w 904"/>
              <a:gd name="T45" fmla="*/ 296 h 804"/>
              <a:gd name="T46" fmla="*/ 720 w 904"/>
              <a:gd name="T47" fmla="*/ 152 h 804"/>
              <a:gd name="T48" fmla="*/ 688 w 904"/>
              <a:gd name="T49" fmla="*/ 80 h 8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4"/>
              <a:gd name="T76" fmla="*/ 0 h 804"/>
              <a:gd name="T77" fmla="*/ 904 w 904"/>
              <a:gd name="T78" fmla="*/ 804 h 8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4" h="804">
                <a:moveTo>
                  <a:pt x="688" y="80"/>
                </a:moveTo>
                <a:cubicBezTo>
                  <a:pt x="614" y="55"/>
                  <a:pt x="656" y="65"/>
                  <a:pt x="560" y="56"/>
                </a:cubicBezTo>
                <a:cubicBezTo>
                  <a:pt x="544" y="50"/>
                  <a:pt x="523" y="51"/>
                  <a:pt x="512" y="40"/>
                </a:cubicBezTo>
                <a:cubicBezTo>
                  <a:pt x="504" y="32"/>
                  <a:pt x="499" y="18"/>
                  <a:pt x="488" y="16"/>
                </a:cubicBezTo>
                <a:cubicBezTo>
                  <a:pt x="428" y="1"/>
                  <a:pt x="365" y="6"/>
                  <a:pt x="304" y="0"/>
                </a:cubicBezTo>
                <a:cubicBezTo>
                  <a:pt x="269" y="5"/>
                  <a:pt x="233" y="4"/>
                  <a:pt x="200" y="16"/>
                </a:cubicBezTo>
                <a:cubicBezTo>
                  <a:pt x="177" y="23"/>
                  <a:pt x="170" y="80"/>
                  <a:pt x="152" y="96"/>
                </a:cubicBezTo>
                <a:cubicBezTo>
                  <a:pt x="135" y="109"/>
                  <a:pt x="113" y="116"/>
                  <a:pt x="96" y="128"/>
                </a:cubicBezTo>
                <a:cubicBezTo>
                  <a:pt x="81" y="170"/>
                  <a:pt x="72" y="211"/>
                  <a:pt x="48" y="248"/>
                </a:cubicBezTo>
                <a:cubicBezTo>
                  <a:pt x="36" y="292"/>
                  <a:pt x="30" y="340"/>
                  <a:pt x="16" y="384"/>
                </a:cubicBezTo>
                <a:cubicBezTo>
                  <a:pt x="10" y="400"/>
                  <a:pt x="0" y="432"/>
                  <a:pt x="0" y="432"/>
                </a:cubicBezTo>
                <a:cubicBezTo>
                  <a:pt x="9" y="492"/>
                  <a:pt x="1" y="563"/>
                  <a:pt x="56" y="600"/>
                </a:cubicBezTo>
                <a:cubicBezTo>
                  <a:pt x="70" y="642"/>
                  <a:pt x="53" y="608"/>
                  <a:pt x="88" y="640"/>
                </a:cubicBezTo>
                <a:cubicBezTo>
                  <a:pt x="145" y="691"/>
                  <a:pt x="162" y="715"/>
                  <a:pt x="240" y="728"/>
                </a:cubicBezTo>
                <a:cubicBezTo>
                  <a:pt x="309" y="739"/>
                  <a:pt x="426" y="771"/>
                  <a:pt x="504" y="776"/>
                </a:cubicBezTo>
                <a:cubicBezTo>
                  <a:pt x="575" y="780"/>
                  <a:pt x="648" y="781"/>
                  <a:pt x="720" y="784"/>
                </a:cubicBezTo>
                <a:cubicBezTo>
                  <a:pt x="763" y="794"/>
                  <a:pt x="786" y="804"/>
                  <a:pt x="840" y="784"/>
                </a:cubicBezTo>
                <a:cubicBezTo>
                  <a:pt x="851" y="779"/>
                  <a:pt x="849" y="762"/>
                  <a:pt x="856" y="752"/>
                </a:cubicBezTo>
                <a:cubicBezTo>
                  <a:pt x="865" y="735"/>
                  <a:pt x="877" y="720"/>
                  <a:pt x="888" y="704"/>
                </a:cubicBezTo>
                <a:cubicBezTo>
                  <a:pt x="893" y="696"/>
                  <a:pt x="904" y="680"/>
                  <a:pt x="904" y="680"/>
                </a:cubicBezTo>
                <a:cubicBezTo>
                  <a:pt x="899" y="642"/>
                  <a:pt x="890" y="605"/>
                  <a:pt x="888" y="568"/>
                </a:cubicBezTo>
                <a:cubicBezTo>
                  <a:pt x="883" y="496"/>
                  <a:pt x="884" y="423"/>
                  <a:pt x="880" y="352"/>
                </a:cubicBezTo>
                <a:cubicBezTo>
                  <a:pt x="879" y="349"/>
                  <a:pt x="867" y="301"/>
                  <a:pt x="864" y="296"/>
                </a:cubicBezTo>
                <a:cubicBezTo>
                  <a:pt x="825" y="238"/>
                  <a:pt x="767" y="199"/>
                  <a:pt x="720" y="152"/>
                </a:cubicBezTo>
                <a:cubicBezTo>
                  <a:pt x="701" y="133"/>
                  <a:pt x="688" y="80"/>
                  <a:pt x="688" y="80"/>
                </a:cubicBezTo>
                <a:close/>
              </a:path>
            </a:pathLst>
          </a:custGeom>
          <a:noFill/>
          <a:ln w="38100" cap="flat" cmpd="sng">
            <a:solidFill>
              <a:schemeClr val="hlink"/>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41" name="Line 14"/>
          <p:cNvSpPr>
            <a:spLocks noChangeShapeType="1"/>
          </p:cNvSpPr>
          <p:nvPr/>
        </p:nvSpPr>
        <p:spPr bwMode="auto">
          <a:xfrm flipV="1">
            <a:off x="6934200" y="3581400"/>
            <a:ext cx="596900" cy="1524000"/>
          </a:xfrm>
          <a:prstGeom prst="line">
            <a:avLst/>
          </a:prstGeom>
          <a:noFill/>
          <a:ln w="381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42" name="Freeform 15"/>
          <p:cNvSpPr>
            <a:spLocks/>
          </p:cNvSpPr>
          <p:nvPr/>
        </p:nvSpPr>
        <p:spPr bwMode="auto">
          <a:xfrm>
            <a:off x="8293100" y="2333625"/>
            <a:ext cx="860425" cy="1182688"/>
          </a:xfrm>
          <a:custGeom>
            <a:avLst/>
            <a:gdLst>
              <a:gd name="T0" fmla="*/ 288 w 542"/>
              <a:gd name="T1" fmla="*/ 10 h 745"/>
              <a:gd name="T2" fmla="*/ 168 w 542"/>
              <a:gd name="T3" fmla="*/ 26 h 745"/>
              <a:gd name="T4" fmla="*/ 160 w 542"/>
              <a:gd name="T5" fmla="*/ 50 h 745"/>
              <a:gd name="T6" fmla="*/ 136 w 542"/>
              <a:gd name="T7" fmla="*/ 66 h 745"/>
              <a:gd name="T8" fmla="*/ 96 w 542"/>
              <a:gd name="T9" fmla="*/ 114 h 745"/>
              <a:gd name="T10" fmla="*/ 64 w 542"/>
              <a:gd name="T11" fmla="*/ 154 h 745"/>
              <a:gd name="T12" fmla="*/ 40 w 542"/>
              <a:gd name="T13" fmla="*/ 330 h 745"/>
              <a:gd name="T14" fmla="*/ 88 w 542"/>
              <a:gd name="T15" fmla="*/ 554 h 745"/>
              <a:gd name="T16" fmla="*/ 160 w 542"/>
              <a:gd name="T17" fmla="*/ 570 h 745"/>
              <a:gd name="T18" fmla="*/ 232 w 542"/>
              <a:gd name="T19" fmla="*/ 618 h 745"/>
              <a:gd name="T20" fmla="*/ 264 w 542"/>
              <a:gd name="T21" fmla="*/ 658 h 745"/>
              <a:gd name="T22" fmla="*/ 272 w 542"/>
              <a:gd name="T23" fmla="*/ 682 h 745"/>
              <a:gd name="T24" fmla="*/ 344 w 542"/>
              <a:gd name="T25" fmla="*/ 722 h 745"/>
              <a:gd name="T26" fmla="*/ 512 w 542"/>
              <a:gd name="T27" fmla="*/ 618 h 745"/>
              <a:gd name="T28" fmla="*/ 488 w 542"/>
              <a:gd name="T29" fmla="*/ 274 h 745"/>
              <a:gd name="T30" fmla="*/ 440 w 542"/>
              <a:gd name="T31" fmla="*/ 154 h 745"/>
              <a:gd name="T32" fmla="*/ 432 w 542"/>
              <a:gd name="T33" fmla="*/ 82 h 745"/>
              <a:gd name="T34" fmla="*/ 384 w 542"/>
              <a:gd name="T35" fmla="*/ 50 h 745"/>
              <a:gd name="T36" fmla="*/ 288 w 542"/>
              <a:gd name="T37" fmla="*/ 10 h 7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2"/>
              <a:gd name="T58" fmla="*/ 0 h 745"/>
              <a:gd name="T59" fmla="*/ 542 w 542"/>
              <a:gd name="T60" fmla="*/ 745 h 7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2" h="745">
                <a:moveTo>
                  <a:pt x="288" y="10"/>
                </a:moveTo>
                <a:cubicBezTo>
                  <a:pt x="247" y="15"/>
                  <a:pt x="204" y="7"/>
                  <a:pt x="168" y="26"/>
                </a:cubicBezTo>
                <a:cubicBezTo>
                  <a:pt x="160" y="29"/>
                  <a:pt x="165" y="43"/>
                  <a:pt x="160" y="50"/>
                </a:cubicBezTo>
                <a:cubicBezTo>
                  <a:pt x="153" y="57"/>
                  <a:pt x="144" y="60"/>
                  <a:pt x="136" y="66"/>
                </a:cubicBezTo>
                <a:cubicBezTo>
                  <a:pt x="124" y="83"/>
                  <a:pt x="107" y="96"/>
                  <a:pt x="96" y="114"/>
                </a:cubicBezTo>
                <a:cubicBezTo>
                  <a:pt x="65" y="160"/>
                  <a:pt x="117" y="118"/>
                  <a:pt x="64" y="154"/>
                </a:cubicBezTo>
                <a:cubicBezTo>
                  <a:pt x="34" y="242"/>
                  <a:pt x="49" y="185"/>
                  <a:pt x="40" y="330"/>
                </a:cubicBezTo>
                <a:cubicBezTo>
                  <a:pt x="43" y="408"/>
                  <a:pt x="0" y="532"/>
                  <a:pt x="88" y="554"/>
                </a:cubicBezTo>
                <a:cubicBezTo>
                  <a:pt x="116" y="573"/>
                  <a:pt x="126" y="581"/>
                  <a:pt x="160" y="570"/>
                </a:cubicBezTo>
                <a:cubicBezTo>
                  <a:pt x="199" y="589"/>
                  <a:pt x="194" y="605"/>
                  <a:pt x="232" y="618"/>
                </a:cubicBezTo>
                <a:cubicBezTo>
                  <a:pt x="252" y="678"/>
                  <a:pt x="222" y="606"/>
                  <a:pt x="264" y="658"/>
                </a:cubicBezTo>
                <a:cubicBezTo>
                  <a:pt x="269" y="664"/>
                  <a:pt x="266" y="676"/>
                  <a:pt x="272" y="682"/>
                </a:cubicBezTo>
                <a:cubicBezTo>
                  <a:pt x="299" y="709"/>
                  <a:pt x="313" y="711"/>
                  <a:pt x="344" y="722"/>
                </a:cubicBezTo>
                <a:cubicBezTo>
                  <a:pt x="542" y="710"/>
                  <a:pt x="469" y="745"/>
                  <a:pt x="512" y="618"/>
                </a:cubicBezTo>
                <a:cubicBezTo>
                  <a:pt x="487" y="497"/>
                  <a:pt x="495" y="412"/>
                  <a:pt x="488" y="274"/>
                </a:cubicBezTo>
                <a:cubicBezTo>
                  <a:pt x="485" y="226"/>
                  <a:pt x="454" y="196"/>
                  <a:pt x="440" y="154"/>
                </a:cubicBezTo>
                <a:cubicBezTo>
                  <a:pt x="437" y="130"/>
                  <a:pt x="443" y="103"/>
                  <a:pt x="432" y="82"/>
                </a:cubicBezTo>
                <a:cubicBezTo>
                  <a:pt x="422" y="65"/>
                  <a:pt x="384" y="50"/>
                  <a:pt x="384" y="50"/>
                </a:cubicBezTo>
                <a:cubicBezTo>
                  <a:pt x="367" y="1"/>
                  <a:pt x="333" y="0"/>
                  <a:pt x="288" y="10"/>
                </a:cubicBezTo>
                <a:close/>
              </a:path>
            </a:pathLst>
          </a:custGeom>
          <a:noFill/>
          <a:ln w="38100" cap="flat" cmpd="sng">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43" name="Freeform 16"/>
          <p:cNvSpPr>
            <a:spLocks/>
          </p:cNvSpPr>
          <p:nvPr/>
        </p:nvSpPr>
        <p:spPr bwMode="auto">
          <a:xfrm>
            <a:off x="7915275" y="4746625"/>
            <a:ext cx="1203325" cy="1373188"/>
          </a:xfrm>
          <a:custGeom>
            <a:avLst/>
            <a:gdLst>
              <a:gd name="T0" fmla="*/ 288 w 542"/>
              <a:gd name="T1" fmla="*/ 10 h 745"/>
              <a:gd name="T2" fmla="*/ 168 w 542"/>
              <a:gd name="T3" fmla="*/ 26 h 745"/>
              <a:gd name="T4" fmla="*/ 160 w 542"/>
              <a:gd name="T5" fmla="*/ 50 h 745"/>
              <a:gd name="T6" fmla="*/ 136 w 542"/>
              <a:gd name="T7" fmla="*/ 66 h 745"/>
              <a:gd name="T8" fmla="*/ 96 w 542"/>
              <a:gd name="T9" fmla="*/ 114 h 745"/>
              <a:gd name="T10" fmla="*/ 64 w 542"/>
              <a:gd name="T11" fmla="*/ 154 h 745"/>
              <a:gd name="T12" fmla="*/ 40 w 542"/>
              <a:gd name="T13" fmla="*/ 330 h 745"/>
              <a:gd name="T14" fmla="*/ 88 w 542"/>
              <a:gd name="T15" fmla="*/ 554 h 745"/>
              <a:gd name="T16" fmla="*/ 160 w 542"/>
              <a:gd name="T17" fmla="*/ 570 h 745"/>
              <a:gd name="T18" fmla="*/ 232 w 542"/>
              <a:gd name="T19" fmla="*/ 618 h 745"/>
              <a:gd name="T20" fmla="*/ 264 w 542"/>
              <a:gd name="T21" fmla="*/ 658 h 745"/>
              <a:gd name="T22" fmla="*/ 272 w 542"/>
              <a:gd name="T23" fmla="*/ 682 h 745"/>
              <a:gd name="T24" fmla="*/ 344 w 542"/>
              <a:gd name="T25" fmla="*/ 722 h 745"/>
              <a:gd name="T26" fmla="*/ 512 w 542"/>
              <a:gd name="T27" fmla="*/ 618 h 745"/>
              <a:gd name="T28" fmla="*/ 488 w 542"/>
              <a:gd name="T29" fmla="*/ 274 h 745"/>
              <a:gd name="T30" fmla="*/ 440 w 542"/>
              <a:gd name="T31" fmla="*/ 154 h 745"/>
              <a:gd name="T32" fmla="*/ 432 w 542"/>
              <a:gd name="T33" fmla="*/ 82 h 745"/>
              <a:gd name="T34" fmla="*/ 384 w 542"/>
              <a:gd name="T35" fmla="*/ 50 h 745"/>
              <a:gd name="T36" fmla="*/ 288 w 542"/>
              <a:gd name="T37" fmla="*/ 10 h 7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2"/>
              <a:gd name="T58" fmla="*/ 0 h 745"/>
              <a:gd name="T59" fmla="*/ 542 w 542"/>
              <a:gd name="T60" fmla="*/ 745 h 7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2" h="745">
                <a:moveTo>
                  <a:pt x="288" y="10"/>
                </a:moveTo>
                <a:cubicBezTo>
                  <a:pt x="247" y="15"/>
                  <a:pt x="204" y="7"/>
                  <a:pt x="168" y="26"/>
                </a:cubicBezTo>
                <a:cubicBezTo>
                  <a:pt x="160" y="29"/>
                  <a:pt x="165" y="43"/>
                  <a:pt x="160" y="50"/>
                </a:cubicBezTo>
                <a:cubicBezTo>
                  <a:pt x="153" y="57"/>
                  <a:pt x="144" y="60"/>
                  <a:pt x="136" y="66"/>
                </a:cubicBezTo>
                <a:cubicBezTo>
                  <a:pt x="124" y="83"/>
                  <a:pt x="107" y="96"/>
                  <a:pt x="96" y="114"/>
                </a:cubicBezTo>
                <a:cubicBezTo>
                  <a:pt x="65" y="160"/>
                  <a:pt x="117" y="118"/>
                  <a:pt x="64" y="154"/>
                </a:cubicBezTo>
                <a:cubicBezTo>
                  <a:pt x="34" y="242"/>
                  <a:pt x="49" y="185"/>
                  <a:pt x="40" y="330"/>
                </a:cubicBezTo>
                <a:cubicBezTo>
                  <a:pt x="43" y="408"/>
                  <a:pt x="0" y="532"/>
                  <a:pt x="88" y="554"/>
                </a:cubicBezTo>
                <a:cubicBezTo>
                  <a:pt x="116" y="573"/>
                  <a:pt x="126" y="581"/>
                  <a:pt x="160" y="570"/>
                </a:cubicBezTo>
                <a:cubicBezTo>
                  <a:pt x="199" y="589"/>
                  <a:pt x="194" y="605"/>
                  <a:pt x="232" y="618"/>
                </a:cubicBezTo>
                <a:cubicBezTo>
                  <a:pt x="252" y="678"/>
                  <a:pt x="222" y="606"/>
                  <a:pt x="264" y="658"/>
                </a:cubicBezTo>
                <a:cubicBezTo>
                  <a:pt x="269" y="664"/>
                  <a:pt x="266" y="676"/>
                  <a:pt x="272" y="682"/>
                </a:cubicBezTo>
                <a:cubicBezTo>
                  <a:pt x="299" y="709"/>
                  <a:pt x="313" y="711"/>
                  <a:pt x="344" y="722"/>
                </a:cubicBezTo>
                <a:cubicBezTo>
                  <a:pt x="542" y="710"/>
                  <a:pt x="469" y="745"/>
                  <a:pt x="512" y="618"/>
                </a:cubicBezTo>
                <a:cubicBezTo>
                  <a:pt x="487" y="497"/>
                  <a:pt x="495" y="412"/>
                  <a:pt x="488" y="274"/>
                </a:cubicBezTo>
                <a:cubicBezTo>
                  <a:pt x="485" y="226"/>
                  <a:pt x="454" y="196"/>
                  <a:pt x="440" y="154"/>
                </a:cubicBezTo>
                <a:cubicBezTo>
                  <a:pt x="437" y="130"/>
                  <a:pt x="443" y="103"/>
                  <a:pt x="432" y="82"/>
                </a:cubicBezTo>
                <a:cubicBezTo>
                  <a:pt x="422" y="65"/>
                  <a:pt x="384" y="50"/>
                  <a:pt x="384" y="50"/>
                </a:cubicBezTo>
                <a:cubicBezTo>
                  <a:pt x="367" y="1"/>
                  <a:pt x="333" y="0"/>
                  <a:pt x="288" y="10"/>
                </a:cubicBezTo>
                <a:close/>
              </a:path>
            </a:pathLst>
          </a:custGeom>
          <a:noFill/>
          <a:ln w="38100" cap="flat" cmpd="sng">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44" name="Line 17"/>
          <p:cNvSpPr>
            <a:spLocks noChangeShapeType="1"/>
          </p:cNvSpPr>
          <p:nvPr/>
        </p:nvSpPr>
        <p:spPr bwMode="auto">
          <a:xfrm flipV="1">
            <a:off x="8432800" y="3479800"/>
            <a:ext cx="342900" cy="1295400"/>
          </a:xfrm>
          <a:prstGeom prst="line">
            <a:avLst/>
          </a:prstGeom>
          <a:noFill/>
          <a:ln w="381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45" name="Freeform 18"/>
          <p:cNvSpPr>
            <a:spLocks/>
          </p:cNvSpPr>
          <p:nvPr/>
        </p:nvSpPr>
        <p:spPr bwMode="auto">
          <a:xfrm>
            <a:off x="349250" y="1924050"/>
            <a:ext cx="1123950" cy="1044575"/>
          </a:xfrm>
          <a:custGeom>
            <a:avLst/>
            <a:gdLst>
              <a:gd name="T0" fmla="*/ 468 w 708"/>
              <a:gd name="T1" fmla="*/ 20 h 658"/>
              <a:gd name="T2" fmla="*/ 276 w 708"/>
              <a:gd name="T3" fmla="*/ 28 h 658"/>
              <a:gd name="T4" fmla="*/ 212 w 708"/>
              <a:gd name="T5" fmla="*/ 76 h 658"/>
              <a:gd name="T6" fmla="*/ 140 w 708"/>
              <a:gd name="T7" fmla="*/ 116 h 658"/>
              <a:gd name="T8" fmla="*/ 76 w 708"/>
              <a:gd name="T9" fmla="*/ 196 h 658"/>
              <a:gd name="T10" fmla="*/ 60 w 708"/>
              <a:gd name="T11" fmla="*/ 244 h 658"/>
              <a:gd name="T12" fmla="*/ 52 w 708"/>
              <a:gd name="T13" fmla="*/ 268 h 658"/>
              <a:gd name="T14" fmla="*/ 28 w 708"/>
              <a:gd name="T15" fmla="*/ 380 h 658"/>
              <a:gd name="T16" fmla="*/ 12 w 708"/>
              <a:gd name="T17" fmla="*/ 428 h 658"/>
              <a:gd name="T18" fmla="*/ 20 w 708"/>
              <a:gd name="T19" fmla="*/ 492 h 658"/>
              <a:gd name="T20" fmla="*/ 44 w 708"/>
              <a:gd name="T21" fmla="*/ 508 h 658"/>
              <a:gd name="T22" fmla="*/ 92 w 708"/>
              <a:gd name="T23" fmla="*/ 548 h 658"/>
              <a:gd name="T24" fmla="*/ 292 w 708"/>
              <a:gd name="T25" fmla="*/ 636 h 658"/>
              <a:gd name="T26" fmla="*/ 684 w 708"/>
              <a:gd name="T27" fmla="*/ 604 h 658"/>
              <a:gd name="T28" fmla="*/ 700 w 708"/>
              <a:gd name="T29" fmla="*/ 556 h 658"/>
              <a:gd name="T30" fmla="*/ 708 w 708"/>
              <a:gd name="T31" fmla="*/ 532 h 658"/>
              <a:gd name="T32" fmla="*/ 676 w 708"/>
              <a:gd name="T33" fmla="*/ 372 h 658"/>
              <a:gd name="T34" fmla="*/ 660 w 708"/>
              <a:gd name="T35" fmla="*/ 324 h 658"/>
              <a:gd name="T36" fmla="*/ 652 w 708"/>
              <a:gd name="T37" fmla="*/ 300 h 658"/>
              <a:gd name="T38" fmla="*/ 644 w 708"/>
              <a:gd name="T39" fmla="*/ 220 h 658"/>
              <a:gd name="T40" fmla="*/ 604 w 708"/>
              <a:gd name="T41" fmla="*/ 156 h 658"/>
              <a:gd name="T42" fmla="*/ 572 w 708"/>
              <a:gd name="T43" fmla="*/ 76 h 658"/>
              <a:gd name="T44" fmla="*/ 484 w 708"/>
              <a:gd name="T45" fmla="*/ 28 h 658"/>
              <a:gd name="T46" fmla="*/ 468 w 708"/>
              <a:gd name="T47" fmla="*/ 20 h 6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8"/>
              <a:gd name="T73" fmla="*/ 0 h 658"/>
              <a:gd name="T74" fmla="*/ 708 w 708"/>
              <a:gd name="T75" fmla="*/ 658 h 6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8" h="658">
                <a:moveTo>
                  <a:pt x="468" y="20"/>
                </a:moveTo>
                <a:cubicBezTo>
                  <a:pt x="400" y="0"/>
                  <a:pt x="345" y="4"/>
                  <a:pt x="276" y="28"/>
                </a:cubicBezTo>
                <a:cubicBezTo>
                  <a:pt x="255" y="58"/>
                  <a:pt x="242" y="59"/>
                  <a:pt x="212" y="76"/>
                </a:cubicBezTo>
                <a:cubicBezTo>
                  <a:pt x="129" y="121"/>
                  <a:pt x="194" y="97"/>
                  <a:pt x="140" y="116"/>
                </a:cubicBezTo>
                <a:cubicBezTo>
                  <a:pt x="120" y="154"/>
                  <a:pt x="110" y="170"/>
                  <a:pt x="76" y="196"/>
                </a:cubicBezTo>
                <a:cubicBezTo>
                  <a:pt x="70" y="212"/>
                  <a:pt x="65" y="228"/>
                  <a:pt x="60" y="244"/>
                </a:cubicBezTo>
                <a:cubicBezTo>
                  <a:pt x="57" y="252"/>
                  <a:pt x="52" y="268"/>
                  <a:pt x="52" y="268"/>
                </a:cubicBezTo>
                <a:cubicBezTo>
                  <a:pt x="41" y="348"/>
                  <a:pt x="50" y="311"/>
                  <a:pt x="28" y="380"/>
                </a:cubicBezTo>
                <a:cubicBezTo>
                  <a:pt x="22" y="396"/>
                  <a:pt x="12" y="428"/>
                  <a:pt x="12" y="428"/>
                </a:cubicBezTo>
                <a:cubicBezTo>
                  <a:pt x="14" y="449"/>
                  <a:pt x="12" y="472"/>
                  <a:pt x="20" y="492"/>
                </a:cubicBezTo>
                <a:cubicBezTo>
                  <a:pt x="23" y="500"/>
                  <a:pt x="37" y="501"/>
                  <a:pt x="44" y="508"/>
                </a:cubicBezTo>
                <a:cubicBezTo>
                  <a:pt x="107" y="571"/>
                  <a:pt x="0" y="490"/>
                  <a:pt x="92" y="548"/>
                </a:cubicBezTo>
                <a:cubicBezTo>
                  <a:pt x="152" y="585"/>
                  <a:pt x="224" y="609"/>
                  <a:pt x="292" y="636"/>
                </a:cubicBezTo>
                <a:cubicBezTo>
                  <a:pt x="688" y="626"/>
                  <a:pt x="519" y="658"/>
                  <a:pt x="684" y="604"/>
                </a:cubicBezTo>
                <a:cubicBezTo>
                  <a:pt x="689" y="588"/>
                  <a:pt x="694" y="572"/>
                  <a:pt x="700" y="556"/>
                </a:cubicBezTo>
                <a:cubicBezTo>
                  <a:pt x="702" y="548"/>
                  <a:pt x="708" y="532"/>
                  <a:pt x="708" y="532"/>
                </a:cubicBezTo>
                <a:cubicBezTo>
                  <a:pt x="701" y="473"/>
                  <a:pt x="694" y="427"/>
                  <a:pt x="676" y="372"/>
                </a:cubicBezTo>
                <a:cubicBezTo>
                  <a:pt x="670" y="356"/>
                  <a:pt x="665" y="340"/>
                  <a:pt x="660" y="324"/>
                </a:cubicBezTo>
                <a:cubicBezTo>
                  <a:pt x="657" y="316"/>
                  <a:pt x="652" y="300"/>
                  <a:pt x="652" y="300"/>
                </a:cubicBezTo>
                <a:cubicBezTo>
                  <a:pt x="649" y="273"/>
                  <a:pt x="650" y="245"/>
                  <a:pt x="644" y="220"/>
                </a:cubicBezTo>
                <a:cubicBezTo>
                  <a:pt x="638" y="198"/>
                  <a:pt x="614" y="176"/>
                  <a:pt x="604" y="156"/>
                </a:cubicBezTo>
                <a:cubicBezTo>
                  <a:pt x="592" y="132"/>
                  <a:pt x="587" y="95"/>
                  <a:pt x="572" y="76"/>
                </a:cubicBezTo>
                <a:cubicBezTo>
                  <a:pt x="551" y="49"/>
                  <a:pt x="515" y="38"/>
                  <a:pt x="484" y="28"/>
                </a:cubicBezTo>
                <a:cubicBezTo>
                  <a:pt x="457" y="19"/>
                  <a:pt x="451" y="20"/>
                  <a:pt x="468" y="20"/>
                </a:cubicBezTo>
                <a:close/>
              </a:path>
            </a:pathLst>
          </a:custGeom>
          <a:noFill/>
          <a:ln w="38100" cap="flat" cmpd="sng">
            <a:solidFill>
              <a:schemeClr val="folHlink"/>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46" name="Freeform 19"/>
          <p:cNvSpPr>
            <a:spLocks/>
          </p:cNvSpPr>
          <p:nvPr/>
        </p:nvSpPr>
        <p:spPr bwMode="auto">
          <a:xfrm>
            <a:off x="615950" y="4845050"/>
            <a:ext cx="1403350" cy="1412875"/>
          </a:xfrm>
          <a:custGeom>
            <a:avLst/>
            <a:gdLst>
              <a:gd name="T0" fmla="*/ 468 w 708"/>
              <a:gd name="T1" fmla="*/ 20 h 658"/>
              <a:gd name="T2" fmla="*/ 276 w 708"/>
              <a:gd name="T3" fmla="*/ 28 h 658"/>
              <a:gd name="T4" fmla="*/ 212 w 708"/>
              <a:gd name="T5" fmla="*/ 76 h 658"/>
              <a:gd name="T6" fmla="*/ 140 w 708"/>
              <a:gd name="T7" fmla="*/ 116 h 658"/>
              <a:gd name="T8" fmla="*/ 76 w 708"/>
              <a:gd name="T9" fmla="*/ 196 h 658"/>
              <a:gd name="T10" fmla="*/ 60 w 708"/>
              <a:gd name="T11" fmla="*/ 244 h 658"/>
              <a:gd name="T12" fmla="*/ 52 w 708"/>
              <a:gd name="T13" fmla="*/ 268 h 658"/>
              <a:gd name="T14" fmla="*/ 28 w 708"/>
              <a:gd name="T15" fmla="*/ 380 h 658"/>
              <a:gd name="T16" fmla="*/ 12 w 708"/>
              <a:gd name="T17" fmla="*/ 428 h 658"/>
              <a:gd name="T18" fmla="*/ 20 w 708"/>
              <a:gd name="T19" fmla="*/ 492 h 658"/>
              <a:gd name="T20" fmla="*/ 44 w 708"/>
              <a:gd name="T21" fmla="*/ 508 h 658"/>
              <a:gd name="T22" fmla="*/ 92 w 708"/>
              <a:gd name="T23" fmla="*/ 548 h 658"/>
              <a:gd name="T24" fmla="*/ 292 w 708"/>
              <a:gd name="T25" fmla="*/ 636 h 658"/>
              <a:gd name="T26" fmla="*/ 684 w 708"/>
              <a:gd name="T27" fmla="*/ 604 h 658"/>
              <a:gd name="T28" fmla="*/ 700 w 708"/>
              <a:gd name="T29" fmla="*/ 556 h 658"/>
              <a:gd name="T30" fmla="*/ 708 w 708"/>
              <a:gd name="T31" fmla="*/ 532 h 658"/>
              <a:gd name="T32" fmla="*/ 676 w 708"/>
              <a:gd name="T33" fmla="*/ 372 h 658"/>
              <a:gd name="T34" fmla="*/ 660 w 708"/>
              <a:gd name="T35" fmla="*/ 324 h 658"/>
              <a:gd name="T36" fmla="*/ 652 w 708"/>
              <a:gd name="T37" fmla="*/ 300 h 658"/>
              <a:gd name="T38" fmla="*/ 644 w 708"/>
              <a:gd name="T39" fmla="*/ 220 h 658"/>
              <a:gd name="T40" fmla="*/ 604 w 708"/>
              <a:gd name="T41" fmla="*/ 156 h 658"/>
              <a:gd name="T42" fmla="*/ 572 w 708"/>
              <a:gd name="T43" fmla="*/ 76 h 658"/>
              <a:gd name="T44" fmla="*/ 484 w 708"/>
              <a:gd name="T45" fmla="*/ 28 h 658"/>
              <a:gd name="T46" fmla="*/ 468 w 708"/>
              <a:gd name="T47" fmla="*/ 20 h 6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8"/>
              <a:gd name="T73" fmla="*/ 0 h 658"/>
              <a:gd name="T74" fmla="*/ 708 w 708"/>
              <a:gd name="T75" fmla="*/ 658 h 6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8" h="658">
                <a:moveTo>
                  <a:pt x="468" y="20"/>
                </a:moveTo>
                <a:cubicBezTo>
                  <a:pt x="400" y="0"/>
                  <a:pt x="345" y="4"/>
                  <a:pt x="276" y="28"/>
                </a:cubicBezTo>
                <a:cubicBezTo>
                  <a:pt x="255" y="58"/>
                  <a:pt x="242" y="59"/>
                  <a:pt x="212" y="76"/>
                </a:cubicBezTo>
                <a:cubicBezTo>
                  <a:pt x="129" y="121"/>
                  <a:pt x="194" y="97"/>
                  <a:pt x="140" y="116"/>
                </a:cubicBezTo>
                <a:cubicBezTo>
                  <a:pt x="120" y="154"/>
                  <a:pt x="110" y="170"/>
                  <a:pt x="76" y="196"/>
                </a:cubicBezTo>
                <a:cubicBezTo>
                  <a:pt x="70" y="212"/>
                  <a:pt x="65" y="228"/>
                  <a:pt x="60" y="244"/>
                </a:cubicBezTo>
                <a:cubicBezTo>
                  <a:pt x="57" y="252"/>
                  <a:pt x="52" y="268"/>
                  <a:pt x="52" y="268"/>
                </a:cubicBezTo>
                <a:cubicBezTo>
                  <a:pt x="41" y="348"/>
                  <a:pt x="50" y="311"/>
                  <a:pt x="28" y="380"/>
                </a:cubicBezTo>
                <a:cubicBezTo>
                  <a:pt x="22" y="396"/>
                  <a:pt x="12" y="428"/>
                  <a:pt x="12" y="428"/>
                </a:cubicBezTo>
                <a:cubicBezTo>
                  <a:pt x="14" y="449"/>
                  <a:pt x="12" y="472"/>
                  <a:pt x="20" y="492"/>
                </a:cubicBezTo>
                <a:cubicBezTo>
                  <a:pt x="23" y="500"/>
                  <a:pt x="37" y="501"/>
                  <a:pt x="44" y="508"/>
                </a:cubicBezTo>
                <a:cubicBezTo>
                  <a:pt x="107" y="571"/>
                  <a:pt x="0" y="490"/>
                  <a:pt x="92" y="548"/>
                </a:cubicBezTo>
                <a:cubicBezTo>
                  <a:pt x="152" y="585"/>
                  <a:pt x="224" y="609"/>
                  <a:pt x="292" y="636"/>
                </a:cubicBezTo>
                <a:cubicBezTo>
                  <a:pt x="688" y="626"/>
                  <a:pt x="519" y="658"/>
                  <a:pt x="684" y="604"/>
                </a:cubicBezTo>
                <a:cubicBezTo>
                  <a:pt x="689" y="588"/>
                  <a:pt x="694" y="572"/>
                  <a:pt x="700" y="556"/>
                </a:cubicBezTo>
                <a:cubicBezTo>
                  <a:pt x="702" y="548"/>
                  <a:pt x="708" y="532"/>
                  <a:pt x="708" y="532"/>
                </a:cubicBezTo>
                <a:cubicBezTo>
                  <a:pt x="701" y="473"/>
                  <a:pt x="694" y="427"/>
                  <a:pt x="676" y="372"/>
                </a:cubicBezTo>
                <a:cubicBezTo>
                  <a:pt x="670" y="356"/>
                  <a:pt x="665" y="340"/>
                  <a:pt x="660" y="324"/>
                </a:cubicBezTo>
                <a:cubicBezTo>
                  <a:pt x="657" y="316"/>
                  <a:pt x="652" y="300"/>
                  <a:pt x="652" y="300"/>
                </a:cubicBezTo>
                <a:cubicBezTo>
                  <a:pt x="649" y="273"/>
                  <a:pt x="650" y="245"/>
                  <a:pt x="644" y="220"/>
                </a:cubicBezTo>
                <a:cubicBezTo>
                  <a:pt x="638" y="198"/>
                  <a:pt x="614" y="176"/>
                  <a:pt x="604" y="156"/>
                </a:cubicBezTo>
                <a:cubicBezTo>
                  <a:pt x="592" y="132"/>
                  <a:pt x="587" y="95"/>
                  <a:pt x="572" y="76"/>
                </a:cubicBezTo>
                <a:cubicBezTo>
                  <a:pt x="551" y="49"/>
                  <a:pt x="515" y="38"/>
                  <a:pt x="484" y="28"/>
                </a:cubicBezTo>
                <a:cubicBezTo>
                  <a:pt x="457" y="19"/>
                  <a:pt x="451" y="20"/>
                  <a:pt x="468" y="20"/>
                </a:cubicBezTo>
                <a:close/>
              </a:path>
            </a:pathLst>
          </a:custGeom>
          <a:noFill/>
          <a:ln w="38100" cap="flat" cmpd="sng">
            <a:solidFill>
              <a:schemeClr val="folHlink"/>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47" name="Line 20"/>
          <p:cNvSpPr>
            <a:spLocks noChangeShapeType="1"/>
          </p:cNvSpPr>
          <p:nvPr/>
        </p:nvSpPr>
        <p:spPr bwMode="auto">
          <a:xfrm flipH="1" flipV="1">
            <a:off x="1016000" y="2946400"/>
            <a:ext cx="241300" cy="1930400"/>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48" name="Freeform 21"/>
          <p:cNvSpPr>
            <a:spLocks/>
          </p:cNvSpPr>
          <p:nvPr/>
        </p:nvSpPr>
        <p:spPr bwMode="auto">
          <a:xfrm>
            <a:off x="3203575" y="4508500"/>
            <a:ext cx="1289050" cy="1404938"/>
          </a:xfrm>
          <a:custGeom>
            <a:avLst/>
            <a:gdLst>
              <a:gd name="T0" fmla="*/ 374 w 812"/>
              <a:gd name="T1" fmla="*/ 24 h 885"/>
              <a:gd name="T2" fmla="*/ 94 w 812"/>
              <a:gd name="T3" fmla="*/ 40 h 885"/>
              <a:gd name="T4" fmla="*/ 38 w 812"/>
              <a:gd name="T5" fmla="*/ 120 h 885"/>
              <a:gd name="T6" fmla="*/ 46 w 812"/>
              <a:gd name="T7" fmla="*/ 360 h 885"/>
              <a:gd name="T8" fmla="*/ 94 w 812"/>
              <a:gd name="T9" fmla="*/ 672 h 885"/>
              <a:gd name="T10" fmla="*/ 126 w 812"/>
              <a:gd name="T11" fmla="*/ 728 h 885"/>
              <a:gd name="T12" fmla="*/ 430 w 812"/>
              <a:gd name="T13" fmla="*/ 856 h 885"/>
              <a:gd name="T14" fmla="*/ 686 w 812"/>
              <a:gd name="T15" fmla="*/ 864 h 885"/>
              <a:gd name="T16" fmla="*/ 742 w 812"/>
              <a:gd name="T17" fmla="*/ 824 h 885"/>
              <a:gd name="T18" fmla="*/ 790 w 812"/>
              <a:gd name="T19" fmla="*/ 792 h 885"/>
              <a:gd name="T20" fmla="*/ 750 w 812"/>
              <a:gd name="T21" fmla="*/ 472 h 885"/>
              <a:gd name="T22" fmla="*/ 710 w 812"/>
              <a:gd name="T23" fmla="*/ 368 h 885"/>
              <a:gd name="T24" fmla="*/ 702 w 812"/>
              <a:gd name="T25" fmla="*/ 248 h 885"/>
              <a:gd name="T26" fmla="*/ 606 w 812"/>
              <a:gd name="T27" fmla="*/ 96 h 885"/>
              <a:gd name="T28" fmla="*/ 566 w 812"/>
              <a:gd name="T29" fmla="*/ 32 h 885"/>
              <a:gd name="T30" fmla="*/ 494 w 812"/>
              <a:gd name="T31" fmla="*/ 0 h 885"/>
              <a:gd name="T32" fmla="*/ 438 w 812"/>
              <a:gd name="T33" fmla="*/ 16 h 885"/>
              <a:gd name="T34" fmla="*/ 414 w 812"/>
              <a:gd name="T35" fmla="*/ 32 h 885"/>
              <a:gd name="T36" fmla="*/ 374 w 812"/>
              <a:gd name="T37" fmla="*/ 24 h 8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2"/>
              <a:gd name="T58" fmla="*/ 0 h 885"/>
              <a:gd name="T59" fmla="*/ 812 w 812"/>
              <a:gd name="T60" fmla="*/ 885 h 8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2" h="885">
                <a:moveTo>
                  <a:pt x="374" y="24"/>
                </a:moveTo>
                <a:cubicBezTo>
                  <a:pt x="280" y="29"/>
                  <a:pt x="187" y="32"/>
                  <a:pt x="94" y="40"/>
                </a:cubicBezTo>
                <a:cubicBezTo>
                  <a:pt x="61" y="42"/>
                  <a:pt x="38" y="120"/>
                  <a:pt x="38" y="120"/>
                </a:cubicBezTo>
                <a:cubicBezTo>
                  <a:pt x="40" y="200"/>
                  <a:pt x="46" y="279"/>
                  <a:pt x="46" y="360"/>
                </a:cubicBezTo>
                <a:cubicBezTo>
                  <a:pt x="46" y="433"/>
                  <a:pt x="0" y="640"/>
                  <a:pt x="94" y="672"/>
                </a:cubicBezTo>
                <a:cubicBezTo>
                  <a:pt x="105" y="689"/>
                  <a:pt x="112" y="711"/>
                  <a:pt x="126" y="728"/>
                </a:cubicBezTo>
                <a:cubicBezTo>
                  <a:pt x="202" y="823"/>
                  <a:pt x="314" y="845"/>
                  <a:pt x="430" y="856"/>
                </a:cubicBezTo>
                <a:cubicBezTo>
                  <a:pt x="517" y="885"/>
                  <a:pt x="586" y="868"/>
                  <a:pt x="686" y="864"/>
                </a:cubicBezTo>
                <a:cubicBezTo>
                  <a:pt x="755" y="829"/>
                  <a:pt x="683" y="869"/>
                  <a:pt x="742" y="824"/>
                </a:cubicBezTo>
                <a:cubicBezTo>
                  <a:pt x="757" y="812"/>
                  <a:pt x="790" y="792"/>
                  <a:pt x="790" y="792"/>
                </a:cubicBezTo>
                <a:cubicBezTo>
                  <a:pt x="812" y="677"/>
                  <a:pt x="808" y="570"/>
                  <a:pt x="750" y="472"/>
                </a:cubicBezTo>
                <a:cubicBezTo>
                  <a:pt x="742" y="432"/>
                  <a:pt x="722" y="405"/>
                  <a:pt x="710" y="368"/>
                </a:cubicBezTo>
                <a:cubicBezTo>
                  <a:pt x="707" y="328"/>
                  <a:pt x="707" y="287"/>
                  <a:pt x="702" y="248"/>
                </a:cubicBezTo>
                <a:cubicBezTo>
                  <a:pt x="693" y="187"/>
                  <a:pt x="640" y="139"/>
                  <a:pt x="606" y="96"/>
                </a:cubicBezTo>
                <a:cubicBezTo>
                  <a:pt x="590" y="76"/>
                  <a:pt x="586" y="47"/>
                  <a:pt x="566" y="32"/>
                </a:cubicBezTo>
                <a:cubicBezTo>
                  <a:pt x="544" y="16"/>
                  <a:pt x="515" y="14"/>
                  <a:pt x="494" y="0"/>
                </a:cubicBezTo>
                <a:cubicBezTo>
                  <a:pt x="483" y="2"/>
                  <a:pt x="449" y="10"/>
                  <a:pt x="438" y="16"/>
                </a:cubicBezTo>
                <a:cubicBezTo>
                  <a:pt x="429" y="20"/>
                  <a:pt x="423" y="30"/>
                  <a:pt x="414" y="32"/>
                </a:cubicBezTo>
                <a:cubicBezTo>
                  <a:pt x="400" y="33"/>
                  <a:pt x="387" y="26"/>
                  <a:pt x="374" y="24"/>
                </a:cubicBezTo>
                <a:close/>
              </a:path>
            </a:pathLst>
          </a:custGeom>
          <a:noFill/>
          <a:ln w="38100" cap="flat" cmpd="sng">
            <a:solidFill>
              <a:srgbClr val="CC66FF"/>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49" name="Freeform 22"/>
          <p:cNvSpPr>
            <a:spLocks/>
          </p:cNvSpPr>
          <p:nvPr/>
        </p:nvSpPr>
        <p:spPr bwMode="auto">
          <a:xfrm>
            <a:off x="5210175" y="2654300"/>
            <a:ext cx="819150" cy="896938"/>
          </a:xfrm>
          <a:custGeom>
            <a:avLst/>
            <a:gdLst>
              <a:gd name="T0" fmla="*/ 374 w 812"/>
              <a:gd name="T1" fmla="*/ 24 h 885"/>
              <a:gd name="T2" fmla="*/ 94 w 812"/>
              <a:gd name="T3" fmla="*/ 40 h 885"/>
              <a:gd name="T4" fmla="*/ 38 w 812"/>
              <a:gd name="T5" fmla="*/ 120 h 885"/>
              <a:gd name="T6" fmla="*/ 46 w 812"/>
              <a:gd name="T7" fmla="*/ 360 h 885"/>
              <a:gd name="T8" fmla="*/ 94 w 812"/>
              <a:gd name="T9" fmla="*/ 672 h 885"/>
              <a:gd name="T10" fmla="*/ 126 w 812"/>
              <a:gd name="T11" fmla="*/ 728 h 885"/>
              <a:gd name="T12" fmla="*/ 430 w 812"/>
              <a:gd name="T13" fmla="*/ 856 h 885"/>
              <a:gd name="T14" fmla="*/ 686 w 812"/>
              <a:gd name="T15" fmla="*/ 864 h 885"/>
              <a:gd name="T16" fmla="*/ 742 w 812"/>
              <a:gd name="T17" fmla="*/ 824 h 885"/>
              <a:gd name="T18" fmla="*/ 790 w 812"/>
              <a:gd name="T19" fmla="*/ 792 h 885"/>
              <a:gd name="T20" fmla="*/ 750 w 812"/>
              <a:gd name="T21" fmla="*/ 472 h 885"/>
              <a:gd name="T22" fmla="*/ 710 w 812"/>
              <a:gd name="T23" fmla="*/ 368 h 885"/>
              <a:gd name="T24" fmla="*/ 702 w 812"/>
              <a:gd name="T25" fmla="*/ 248 h 885"/>
              <a:gd name="T26" fmla="*/ 606 w 812"/>
              <a:gd name="T27" fmla="*/ 96 h 885"/>
              <a:gd name="T28" fmla="*/ 566 w 812"/>
              <a:gd name="T29" fmla="*/ 32 h 885"/>
              <a:gd name="T30" fmla="*/ 494 w 812"/>
              <a:gd name="T31" fmla="*/ 0 h 885"/>
              <a:gd name="T32" fmla="*/ 438 w 812"/>
              <a:gd name="T33" fmla="*/ 16 h 885"/>
              <a:gd name="T34" fmla="*/ 414 w 812"/>
              <a:gd name="T35" fmla="*/ 32 h 885"/>
              <a:gd name="T36" fmla="*/ 374 w 812"/>
              <a:gd name="T37" fmla="*/ 24 h 8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2"/>
              <a:gd name="T58" fmla="*/ 0 h 885"/>
              <a:gd name="T59" fmla="*/ 812 w 812"/>
              <a:gd name="T60" fmla="*/ 885 h 8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2" h="885">
                <a:moveTo>
                  <a:pt x="374" y="24"/>
                </a:moveTo>
                <a:cubicBezTo>
                  <a:pt x="280" y="29"/>
                  <a:pt x="187" y="32"/>
                  <a:pt x="94" y="40"/>
                </a:cubicBezTo>
                <a:cubicBezTo>
                  <a:pt x="61" y="42"/>
                  <a:pt x="38" y="120"/>
                  <a:pt x="38" y="120"/>
                </a:cubicBezTo>
                <a:cubicBezTo>
                  <a:pt x="40" y="200"/>
                  <a:pt x="46" y="279"/>
                  <a:pt x="46" y="360"/>
                </a:cubicBezTo>
                <a:cubicBezTo>
                  <a:pt x="46" y="433"/>
                  <a:pt x="0" y="640"/>
                  <a:pt x="94" y="672"/>
                </a:cubicBezTo>
                <a:cubicBezTo>
                  <a:pt x="105" y="689"/>
                  <a:pt x="112" y="711"/>
                  <a:pt x="126" y="728"/>
                </a:cubicBezTo>
                <a:cubicBezTo>
                  <a:pt x="202" y="823"/>
                  <a:pt x="314" y="845"/>
                  <a:pt x="430" y="856"/>
                </a:cubicBezTo>
                <a:cubicBezTo>
                  <a:pt x="517" y="885"/>
                  <a:pt x="586" y="868"/>
                  <a:pt x="686" y="864"/>
                </a:cubicBezTo>
                <a:cubicBezTo>
                  <a:pt x="755" y="829"/>
                  <a:pt x="683" y="869"/>
                  <a:pt x="742" y="824"/>
                </a:cubicBezTo>
                <a:cubicBezTo>
                  <a:pt x="757" y="812"/>
                  <a:pt x="790" y="792"/>
                  <a:pt x="790" y="792"/>
                </a:cubicBezTo>
                <a:cubicBezTo>
                  <a:pt x="812" y="677"/>
                  <a:pt x="808" y="570"/>
                  <a:pt x="750" y="472"/>
                </a:cubicBezTo>
                <a:cubicBezTo>
                  <a:pt x="742" y="432"/>
                  <a:pt x="722" y="405"/>
                  <a:pt x="710" y="368"/>
                </a:cubicBezTo>
                <a:cubicBezTo>
                  <a:pt x="707" y="328"/>
                  <a:pt x="707" y="287"/>
                  <a:pt x="702" y="248"/>
                </a:cubicBezTo>
                <a:cubicBezTo>
                  <a:pt x="693" y="187"/>
                  <a:pt x="640" y="139"/>
                  <a:pt x="606" y="96"/>
                </a:cubicBezTo>
                <a:cubicBezTo>
                  <a:pt x="590" y="76"/>
                  <a:pt x="586" y="47"/>
                  <a:pt x="566" y="32"/>
                </a:cubicBezTo>
                <a:cubicBezTo>
                  <a:pt x="544" y="16"/>
                  <a:pt x="515" y="14"/>
                  <a:pt x="494" y="0"/>
                </a:cubicBezTo>
                <a:cubicBezTo>
                  <a:pt x="483" y="2"/>
                  <a:pt x="449" y="10"/>
                  <a:pt x="438" y="16"/>
                </a:cubicBezTo>
                <a:cubicBezTo>
                  <a:pt x="429" y="20"/>
                  <a:pt x="423" y="30"/>
                  <a:pt x="414" y="32"/>
                </a:cubicBezTo>
                <a:cubicBezTo>
                  <a:pt x="400" y="33"/>
                  <a:pt x="387" y="26"/>
                  <a:pt x="374" y="24"/>
                </a:cubicBezTo>
                <a:close/>
              </a:path>
            </a:pathLst>
          </a:custGeom>
          <a:noFill/>
          <a:ln w="38100" cap="flat" cmpd="sng">
            <a:solidFill>
              <a:srgbClr val="CC66FF"/>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50" name="Line 23"/>
          <p:cNvSpPr>
            <a:spLocks noChangeShapeType="1"/>
          </p:cNvSpPr>
          <p:nvPr/>
        </p:nvSpPr>
        <p:spPr bwMode="auto">
          <a:xfrm flipV="1">
            <a:off x="4229100" y="3365500"/>
            <a:ext cx="1104900" cy="1358900"/>
          </a:xfrm>
          <a:prstGeom prst="line">
            <a:avLst/>
          </a:prstGeom>
          <a:noFill/>
          <a:ln w="38100">
            <a:solidFill>
              <a:srgbClr val="CC66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51" name="Freeform 26"/>
          <p:cNvSpPr>
            <a:spLocks/>
          </p:cNvSpPr>
          <p:nvPr/>
        </p:nvSpPr>
        <p:spPr bwMode="auto">
          <a:xfrm>
            <a:off x="2133600" y="4876800"/>
            <a:ext cx="1066800" cy="1295400"/>
          </a:xfrm>
          <a:custGeom>
            <a:avLst/>
            <a:gdLst>
              <a:gd name="T0" fmla="*/ 280 w 672"/>
              <a:gd name="T1" fmla="*/ 8 h 816"/>
              <a:gd name="T2" fmla="*/ 232 w 672"/>
              <a:gd name="T3" fmla="*/ 32 h 816"/>
              <a:gd name="T4" fmla="*/ 224 w 672"/>
              <a:gd name="T5" fmla="*/ 56 h 816"/>
              <a:gd name="T6" fmla="*/ 144 w 672"/>
              <a:gd name="T7" fmla="*/ 112 h 816"/>
              <a:gd name="T8" fmla="*/ 0 w 672"/>
              <a:gd name="T9" fmla="*/ 448 h 816"/>
              <a:gd name="T10" fmla="*/ 80 w 672"/>
              <a:gd name="T11" fmla="*/ 632 h 816"/>
              <a:gd name="T12" fmla="*/ 264 w 672"/>
              <a:gd name="T13" fmla="*/ 736 h 816"/>
              <a:gd name="T14" fmla="*/ 336 w 672"/>
              <a:gd name="T15" fmla="*/ 760 h 816"/>
              <a:gd name="T16" fmla="*/ 360 w 672"/>
              <a:gd name="T17" fmla="*/ 768 h 816"/>
              <a:gd name="T18" fmla="*/ 400 w 672"/>
              <a:gd name="T19" fmla="*/ 800 h 816"/>
              <a:gd name="T20" fmla="*/ 448 w 672"/>
              <a:gd name="T21" fmla="*/ 816 h 816"/>
              <a:gd name="T22" fmla="*/ 608 w 672"/>
              <a:gd name="T23" fmla="*/ 808 h 816"/>
              <a:gd name="T24" fmla="*/ 632 w 672"/>
              <a:gd name="T25" fmla="*/ 800 h 816"/>
              <a:gd name="T26" fmla="*/ 640 w 672"/>
              <a:gd name="T27" fmla="*/ 776 h 816"/>
              <a:gd name="T28" fmla="*/ 672 w 672"/>
              <a:gd name="T29" fmla="*/ 728 h 816"/>
              <a:gd name="T30" fmla="*/ 624 w 672"/>
              <a:gd name="T31" fmla="*/ 304 h 816"/>
              <a:gd name="T32" fmla="*/ 544 w 672"/>
              <a:gd name="T33" fmla="*/ 128 h 816"/>
              <a:gd name="T34" fmla="*/ 496 w 672"/>
              <a:gd name="T35" fmla="*/ 96 h 816"/>
              <a:gd name="T36" fmla="*/ 464 w 672"/>
              <a:gd name="T37" fmla="*/ 48 h 816"/>
              <a:gd name="T38" fmla="*/ 336 w 672"/>
              <a:gd name="T39" fmla="*/ 0 h 816"/>
              <a:gd name="T40" fmla="*/ 280 w 672"/>
              <a:gd name="T41" fmla="*/ 8 h 8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2"/>
              <a:gd name="T64" fmla="*/ 0 h 816"/>
              <a:gd name="T65" fmla="*/ 672 w 672"/>
              <a:gd name="T66" fmla="*/ 816 h 8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2" h="816">
                <a:moveTo>
                  <a:pt x="280" y="8"/>
                </a:moveTo>
                <a:cubicBezTo>
                  <a:pt x="265" y="17"/>
                  <a:pt x="244" y="19"/>
                  <a:pt x="232" y="32"/>
                </a:cubicBezTo>
                <a:cubicBezTo>
                  <a:pt x="226" y="37"/>
                  <a:pt x="228" y="48"/>
                  <a:pt x="224" y="56"/>
                </a:cubicBezTo>
                <a:cubicBezTo>
                  <a:pt x="190" y="116"/>
                  <a:pt x="204" y="101"/>
                  <a:pt x="144" y="112"/>
                </a:cubicBezTo>
                <a:cubicBezTo>
                  <a:pt x="43" y="178"/>
                  <a:pt x="26" y="372"/>
                  <a:pt x="0" y="448"/>
                </a:cubicBezTo>
                <a:cubicBezTo>
                  <a:pt x="6" y="516"/>
                  <a:pt x="1" y="605"/>
                  <a:pt x="80" y="632"/>
                </a:cubicBezTo>
                <a:cubicBezTo>
                  <a:pt x="112" y="680"/>
                  <a:pt x="209" y="717"/>
                  <a:pt x="264" y="736"/>
                </a:cubicBezTo>
                <a:cubicBezTo>
                  <a:pt x="288" y="744"/>
                  <a:pt x="312" y="752"/>
                  <a:pt x="336" y="760"/>
                </a:cubicBezTo>
                <a:cubicBezTo>
                  <a:pt x="344" y="762"/>
                  <a:pt x="360" y="768"/>
                  <a:pt x="360" y="768"/>
                </a:cubicBezTo>
                <a:cubicBezTo>
                  <a:pt x="372" y="804"/>
                  <a:pt x="359" y="787"/>
                  <a:pt x="400" y="800"/>
                </a:cubicBezTo>
                <a:cubicBezTo>
                  <a:pt x="416" y="804"/>
                  <a:pt x="448" y="816"/>
                  <a:pt x="448" y="816"/>
                </a:cubicBezTo>
                <a:cubicBezTo>
                  <a:pt x="501" y="813"/>
                  <a:pt x="554" y="812"/>
                  <a:pt x="608" y="808"/>
                </a:cubicBezTo>
                <a:cubicBezTo>
                  <a:pt x="616" y="807"/>
                  <a:pt x="626" y="805"/>
                  <a:pt x="632" y="800"/>
                </a:cubicBezTo>
                <a:cubicBezTo>
                  <a:pt x="637" y="794"/>
                  <a:pt x="635" y="783"/>
                  <a:pt x="640" y="776"/>
                </a:cubicBezTo>
                <a:cubicBezTo>
                  <a:pt x="649" y="759"/>
                  <a:pt x="672" y="728"/>
                  <a:pt x="672" y="728"/>
                </a:cubicBezTo>
                <a:cubicBezTo>
                  <a:pt x="665" y="512"/>
                  <a:pt x="664" y="477"/>
                  <a:pt x="624" y="304"/>
                </a:cubicBezTo>
                <a:cubicBezTo>
                  <a:pt x="615" y="266"/>
                  <a:pt x="576" y="149"/>
                  <a:pt x="544" y="128"/>
                </a:cubicBezTo>
                <a:cubicBezTo>
                  <a:pt x="528" y="117"/>
                  <a:pt x="496" y="96"/>
                  <a:pt x="496" y="96"/>
                </a:cubicBezTo>
                <a:cubicBezTo>
                  <a:pt x="485" y="80"/>
                  <a:pt x="482" y="54"/>
                  <a:pt x="464" y="48"/>
                </a:cubicBezTo>
                <a:cubicBezTo>
                  <a:pt x="420" y="33"/>
                  <a:pt x="379" y="14"/>
                  <a:pt x="336" y="0"/>
                </a:cubicBezTo>
                <a:cubicBezTo>
                  <a:pt x="290" y="9"/>
                  <a:pt x="309" y="8"/>
                  <a:pt x="280" y="8"/>
                </a:cubicBezTo>
                <a:close/>
              </a:path>
            </a:pathLst>
          </a:custGeom>
          <a:noFill/>
          <a:ln w="38100" cap="flat" cmpd="sng">
            <a:solidFill>
              <a:srgbClr val="FF6FCF"/>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52" name="Freeform 27"/>
          <p:cNvSpPr>
            <a:spLocks/>
          </p:cNvSpPr>
          <p:nvPr/>
        </p:nvSpPr>
        <p:spPr bwMode="auto">
          <a:xfrm>
            <a:off x="6870700" y="5372100"/>
            <a:ext cx="977900" cy="1181100"/>
          </a:xfrm>
          <a:custGeom>
            <a:avLst/>
            <a:gdLst>
              <a:gd name="T0" fmla="*/ 280 w 672"/>
              <a:gd name="T1" fmla="*/ 8 h 816"/>
              <a:gd name="T2" fmla="*/ 232 w 672"/>
              <a:gd name="T3" fmla="*/ 32 h 816"/>
              <a:gd name="T4" fmla="*/ 224 w 672"/>
              <a:gd name="T5" fmla="*/ 56 h 816"/>
              <a:gd name="T6" fmla="*/ 144 w 672"/>
              <a:gd name="T7" fmla="*/ 112 h 816"/>
              <a:gd name="T8" fmla="*/ 0 w 672"/>
              <a:gd name="T9" fmla="*/ 448 h 816"/>
              <a:gd name="T10" fmla="*/ 80 w 672"/>
              <a:gd name="T11" fmla="*/ 632 h 816"/>
              <a:gd name="T12" fmla="*/ 264 w 672"/>
              <a:gd name="T13" fmla="*/ 736 h 816"/>
              <a:gd name="T14" fmla="*/ 336 w 672"/>
              <a:gd name="T15" fmla="*/ 760 h 816"/>
              <a:gd name="T16" fmla="*/ 360 w 672"/>
              <a:gd name="T17" fmla="*/ 768 h 816"/>
              <a:gd name="T18" fmla="*/ 400 w 672"/>
              <a:gd name="T19" fmla="*/ 800 h 816"/>
              <a:gd name="T20" fmla="*/ 448 w 672"/>
              <a:gd name="T21" fmla="*/ 816 h 816"/>
              <a:gd name="T22" fmla="*/ 608 w 672"/>
              <a:gd name="T23" fmla="*/ 808 h 816"/>
              <a:gd name="T24" fmla="*/ 632 w 672"/>
              <a:gd name="T25" fmla="*/ 800 h 816"/>
              <a:gd name="T26" fmla="*/ 640 w 672"/>
              <a:gd name="T27" fmla="*/ 776 h 816"/>
              <a:gd name="T28" fmla="*/ 672 w 672"/>
              <a:gd name="T29" fmla="*/ 728 h 816"/>
              <a:gd name="T30" fmla="*/ 624 w 672"/>
              <a:gd name="T31" fmla="*/ 304 h 816"/>
              <a:gd name="T32" fmla="*/ 544 w 672"/>
              <a:gd name="T33" fmla="*/ 128 h 816"/>
              <a:gd name="T34" fmla="*/ 496 w 672"/>
              <a:gd name="T35" fmla="*/ 96 h 816"/>
              <a:gd name="T36" fmla="*/ 464 w 672"/>
              <a:gd name="T37" fmla="*/ 48 h 816"/>
              <a:gd name="T38" fmla="*/ 336 w 672"/>
              <a:gd name="T39" fmla="*/ 0 h 816"/>
              <a:gd name="T40" fmla="*/ 280 w 672"/>
              <a:gd name="T41" fmla="*/ 8 h 8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2"/>
              <a:gd name="T64" fmla="*/ 0 h 816"/>
              <a:gd name="T65" fmla="*/ 672 w 672"/>
              <a:gd name="T66" fmla="*/ 816 h 8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2" h="816">
                <a:moveTo>
                  <a:pt x="280" y="8"/>
                </a:moveTo>
                <a:cubicBezTo>
                  <a:pt x="265" y="17"/>
                  <a:pt x="244" y="19"/>
                  <a:pt x="232" y="32"/>
                </a:cubicBezTo>
                <a:cubicBezTo>
                  <a:pt x="226" y="37"/>
                  <a:pt x="228" y="48"/>
                  <a:pt x="224" y="56"/>
                </a:cubicBezTo>
                <a:cubicBezTo>
                  <a:pt x="190" y="116"/>
                  <a:pt x="204" y="101"/>
                  <a:pt x="144" y="112"/>
                </a:cubicBezTo>
                <a:cubicBezTo>
                  <a:pt x="43" y="178"/>
                  <a:pt x="26" y="372"/>
                  <a:pt x="0" y="448"/>
                </a:cubicBezTo>
                <a:cubicBezTo>
                  <a:pt x="6" y="516"/>
                  <a:pt x="1" y="605"/>
                  <a:pt x="80" y="632"/>
                </a:cubicBezTo>
                <a:cubicBezTo>
                  <a:pt x="112" y="680"/>
                  <a:pt x="209" y="717"/>
                  <a:pt x="264" y="736"/>
                </a:cubicBezTo>
                <a:cubicBezTo>
                  <a:pt x="288" y="744"/>
                  <a:pt x="312" y="752"/>
                  <a:pt x="336" y="760"/>
                </a:cubicBezTo>
                <a:cubicBezTo>
                  <a:pt x="344" y="762"/>
                  <a:pt x="360" y="768"/>
                  <a:pt x="360" y="768"/>
                </a:cubicBezTo>
                <a:cubicBezTo>
                  <a:pt x="372" y="804"/>
                  <a:pt x="359" y="787"/>
                  <a:pt x="400" y="800"/>
                </a:cubicBezTo>
                <a:cubicBezTo>
                  <a:pt x="416" y="804"/>
                  <a:pt x="448" y="816"/>
                  <a:pt x="448" y="816"/>
                </a:cubicBezTo>
                <a:cubicBezTo>
                  <a:pt x="501" y="813"/>
                  <a:pt x="554" y="812"/>
                  <a:pt x="608" y="808"/>
                </a:cubicBezTo>
                <a:cubicBezTo>
                  <a:pt x="616" y="807"/>
                  <a:pt x="626" y="805"/>
                  <a:pt x="632" y="800"/>
                </a:cubicBezTo>
                <a:cubicBezTo>
                  <a:pt x="637" y="794"/>
                  <a:pt x="635" y="783"/>
                  <a:pt x="640" y="776"/>
                </a:cubicBezTo>
                <a:cubicBezTo>
                  <a:pt x="649" y="759"/>
                  <a:pt x="672" y="728"/>
                  <a:pt x="672" y="728"/>
                </a:cubicBezTo>
                <a:cubicBezTo>
                  <a:pt x="665" y="512"/>
                  <a:pt x="664" y="477"/>
                  <a:pt x="624" y="304"/>
                </a:cubicBezTo>
                <a:cubicBezTo>
                  <a:pt x="615" y="266"/>
                  <a:pt x="576" y="149"/>
                  <a:pt x="544" y="128"/>
                </a:cubicBezTo>
                <a:cubicBezTo>
                  <a:pt x="528" y="117"/>
                  <a:pt x="496" y="96"/>
                  <a:pt x="496" y="96"/>
                </a:cubicBezTo>
                <a:cubicBezTo>
                  <a:pt x="485" y="80"/>
                  <a:pt x="482" y="54"/>
                  <a:pt x="464" y="48"/>
                </a:cubicBezTo>
                <a:cubicBezTo>
                  <a:pt x="420" y="33"/>
                  <a:pt x="379" y="14"/>
                  <a:pt x="336" y="0"/>
                </a:cubicBezTo>
                <a:cubicBezTo>
                  <a:pt x="290" y="9"/>
                  <a:pt x="309" y="8"/>
                  <a:pt x="280" y="8"/>
                </a:cubicBezTo>
                <a:close/>
              </a:path>
            </a:pathLst>
          </a:custGeom>
          <a:noFill/>
          <a:ln w="38100" cap="flat" cmpd="sng">
            <a:solidFill>
              <a:srgbClr val="FF6FCF"/>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53" name="Freeform 28"/>
          <p:cNvSpPr>
            <a:spLocks/>
          </p:cNvSpPr>
          <p:nvPr/>
        </p:nvSpPr>
        <p:spPr bwMode="auto">
          <a:xfrm>
            <a:off x="3124200" y="6172200"/>
            <a:ext cx="3848100" cy="412750"/>
          </a:xfrm>
          <a:custGeom>
            <a:avLst/>
            <a:gdLst>
              <a:gd name="T0" fmla="*/ 0 w 2424"/>
              <a:gd name="T1" fmla="*/ 0 h 260"/>
              <a:gd name="T2" fmla="*/ 1096 w 2424"/>
              <a:gd name="T3" fmla="*/ 248 h 260"/>
              <a:gd name="T4" fmla="*/ 2424 w 2424"/>
              <a:gd name="T5" fmla="*/ 72 h 260"/>
              <a:gd name="T6" fmla="*/ 0 60000 65536"/>
              <a:gd name="T7" fmla="*/ 0 60000 65536"/>
              <a:gd name="T8" fmla="*/ 0 60000 65536"/>
              <a:gd name="T9" fmla="*/ 0 w 2424"/>
              <a:gd name="T10" fmla="*/ 0 h 260"/>
              <a:gd name="T11" fmla="*/ 2424 w 2424"/>
              <a:gd name="T12" fmla="*/ 260 h 260"/>
            </a:gdLst>
            <a:ahLst/>
            <a:cxnLst>
              <a:cxn ang="T6">
                <a:pos x="T0" y="T1"/>
              </a:cxn>
              <a:cxn ang="T7">
                <a:pos x="T2" y="T3"/>
              </a:cxn>
              <a:cxn ang="T8">
                <a:pos x="T4" y="T5"/>
              </a:cxn>
            </a:cxnLst>
            <a:rect l="T9" t="T10" r="T11" b="T12"/>
            <a:pathLst>
              <a:path w="2424" h="260">
                <a:moveTo>
                  <a:pt x="0" y="0"/>
                </a:moveTo>
                <a:cubicBezTo>
                  <a:pt x="346" y="118"/>
                  <a:pt x="692" y="236"/>
                  <a:pt x="1096" y="248"/>
                </a:cubicBezTo>
                <a:cubicBezTo>
                  <a:pt x="1500" y="260"/>
                  <a:pt x="1962" y="166"/>
                  <a:pt x="2424" y="72"/>
                </a:cubicBezTo>
              </a:path>
            </a:pathLst>
          </a:custGeom>
          <a:noFill/>
          <a:ln w="38100" cap="flat" cmpd="sng">
            <a:solidFill>
              <a:srgbClr val="FF6FCF"/>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62509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Verdana" charset="0"/>
                <a:ea typeface="ＭＳ Ｐゴシック" charset="0"/>
                <a:cs typeface="ＭＳ Ｐゴシック" charset="0"/>
              </a:rPr>
              <a:t>Programming Analogy</a:t>
            </a:r>
          </a:p>
        </p:txBody>
      </p:sp>
      <p:sp>
        <p:nvSpPr>
          <p:cNvPr id="25602" name="Content Placeholder 2"/>
          <p:cNvSpPr>
            <a:spLocks noGrp="1"/>
          </p:cNvSpPr>
          <p:nvPr>
            <p:ph idx="1"/>
          </p:nvPr>
        </p:nvSpPr>
        <p:spPr/>
        <p:txBody>
          <a:bodyPr/>
          <a:lstStyle/>
          <a:p>
            <a:r>
              <a:rPr lang="en-US" dirty="0">
                <a:latin typeface="Tahoma" charset="0"/>
                <a:ea typeface="ＭＳ Ｐゴシック" charset="0"/>
                <a:cs typeface="ＭＳ Ｐゴシック" charset="0"/>
              </a:rPr>
              <a:t>It may help to view things this way</a:t>
            </a:r>
          </a:p>
          <a:p>
            <a:pPr lvl="1"/>
            <a:r>
              <a:rPr lang="en-US" dirty="0">
                <a:latin typeface="Tahoma" charset="0"/>
              </a:rPr>
              <a:t>Verbs are functions or methods</a:t>
            </a:r>
          </a:p>
          <a:p>
            <a:pPr lvl="1"/>
            <a:r>
              <a:rPr lang="en-US" dirty="0">
                <a:latin typeface="Tahoma" charset="0"/>
              </a:rPr>
              <a:t>They participate in specify the number, position, and type of the arguments they take...</a:t>
            </a:r>
          </a:p>
          <a:p>
            <a:pPr lvl="2"/>
            <a:r>
              <a:rPr lang="en-US" dirty="0">
                <a:latin typeface="Tahoma" charset="0"/>
                <a:ea typeface="ＭＳ Ｐゴシック" charset="0"/>
              </a:rPr>
              <a:t>That is, just like the formal parameters to a method. </a:t>
            </a:r>
          </a:p>
        </p:txBody>
      </p:sp>
      <p:sp>
        <p:nvSpPr>
          <p:cNvPr id="2560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8FB89CA-73EF-1E45-BD2B-4763647A6FFE}" type="datetime1">
              <a:rPr lang="en-US" sz="1400">
                <a:solidFill>
                  <a:srgbClr val="590A0E"/>
                </a:solidFill>
              </a:rPr>
              <a:pPr/>
              <a:t>4/1/21</a:t>
            </a:fld>
            <a:endParaRPr lang="en-US" sz="1400">
              <a:solidFill>
                <a:srgbClr val="590A0E"/>
              </a:solidFill>
            </a:endParaRPr>
          </a:p>
        </p:txBody>
      </p:sp>
      <p:sp>
        <p:nvSpPr>
          <p:cNvPr id="2560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70A2710-824A-1E41-B4D9-064D56D561AD}" type="slidenum">
              <a:rPr lang="en-US" sz="1400">
                <a:solidFill>
                  <a:srgbClr val="590A0E"/>
                </a:solidFill>
              </a:rPr>
              <a:pPr/>
              <a:t>5</a:t>
            </a:fld>
            <a:endParaRPr lang="en-US" sz="1400">
              <a:solidFill>
                <a:srgbClr val="590A0E"/>
              </a:solidFill>
            </a:endParaRPr>
          </a:p>
        </p:txBody>
      </p:sp>
    </p:spTree>
    <p:extLst>
      <p:ext uri="{BB962C8B-B14F-4D97-AF65-F5344CB8AC3E}">
        <p14:creationId xmlns:p14="http://schemas.microsoft.com/office/powerpoint/2010/main" val="3032353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atin typeface="Calibri" charset="0"/>
              </a:rPr>
              <a:t>Bottom-up parsing</a:t>
            </a:r>
          </a:p>
        </p:txBody>
      </p:sp>
      <p:sp>
        <p:nvSpPr>
          <p:cNvPr id="371715" name="Rectangle 3"/>
          <p:cNvSpPr>
            <a:spLocks noGrp="1" noChangeArrowheads="1"/>
          </p:cNvSpPr>
          <p:nvPr>
            <p:ph type="body" idx="1"/>
          </p:nvPr>
        </p:nvSpPr>
        <p:spPr/>
        <p:txBody>
          <a:bodyPr rtlCol="0">
            <a:normAutofit fontScale="92500" lnSpcReduction="10000"/>
          </a:bodyPr>
          <a:lstStyle/>
          <a:p>
            <a:pPr fontAlgn="auto">
              <a:spcAft>
                <a:spcPts val="0"/>
              </a:spcAft>
              <a:buFont typeface="Arial" pitchFamily="34" charset="0"/>
              <a:buChar char="•"/>
              <a:defRPr/>
            </a:pPr>
            <a:r>
              <a:rPr lang="en-US" sz="2000" dirty="0">
                <a:ea typeface="+mn-ea"/>
              </a:rPr>
              <a:t>Bottom-up parsing is data directed</a:t>
            </a:r>
          </a:p>
          <a:p>
            <a:pPr fontAlgn="auto">
              <a:spcAft>
                <a:spcPts val="0"/>
              </a:spcAft>
              <a:buFont typeface="Arial" pitchFamily="34" charset="0"/>
              <a:buChar char="•"/>
              <a:defRPr/>
            </a:pPr>
            <a:endParaRPr lang="en-US" sz="2000" dirty="0">
              <a:ea typeface="+mn-ea"/>
            </a:endParaRPr>
          </a:p>
          <a:p>
            <a:pPr fontAlgn="auto">
              <a:spcAft>
                <a:spcPts val="0"/>
              </a:spcAft>
              <a:buFont typeface="Arial" pitchFamily="34" charset="0"/>
              <a:buChar char="•"/>
              <a:defRPr/>
            </a:pPr>
            <a:r>
              <a:rPr lang="en-US" sz="2000" dirty="0">
                <a:ea typeface="+mn-ea"/>
              </a:rPr>
              <a:t>The initial goal list of a bottom-up parser is the string to be parsed. If a sequence in the goal list matches the RHS of a rule, then this sequence may be replaced by the LHS of the rule.</a:t>
            </a:r>
          </a:p>
          <a:p>
            <a:pPr fontAlgn="auto">
              <a:spcAft>
                <a:spcPts val="0"/>
              </a:spcAft>
              <a:buFont typeface="Arial" pitchFamily="34" charset="0"/>
              <a:buChar char="•"/>
              <a:defRPr/>
            </a:pPr>
            <a:endParaRPr lang="en-US" sz="2000" dirty="0">
              <a:ea typeface="+mn-ea"/>
            </a:endParaRPr>
          </a:p>
          <a:p>
            <a:pPr fontAlgn="auto">
              <a:spcAft>
                <a:spcPts val="0"/>
              </a:spcAft>
              <a:buFont typeface="Arial" pitchFamily="34" charset="0"/>
              <a:buChar char="•"/>
              <a:defRPr/>
            </a:pPr>
            <a:r>
              <a:rPr lang="en-US" sz="2000" dirty="0">
                <a:ea typeface="+mn-ea"/>
              </a:rPr>
              <a:t>Parsing is finished when the goal list contains just the start category.</a:t>
            </a:r>
          </a:p>
          <a:p>
            <a:pPr fontAlgn="auto">
              <a:spcAft>
                <a:spcPts val="0"/>
              </a:spcAft>
              <a:buFont typeface="Arial" pitchFamily="34" charset="0"/>
              <a:buChar char="•"/>
              <a:defRPr/>
            </a:pPr>
            <a:endParaRPr lang="en-US" sz="2000" dirty="0">
              <a:ea typeface="+mn-ea"/>
            </a:endParaRPr>
          </a:p>
          <a:p>
            <a:pPr fontAlgn="auto">
              <a:spcAft>
                <a:spcPts val="0"/>
              </a:spcAft>
              <a:buFont typeface="Arial" pitchFamily="34" charset="0"/>
              <a:buChar char="•"/>
              <a:defRPr/>
            </a:pPr>
            <a:r>
              <a:rPr lang="en-US" sz="2000" dirty="0">
                <a:ea typeface="+mn-ea"/>
              </a:rPr>
              <a:t>If the RHS of several rules match the goal list, then there is a choice of which rule to apply (search problem)</a:t>
            </a:r>
          </a:p>
          <a:p>
            <a:pPr fontAlgn="auto">
              <a:spcAft>
                <a:spcPts val="0"/>
              </a:spcAft>
              <a:buFont typeface="Arial" pitchFamily="34" charset="0"/>
              <a:buChar char="•"/>
              <a:defRPr/>
            </a:pPr>
            <a:endParaRPr lang="en-US" sz="2000" dirty="0">
              <a:ea typeface="+mn-ea"/>
            </a:endParaRPr>
          </a:p>
          <a:p>
            <a:pPr fontAlgn="auto">
              <a:spcAft>
                <a:spcPts val="0"/>
              </a:spcAft>
              <a:buFont typeface="Arial" pitchFamily="34" charset="0"/>
              <a:buChar char="•"/>
              <a:defRPr/>
            </a:pPr>
            <a:r>
              <a:rPr lang="en-US" sz="2000" dirty="0">
                <a:ea typeface="+mn-ea"/>
              </a:rPr>
              <a:t>Can use depth-first or breadth-first search, and goal ordering.</a:t>
            </a:r>
          </a:p>
          <a:p>
            <a:pPr fontAlgn="auto">
              <a:spcAft>
                <a:spcPts val="0"/>
              </a:spcAft>
              <a:buFont typeface="Arial" pitchFamily="34" charset="0"/>
              <a:buChar char="•"/>
              <a:defRPr/>
            </a:pPr>
            <a:endParaRPr lang="en-US" sz="2000" dirty="0">
              <a:ea typeface="+mn-ea"/>
            </a:endParaRPr>
          </a:p>
          <a:p>
            <a:pPr fontAlgn="auto">
              <a:spcAft>
                <a:spcPts val="0"/>
              </a:spcAft>
              <a:buFont typeface="Arial" pitchFamily="34" charset="0"/>
              <a:buChar char="•"/>
              <a:defRPr/>
            </a:pPr>
            <a:r>
              <a:rPr lang="en-US" sz="2000" dirty="0">
                <a:ea typeface="+mn-ea"/>
              </a:rPr>
              <a:t>The standard presentation is as </a:t>
            </a:r>
            <a:r>
              <a:rPr lang="en-US" sz="2000" i="1" dirty="0">
                <a:ea typeface="+mn-ea"/>
              </a:rPr>
              <a:t>shift-reduce parsing</a:t>
            </a:r>
            <a:r>
              <a:rPr lang="en-US" sz="2000" dirty="0">
                <a:ea typeface="+mn-ea"/>
              </a:rPr>
              <a:t>.</a:t>
            </a:r>
          </a:p>
          <a:p>
            <a:pPr fontAlgn="auto">
              <a:spcAft>
                <a:spcPts val="0"/>
              </a:spcAft>
              <a:buFont typeface="Arial" pitchFamily="34" charset="0"/>
              <a:buChar char="•"/>
              <a:defRPr/>
            </a:pPr>
            <a:endParaRPr lang="en-US" sz="2000" dirty="0">
              <a:ea typeface="+mn-ea"/>
            </a:endParaRPr>
          </a:p>
        </p:txBody>
      </p:sp>
    </p:spTree>
    <p:extLst>
      <p:ext uri="{BB962C8B-B14F-4D97-AF65-F5344CB8AC3E}">
        <p14:creationId xmlns:p14="http://schemas.microsoft.com/office/powerpoint/2010/main" val="953517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a:latin typeface="Calibri" charset="0"/>
              </a:rPr>
              <a:t>Problems with bottom-up parsing</a:t>
            </a:r>
          </a:p>
        </p:txBody>
      </p:sp>
      <p:sp>
        <p:nvSpPr>
          <p:cNvPr id="373763" name="Rectangle 3"/>
          <p:cNvSpPr>
            <a:spLocks noGrp="1" noChangeArrowheads="1"/>
          </p:cNvSpPr>
          <p:nvPr>
            <p:ph type="body" idx="1"/>
          </p:nvPr>
        </p:nvSpPr>
        <p:spPr/>
        <p:txBody>
          <a:bodyPr rtlCol="0">
            <a:normAutofit fontScale="77500" lnSpcReduction="20000"/>
          </a:bodyPr>
          <a:lstStyle/>
          <a:p>
            <a:pPr fontAlgn="auto">
              <a:lnSpc>
                <a:spcPct val="90000"/>
              </a:lnSpc>
              <a:spcAft>
                <a:spcPts val="0"/>
              </a:spcAft>
              <a:buFont typeface="Arial" pitchFamily="34" charset="0"/>
              <a:buChar char="•"/>
              <a:defRPr/>
            </a:pPr>
            <a:r>
              <a:rPr lang="en-US" dirty="0">
                <a:ea typeface="+mn-ea"/>
              </a:rPr>
              <a:t>Unable to deal with empty categories: termination problem, unless rewriting empties as constituents is somehow restricted (but then it's generally incomplete)</a:t>
            </a:r>
          </a:p>
          <a:p>
            <a:pPr fontAlgn="auto">
              <a:lnSpc>
                <a:spcPct val="90000"/>
              </a:lnSpc>
              <a:spcAft>
                <a:spcPts val="0"/>
              </a:spcAft>
              <a:buFont typeface="Arial" pitchFamily="34" charset="0"/>
              <a:buChar char="•"/>
              <a:defRPr/>
            </a:pPr>
            <a:endParaRPr lang="en-US" dirty="0">
              <a:ea typeface="+mn-ea"/>
            </a:endParaRPr>
          </a:p>
          <a:p>
            <a:pPr fontAlgn="auto">
              <a:lnSpc>
                <a:spcPct val="90000"/>
              </a:lnSpc>
              <a:spcAft>
                <a:spcPts val="0"/>
              </a:spcAft>
              <a:buFont typeface="Arial" pitchFamily="34" charset="0"/>
              <a:buChar char="•"/>
              <a:defRPr/>
            </a:pPr>
            <a:r>
              <a:rPr lang="en-US" dirty="0">
                <a:ea typeface="+mn-ea"/>
              </a:rPr>
              <a:t>Useless work: locally possible, but globally impossible.</a:t>
            </a:r>
          </a:p>
          <a:p>
            <a:pPr fontAlgn="auto">
              <a:lnSpc>
                <a:spcPct val="90000"/>
              </a:lnSpc>
              <a:spcAft>
                <a:spcPts val="0"/>
              </a:spcAft>
              <a:buFont typeface="Arial" pitchFamily="34" charset="0"/>
              <a:buChar char="•"/>
              <a:defRPr/>
            </a:pPr>
            <a:endParaRPr lang="en-US" dirty="0">
              <a:ea typeface="+mn-ea"/>
            </a:endParaRPr>
          </a:p>
          <a:p>
            <a:pPr fontAlgn="auto">
              <a:lnSpc>
                <a:spcPct val="90000"/>
              </a:lnSpc>
              <a:spcAft>
                <a:spcPts val="0"/>
              </a:spcAft>
              <a:buFont typeface="Arial" pitchFamily="34" charset="0"/>
              <a:buChar char="•"/>
              <a:defRPr/>
            </a:pPr>
            <a:r>
              <a:rPr lang="en-US" dirty="0">
                <a:ea typeface="+mn-ea"/>
              </a:rPr>
              <a:t>Inefficient when there is great lexical ambiguity (grammar-driven control might help here)</a:t>
            </a:r>
          </a:p>
          <a:p>
            <a:pPr fontAlgn="auto">
              <a:lnSpc>
                <a:spcPct val="90000"/>
              </a:lnSpc>
              <a:spcAft>
                <a:spcPts val="0"/>
              </a:spcAft>
              <a:buFont typeface="Arial" pitchFamily="34" charset="0"/>
              <a:buChar char="•"/>
              <a:defRPr/>
            </a:pPr>
            <a:endParaRPr lang="en-US" dirty="0">
              <a:ea typeface="+mn-ea"/>
            </a:endParaRPr>
          </a:p>
          <a:p>
            <a:pPr fontAlgn="auto">
              <a:lnSpc>
                <a:spcPct val="90000"/>
              </a:lnSpc>
              <a:spcAft>
                <a:spcPts val="0"/>
              </a:spcAft>
              <a:buFont typeface="Arial" pitchFamily="34" charset="0"/>
              <a:buChar char="•"/>
              <a:defRPr/>
            </a:pPr>
            <a:r>
              <a:rPr lang="en-US" dirty="0">
                <a:ea typeface="+mn-ea"/>
              </a:rPr>
              <a:t>Conversely, it is data-directed: it attempts to parse the words that are there.</a:t>
            </a:r>
          </a:p>
          <a:p>
            <a:pPr fontAlgn="auto">
              <a:lnSpc>
                <a:spcPct val="90000"/>
              </a:lnSpc>
              <a:spcAft>
                <a:spcPts val="0"/>
              </a:spcAft>
              <a:buFont typeface="Arial" pitchFamily="34" charset="0"/>
              <a:buChar char="•"/>
              <a:defRPr/>
            </a:pPr>
            <a:endParaRPr lang="en-US" dirty="0">
              <a:ea typeface="+mn-ea"/>
            </a:endParaRPr>
          </a:p>
          <a:p>
            <a:pPr fontAlgn="auto">
              <a:lnSpc>
                <a:spcPct val="90000"/>
              </a:lnSpc>
              <a:spcAft>
                <a:spcPts val="0"/>
              </a:spcAft>
              <a:buFont typeface="Arial" pitchFamily="34" charset="0"/>
              <a:buChar char="•"/>
              <a:defRPr/>
            </a:pPr>
            <a:r>
              <a:rPr lang="en-US" dirty="0">
                <a:ea typeface="+mn-ea"/>
              </a:rPr>
              <a:t>Repeated work: anywhere there is common substructure</a:t>
            </a:r>
            <a:endParaRPr lang="en-US" sz="2000" dirty="0">
              <a:ea typeface="+mn-ea"/>
            </a:endParaRPr>
          </a:p>
          <a:p>
            <a:pPr fontAlgn="auto">
              <a:lnSpc>
                <a:spcPct val="90000"/>
              </a:lnSpc>
              <a:spcAft>
                <a:spcPts val="0"/>
              </a:spcAft>
              <a:buFont typeface="Arial" pitchFamily="34" charset="0"/>
              <a:buChar char="•"/>
              <a:defRPr/>
            </a:pPr>
            <a:endParaRPr lang="en-US" sz="2000" dirty="0">
              <a:ea typeface="+mn-ea"/>
            </a:endParaRPr>
          </a:p>
        </p:txBody>
      </p:sp>
    </p:spTree>
    <p:extLst>
      <p:ext uri="{BB962C8B-B14F-4D97-AF65-F5344CB8AC3E}">
        <p14:creationId xmlns:p14="http://schemas.microsoft.com/office/powerpoint/2010/main" val="1429631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atin typeface="Calibri" charset="0"/>
              </a:rPr>
              <a:t>Chomsky Normal Form</a:t>
            </a:r>
          </a:p>
        </p:txBody>
      </p:sp>
      <p:sp>
        <p:nvSpPr>
          <p:cNvPr id="455683" name="Rectangle 3"/>
          <p:cNvSpPr>
            <a:spLocks noGrp="1" noChangeArrowheads="1"/>
          </p:cNvSpPr>
          <p:nvPr>
            <p:ph type="body" idx="1"/>
          </p:nvPr>
        </p:nvSpPr>
        <p:spPr>
          <a:xfrm>
            <a:off x="685800" y="1752600"/>
            <a:ext cx="7772400" cy="4648200"/>
          </a:xfrm>
        </p:spPr>
        <p:txBody>
          <a:bodyPr>
            <a:normAutofit/>
          </a:bodyPr>
          <a:lstStyle/>
          <a:p>
            <a:pPr>
              <a:lnSpc>
                <a:spcPct val="80000"/>
              </a:lnSpc>
            </a:pPr>
            <a:r>
              <a:rPr lang="en-US" sz="2700">
                <a:latin typeface="Calibri" charset="0"/>
              </a:rPr>
              <a:t>All rules are of the form X </a:t>
            </a:r>
            <a:r>
              <a:rPr lang="en-US" sz="2700">
                <a:latin typeface="Calibri" charset="0"/>
                <a:sym typeface="Symbol" charset="0"/>
              </a:rPr>
              <a:t> Y Z or X  w.</a:t>
            </a:r>
          </a:p>
          <a:p>
            <a:pPr>
              <a:lnSpc>
                <a:spcPct val="80000"/>
              </a:lnSpc>
            </a:pPr>
            <a:r>
              <a:rPr lang="en-US" sz="2700">
                <a:latin typeface="Calibri" charset="0"/>
                <a:sym typeface="Symbol" charset="0"/>
              </a:rPr>
              <a:t>A transformation to this form doesn</a:t>
            </a:r>
            <a:r>
              <a:rPr lang="ja-JP" altLang="en-US" sz="2700">
                <a:latin typeface="Calibri" charset="0"/>
                <a:sym typeface="Symbol" charset="0"/>
              </a:rPr>
              <a:t>’</a:t>
            </a:r>
            <a:r>
              <a:rPr lang="en-US" sz="2700">
                <a:latin typeface="Calibri" charset="0"/>
                <a:sym typeface="Symbol" charset="0"/>
              </a:rPr>
              <a:t>t change the weak generative capacity of CFGs.</a:t>
            </a:r>
          </a:p>
          <a:p>
            <a:pPr lvl="1">
              <a:lnSpc>
                <a:spcPct val="80000"/>
              </a:lnSpc>
            </a:pPr>
            <a:r>
              <a:rPr lang="en-US" sz="2400">
                <a:latin typeface="Calibri" charset="0"/>
                <a:sym typeface="Symbol" charset="0"/>
              </a:rPr>
              <a:t>With some extra book-keeping in symbol names, you can even reconstruct the same trees with a detransform</a:t>
            </a:r>
          </a:p>
          <a:p>
            <a:pPr lvl="1">
              <a:lnSpc>
                <a:spcPct val="80000"/>
              </a:lnSpc>
            </a:pPr>
            <a:r>
              <a:rPr lang="en-US" sz="2400">
                <a:latin typeface="Calibri" charset="0"/>
                <a:sym typeface="Symbol" charset="0"/>
              </a:rPr>
              <a:t> Unaries/empties are removed recursively</a:t>
            </a:r>
          </a:p>
          <a:p>
            <a:pPr lvl="1">
              <a:lnSpc>
                <a:spcPct val="80000"/>
              </a:lnSpc>
            </a:pPr>
            <a:r>
              <a:rPr lang="en-US" sz="2400">
                <a:latin typeface="Calibri" charset="0"/>
                <a:sym typeface="Symbol" charset="0"/>
              </a:rPr>
              <a:t>N-ary rules introduce new nonterminals:</a:t>
            </a:r>
          </a:p>
          <a:p>
            <a:pPr lvl="2">
              <a:lnSpc>
                <a:spcPct val="80000"/>
              </a:lnSpc>
            </a:pPr>
            <a:r>
              <a:rPr lang="en-US" sz="1400">
                <a:latin typeface="Calibri" charset="0"/>
                <a:sym typeface="Symbol" charset="0"/>
              </a:rPr>
              <a:t>VP  V NP PP  becomes  VP  V @VP-V  and  @VP-V  NP PP</a:t>
            </a:r>
          </a:p>
          <a:p>
            <a:pPr>
              <a:lnSpc>
                <a:spcPct val="80000"/>
              </a:lnSpc>
            </a:pPr>
            <a:r>
              <a:rPr lang="en-US" sz="2700">
                <a:latin typeface="Calibri" charset="0"/>
                <a:sym typeface="Symbol" charset="0"/>
              </a:rPr>
              <a:t>In practice it</a:t>
            </a:r>
            <a:r>
              <a:rPr lang="ja-JP" altLang="en-US" sz="2700">
                <a:latin typeface="Calibri" charset="0"/>
                <a:sym typeface="Symbol" charset="0"/>
              </a:rPr>
              <a:t>’</a:t>
            </a:r>
            <a:r>
              <a:rPr lang="en-US" sz="2700">
                <a:latin typeface="Calibri" charset="0"/>
                <a:sym typeface="Symbol" charset="0"/>
              </a:rPr>
              <a:t>s a pain</a:t>
            </a:r>
          </a:p>
          <a:p>
            <a:pPr lvl="1">
              <a:lnSpc>
                <a:spcPct val="80000"/>
              </a:lnSpc>
            </a:pPr>
            <a:r>
              <a:rPr lang="en-US" sz="2400">
                <a:latin typeface="Calibri" charset="0"/>
                <a:sym typeface="Symbol" charset="0"/>
              </a:rPr>
              <a:t>Reconstructing n-aries is easy</a:t>
            </a:r>
          </a:p>
          <a:p>
            <a:pPr lvl="1">
              <a:lnSpc>
                <a:spcPct val="80000"/>
              </a:lnSpc>
            </a:pPr>
            <a:r>
              <a:rPr lang="en-US" sz="2400">
                <a:latin typeface="Calibri" charset="0"/>
                <a:sym typeface="Symbol" charset="0"/>
              </a:rPr>
              <a:t>Reconstructing unaries can be trickier</a:t>
            </a:r>
          </a:p>
          <a:p>
            <a:pPr>
              <a:lnSpc>
                <a:spcPct val="80000"/>
              </a:lnSpc>
            </a:pPr>
            <a:r>
              <a:rPr lang="en-US" sz="2700">
                <a:latin typeface="Calibri" charset="0"/>
                <a:sym typeface="Symbol" charset="0"/>
              </a:rPr>
              <a:t>But it makes parsing easier/more efficient</a:t>
            </a:r>
          </a:p>
        </p:txBody>
      </p:sp>
      <p:sp>
        <p:nvSpPr>
          <p:cNvPr id="55300" name="Rectangle 4"/>
          <p:cNvSpPr>
            <a:spLocks noChangeArrowheads="1"/>
          </p:cNvSpPr>
          <p:nvPr/>
        </p:nvSpPr>
        <p:spPr bwMode="auto">
          <a:xfrm>
            <a:off x="11414125" y="-10795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endParaRPr lang="en-US">
              <a:latin typeface="Calibri" charset="0"/>
            </a:endParaRPr>
          </a:p>
        </p:txBody>
      </p:sp>
    </p:spTree>
    <p:extLst>
      <p:ext uri="{BB962C8B-B14F-4D97-AF65-F5344CB8AC3E}">
        <p14:creationId xmlns:p14="http://schemas.microsoft.com/office/powerpoint/2010/main" val="3399085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DF61D97-E715-9946-94DB-50D28AC0A86E}" type="datetime1">
              <a:rPr lang="en-US" sz="1400">
                <a:solidFill>
                  <a:srgbClr val="590A0E"/>
                </a:solidFill>
              </a:rPr>
              <a:pPr/>
              <a:t>4/1/21</a:t>
            </a:fld>
            <a:endParaRPr lang="en-US" sz="1400">
              <a:solidFill>
                <a:srgbClr val="590A0E"/>
              </a:solidFill>
            </a:endParaRPr>
          </a:p>
        </p:txBody>
      </p:sp>
      <p:sp>
        <p:nvSpPr>
          <p:cNvPr id="7270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C56B1A0-3CD5-EC40-BDC9-90CEA5D1C4EA}" type="slidenum">
              <a:rPr lang="en-US" sz="1400">
                <a:solidFill>
                  <a:srgbClr val="590A0E"/>
                </a:solidFill>
              </a:rPr>
              <a:pPr/>
              <a:t>53</a:t>
            </a:fld>
            <a:endParaRPr lang="en-US" sz="1400">
              <a:solidFill>
                <a:srgbClr val="590A0E"/>
              </a:solidFill>
            </a:endParaRPr>
          </a:p>
        </p:txBody>
      </p:sp>
      <p:sp>
        <p:nvSpPr>
          <p:cNvPr id="72708"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For Now</a:t>
            </a:r>
          </a:p>
        </p:txBody>
      </p:sp>
      <p:sp>
        <p:nvSpPr>
          <p:cNvPr id="72709" name="Rectangle 3"/>
          <p:cNvSpPr>
            <a:spLocks noGrp="1" noChangeArrowheads="1"/>
          </p:cNvSpPr>
          <p:nvPr>
            <p:ph type="body" idx="1"/>
          </p:nvPr>
        </p:nvSpPr>
        <p:spPr>
          <a:xfrm>
            <a:off x="685800" y="1219200"/>
            <a:ext cx="8183563" cy="4876800"/>
          </a:xfrm>
        </p:spPr>
        <p:txBody>
          <a:bodyPr/>
          <a:lstStyle/>
          <a:p>
            <a:r>
              <a:rPr lang="en-US" dirty="0">
                <a:latin typeface="Tahoma" charset="0"/>
                <a:ea typeface="ＭＳ Ｐゴシック" charset="0"/>
                <a:cs typeface="ＭＳ Ｐゴシック" charset="0"/>
              </a:rPr>
              <a:t>Assume…</a:t>
            </a:r>
          </a:p>
          <a:p>
            <a:pPr lvl="1"/>
            <a:r>
              <a:rPr lang="en-US" dirty="0">
                <a:latin typeface="Tahoma" charset="0"/>
              </a:rPr>
              <a:t>You have all the words already in some buffer</a:t>
            </a:r>
          </a:p>
          <a:p>
            <a:pPr lvl="1"/>
            <a:r>
              <a:rPr lang="en-US" dirty="0">
                <a:latin typeface="Tahoma" charset="0"/>
              </a:rPr>
              <a:t>The input is no</a:t>
            </a:r>
            <a:r>
              <a:rPr lang="en-US" altLang="ja-JP" dirty="0">
                <a:latin typeface="Tahoma" charset="0"/>
              </a:rPr>
              <a:t>t POS tagged prior to parsing</a:t>
            </a:r>
          </a:p>
          <a:p>
            <a:pPr lvl="1"/>
            <a:r>
              <a:rPr lang="en-US" dirty="0">
                <a:latin typeface="Tahoma" charset="0"/>
              </a:rPr>
              <a:t>We won’</a:t>
            </a:r>
            <a:r>
              <a:rPr lang="en-US" altLang="ja-JP" dirty="0">
                <a:latin typeface="Tahoma" charset="0"/>
              </a:rPr>
              <a:t>t worry about morphological analysis</a:t>
            </a:r>
          </a:p>
          <a:p>
            <a:pPr lvl="1"/>
            <a:r>
              <a:rPr lang="en-US" dirty="0">
                <a:latin typeface="Tahoma" charset="0"/>
              </a:rPr>
              <a:t>All the words are known</a:t>
            </a:r>
          </a:p>
          <a:p>
            <a:pPr lvl="1"/>
            <a:r>
              <a:rPr lang="en-US" dirty="0">
                <a:latin typeface="Tahoma" charset="0"/>
              </a:rPr>
              <a:t>These are all problematic in various ways, and would have to be addressed in real applications.</a:t>
            </a:r>
          </a:p>
        </p:txBody>
      </p:sp>
    </p:spTree>
    <p:extLst>
      <p:ext uri="{BB962C8B-B14F-4D97-AF65-F5344CB8AC3E}">
        <p14:creationId xmlns:p14="http://schemas.microsoft.com/office/powerpoint/2010/main" val="1691687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D3CC34E-61F8-E747-9B7D-FEC54147D559}" type="datetime1">
              <a:rPr lang="en-US" sz="1400">
                <a:solidFill>
                  <a:srgbClr val="590A0E"/>
                </a:solidFill>
              </a:rPr>
              <a:pPr/>
              <a:t>4/1/21</a:t>
            </a:fld>
            <a:endParaRPr lang="en-US" sz="1400">
              <a:solidFill>
                <a:srgbClr val="590A0E"/>
              </a:solidFill>
            </a:endParaRPr>
          </a:p>
        </p:txBody>
      </p:sp>
      <p:sp>
        <p:nvSpPr>
          <p:cNvPr id="7475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CD51AC1-E2E4-A44C-94CA-A1E650B2594A}" type="slidenum">
              <a:rPr lang="en-US" sz="1400">
                <a:solidFill>
                  <a:srgbClr val="590A0E"/>
                </a:solidFill>
              </a:rPr>
              <a:pPr/>
              <a:t>54</a:t>
            </a:fld>
            <a:endParaRPr lang="en-US" sz="1400">
              <a:solidFill>
                <a:srgbClr val="590A0E"/>
              </a:solidFill>
            </a:endParaRPr>
          </a:p>
        </p:txBody>
      </p:sp>
      <p:sp>
        <p:nvSpPr>
          <p:cNvPr id="74756"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Top-Down Search</a:t>
            </a:r>
          </a:p>
        </p:txBody>
      </p:sp>
      <p:sp>
        <p:nvSpPr>
          <p:cNvPr id="74757" name="Rectangle 3"/>
          <p:cNvSpPr>
            <a:spLocks noGrp="1" noChangeArrowheads="1"/>
          </p:cNvSpPr>
          <p:nvPr>
            <p:ph type="body" idx="1"/>
          </p:nvPr>
        </p:nvSpPr>
        <p:spPr/>
        <p:txBody>
          <a:bodyPr/>
          <a:lstStyle/>
          <a:p>
            <a:r>
              <a:rPr lang="en-US">
                <a:latin typeface="Tahoma" charset="0"/>
                <a:ea typeface="ＭＳ Ｐゴシック" charset="0"/>
                <a:cs typeface="ＭＳ Ｐゴシック" charset="0"/>
              </a:rPr>
              <a:t>Since we</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re trying to find trees rooted with an </a:t>
            </a:r>
            <a:r>
              <a:rPr lang="en-US" altLang="ja-JP" i="1">
                <a:latin typeface="Tahoma" charset="0"/>
                <a:ea typeface="ＭＳ Ｐゴシック" charset="0"/>
                <a:cs typeface="ＭＳ Ｐゴシック" charset="0"/>
              </a:rPr>
              <a:t>S</a:t>
            </a:r>
            <a:r>
              <a:rPr lang="en-US" altLang="ja-JP">
                <a:latin typeface="Tahoma" charset="0"/>
                <a:ea typeface="ＭＳ Ｐゴシック" charset="0"/>
                <a:cs typeface="ＭＳ Ｐゴシック" charset="0"/>
              </a:rPr>
              <a:t> (Sentences), why not start with the rules that give us an </a:t>
            </a:r>
            <a:r>
              <a:rPr lang="en-US" altLang="ja-JP" i="1">
                <a:latin typeface="Tahoma" charset="0"/>
                <a:ea typeface="ＭＳ Ｐゴシック" charset="0"/>
                <a:cs typeface="ＭＳ Ｐゴシック" charset="0"/>
              </a:rPr>
              <a:t>S</a:t>
            </a:r>
            <a:r>
              <a:rPr lang="en-US" altLang="ja-JP">
                <a:latin typeface="Tahoma" charset="0"/>
                <a:ea typeface="ＭＳ Ｐゴシック" charset="0"/>
                <a:cs typeface="ＭＳ Ｐゴシック" charset="0"/>
              </a:rPr>
              <a:t>.</a:t>
            </a:r>
          </a:p>
          <a:p>
            <a:r>
              <a:rPr lang="en-US">
                <a:latin typeface="Tahoma" charset="0"/>
                <a:ea typeface="ＭＳ Ｐゴシック" charset="0"/>
                <a:cs typeface="ＭＳ Ｐゴシック" charset="0"/>
              </a:rPr>
              <a:t>Then we can work our way down from there to the words.</a:t>
            </a:r>
          </a:p>
        </p:txBody>
      </p:sp>
    </p:spTree>
    <p:extLst>
      <p:ext uri="{BB962C8B-B14F-4D97-AF65-F5344CB8AC3E}">
        <p14:creationId xmlns:p14="http://schemas.microsoft.com/office/powerpoint/2010/main" val="735372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29AD2F4-198D-4B4D-BD29-728065577437}" type="datetime1">
              <a:rPr lang="en-US" sz="1400">
                <a:solidFill>
                  <a:srgbClr val="590A0E"/>
                </a:solidFill>
              </a:rPr>
              <a:pPr/>
              <a:t>4/1/21</a:t>
            </a:fld>
            <a:endParaRPr lang="en-US" sz="1400">
              <a:solidFill>
                <a:srgbClr val="590A0E"/>
              </a:solidFill>
            </a:endParaRPr>
          </a:p>
        </p:txBody>
      </p:sp>
      <p:sp>
        <p:nvSpPr>
          <p:cNvPr id="7680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A6CD331-F1B0-4D47-8618-03AB4816CCDD}" type="slidenum">
              <a:rPr lang="en-US" sz="1400">
                <a:solidFill>
                  <a:srgbClr val="590A0E"/>
                </a:solidFill>
              </a:rPr>
              <a:pPr/>
              <a:t>55</a:t>
            </a:fld>
            <a:endParaRPr lang="en-US" sz="1400">
              <a:solidFill>
                <a:srgbClr val="590A0E"/>
              </a:solidFill>
            </a:endParaRPr>
          </a:p>
        </p:txBody>
      </p:sp>
      <p:sp>
        <p:nvSpPr>
          <p:cNvPr id="76804" name="Rectangle 2"/>
          <p:cNvSpPr>
            <a:spLocks noGrp="1" noChangeArrowheads="1"/>
          </p:cNvSpPr>
          <p:nvPr>
            <p:ph type="title"/>
          </p:nvPr>
        </p:nvSpPr>
        <p:spPr>
          <a:xfrm>
            <a:off x="762000" y="0"/>
            <a:ext cx="7772400" cy="1143000"/>
          </a:xfrm>
        </p:spPr>
        <p:txBody>
          <a:bodyPr/>
          <a:lstStyle/>
          <a:p>
            <a:r>
              <a:rPr lang="en-US">
                <a:latin typeface="Verdana" charset="0"/>
                <a:ea typeface="ＭＳ Ｐゴシック" charset="0"/>
                <a:cs typeface="ＭＳ Ｐゴシック" charset="0"/>
              </a:rPr>
              <a:t>Top Down Space</a:t>
            </a:r>
          </a:p>
        </p:txBody>
      </p:sp>
      <p:pic>
        <p:nvPicPr>
          <p:cNvPr id="1725443" name="Picture 3" descr="fig13"/>
          <p:cNvPicPr>
            <a:picLocks noChangeAspect="1" noChangeArrowheads="1"/>
          </p:cNvPicPr>
          <p:nvPr/>
        </p:nvPicPr>
        <p:blipFill>
          <a:blip r:embed="rId3"/>
          <a:srcRect/>
          <a:stretch>
            <a:fillRect/>
          </a:stretch>
        </p:blipFill>
        <p:spPr bwMode="auto">
          <a:xfrm>
            <a:off x="0" y="1676400"/>
            <a:ext cx="8928100" cy="4398963"/>
          </a:xfrm>
          <a:prstGeom prst="rect">
            <a:avLst/>
          </a:prstGeom>
          <a:noFill/>
          <a:effectLst>
            <a:outerShdw blurRad="63500" dist="38099" dir="2700000" algn="ctr" rotWithShape="0">
              <a:srgbClr val="000000">
                <a:alpha val="74998"/>
              </a:srgbClr>
            </a:outerShdw>
          </a:effectLst>
        </p:spPr>
      </p:pic>
      <p:sp>
        <p:nvSpPr>
          <p:cNvPr id="1725444" name="AutoShape 4"/>
          <p:cNvSpPr>
            <a:spLocks noChangeArrowheads="1"/>
          </p:cNvSpPr>
          <p:nvPr/>
        </p:nvSpPr>
        <p:spPr bwMode="auto">
          <a:xfrm>
            <a:off x="4419600" y="1524000"/>
            <a:ext cx="1600200" cy="609600"/>
          </a:xfrm>
          <a:prstGeom prst="roundRect">
            <a:avLst>
              <a:gd name="adj" fmla="val 16667"/>
            </a:avLst>
          </a:prstGeom>
          <a:solidFill>
            <a:schemeClr val="accent1">
              <a:alpha val="25098"/>
            </a:schemeClr>
          </a:solidFill>
          <a:ln w="9525">
            <a:solidFill>
              <a:schemeClr val="tx1"/>
            </a:solidFill>
            <a:round/>
            <a:headEnd/>
            <a:tailEnd/>
          </a:ln>
        </p:spPr>
        <p:txBody>
          <a:bodyPr wrap="none" anchor="ctr"/>
          <a:lstStyle/>
          <a:p>
            <a:endParaRPr lang="en-US"/>
          </a:p>
        </p:txBody>
      </p:sp>
      <p:sp>
        <p:nvSpPr>
          <p:cNvPr id="1725445" name="AutoShape 5"/>
          <p:cNvSpPr>
            <a:spLocks noChangeArrowheads="1"/>
          </p:cNvSpPr>
          <p:nvPr/>
        </p:nvSpPr>
        <p:spPr bwMode="auto">
          <a:xfrm>
            <a:off x="1524000" y="1524000"/>
            <a:ext cx="7010400" cy="2209800"/>
          </a:xfrm>
          <a:prstGeom prst="roundRect">
            <a:avLst>
              <a:gd name="adj" fmla="val 16667"/>
            </a:avLst>
          </a:prstGeom>
          <a:solidFill>
            <a:schemeClr val="accent1">
              <a:alpha val="29019"/>
            </a:schemeClr>
          </a:solidFill>
          <a:ln w="9525">
            <a:solidFill>
              <a:schemeClr val="tx1"/>
            </a:solidFill>
            <a:round/>
            <a:headEnd/>
            <a:tailEnd/>
          </a:ln>
        </p:spPr>
        <p:txBody>
          <a:bodyPr wrap="none" anchor="ctr"/>
          <a:lstStyle/>
          <a:p>
            <a:endParaRPr lang="en-US"/>
          </a:p>
        </p:txBody>
      </p:sp>
      <p:sp>
        <p:nvSpPr>
          <p:cNvPr id="1725446" name="AutoShape 6"/>
          <p:cNvSpPr>
            <a:spLocks noChangeArrowheads="1"/>
          </p:cNvSpPr>
          <p:nvPr/>
        </p:nvSpPr>
        <p:spPr bwMode="auto">
          <a:xfrm>
            <a:off x="0" y="1524000"/>
            <a:ext cx="8915400" cy="4724400"/>
          </a:xfrm>
          <a:prstGeom prst="roundRect">
            <a:avLst>
              <a:gd name="adj" fmla="val 16667"/>
            </a:avLst>
          </a:prstGeom>
          <a:solidFill>
            <a:schemeClr val="accent1">
              <a:alpha val="16862"/>
            </a:schemeClr>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3000051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54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54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5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5444" grpId="0" animBg="1"/>
      <p:bldP spid="1725445" grpId="0" animBg="1"/>
      <p:bldP spid="172544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596B16A-FF63-8847-A9B9-A7118854EBBB}" type="datetime1">
              <a:rPr lang="en-US" sz="1400">
                <a:solidFill>
                  <a:srgbClr val="590A0E"/>
                </a:solidFill>
              </a:rPr>
              <a:pPr/>
              <a:t>4/1/21</a:t>
            </a:fld>
            <a:endParaRPr lang="en-US" sz="1400">
              <a:solidFill>
                <a:srgbClr val="590A0E"/>
              </a:solidFill>
            </a:endParaRPr>
          </a:p>
        </p:txBody>
      </p:sp>
      <p:sp>
        <p:nvSpPr>
          <p:cNvPr id="7885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628C54B-E7E1-A940-97ED-3C9E8316DC22}" type="slidenum">
              <a:rPr lang="en-US" sz="1400">
                <a:solidFill>
                  <a:srgbClr val="590A0E"/>
                </a:solidFill>
              </a:rPr>
              <a:pPr/>
              <a:t>56</a:t>
            </a:fld>
            <a:endParaRPr lang="en-US" sz="1400">
              <a:solidFill>
                <a:srgbClr val="590A0E"/>
              </a:solidFill>
            </a:endParaRPr>
          </a:p>
        </p:txBody>
      </p:sp>
      <p:sp>
        <p:nvSpPr>
          <p:cNvPr id="78852"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Bottom-Up Parsing</a:t>
            </a:r>
          </a:p>
        </p:txBody>
      </p:sp>
      <p:sp>
        <p:nvSpPr>
          <p:cNvPr id="78853" name="Rectangle 3"/>
          <p:cNvSpPr>
            <a:spLocks noGrp="1" noChangeArrowheads="1"/>
          </p:cNvSpPr>
          <p:nvPr>
            <p:ph type="body" idx="1"/>
          </p:nvPr>
        </p:nvSpPr>
        <p:spPr/>
        <p:txBody>
          <a:bodyPr/>
          <a:lstStyle/>
          <a:p>
            <a:r>
              <a:rPr lang="en-US">
                <a:latin typeface="Tahoma" charset="0"/>
                <a:ea typeface="ＭＳ Ｐゴシック" charset="0"/>
                <a:cs typeface="ＭＳ Ｐゴシック" charset="0"/>
              </a:rPr>
              <a:t>Of course, we also want trees that cover the input words. So we might also start with trees that link up with the words in the right way.</a:t>
            </a:r>
          </a:p>
          <a:p>
            <a:r>
              <a:rPr lang="en-US">
                <a:latin typeface="Tahoma" charset="0"/>
                <a:ea typeface="ＭＳ Ｐゴシック" charset="0"/>
                <a:cs typeface="ＭＳ Ｐゴシック" charset="0"/>
              </a:rPr>
              <a:t>Then work your way up from there to larger and larger trees.</a:t>
            </a:r>
          </a:p>
        </p:txBody>
      </p:sp>
    </p:spTree>
    <p:extLst>
      <p:ext uri="{BB962C8B-B14F-4D97-AF65-F5344CB8AC3E}">
        <p14:creationId xmlns:p14="http://schemas.microsoft.com/office/powerpoint/2010/main" val="185949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D32CAE5-F138-D94D-86E8-1CF593559BC3}" type="datetime1">
              <a:rPr lang="en-US" sz="1400">
                <a:solidFill>
                  <a:srgbClr val="590A0E"/>
                </a:solidFill>
              </a:rPr>
              <a:pPr/>
              <a:t>4/1/21</a:t>
            </a:fld>
            <a:endParaRPr lang="en-US" sz="1400">
              <a:solidFill>
                <a:srgbClr val="590A0E"/>
              </a:solidFill>
            </a:endParaRPr>
          </a:p>
        </p:txBody>
      </p:sp>
      <p:sp>
        <p:nvSpPr>
          <p:cNvPr id="8089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9D8B670-4565-284D-A5D7-C27F3CB17393}" type="slidenum">
              <a:rPr lang="en-US" sz="1400">
                <a:solidFill>
                  <a:srgbClr val="590A0E"/>
                </a:solidFill>
              </a:rPr>
              <a:pPr/>
              <a:t>57</a:t>
            </a:fld>
            <a:endParaRPr lang="en-US" sz="1400">
              <a:solidFill>
                <a:srgbClr val="590A0E"/>
              </a:solidFill>
            </a:endParaRPr>
          </a:p>
        </p:txBody>
      </p:sp>
      <p:sp>
        <p:nvSpPr>
          <p:cNvPr id="80900"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Bottom-Up Search</a:t>
            </a:r>
          </a:p>
        </p:txBody>
      </p:sp>
      <p:pic>
        <p:nvPicPr>
          <p:cNvPr id="80901" name="Picture 3" descr="bottom-up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5334000"/>
            <a:ext cx="8229600" cy="822325"/>
          </a:xfrm>
        </p:spPr>
      </p:pic>
    </p:spTree>
    <p:extLst>
      <p:ext uri="{BB962C8B-B14F-4D97-AF65-F5344CB8AC3E}">
        <p14:creationId xmlns:p14="http://schemas.microsoft.com/office/powerpoint/2010/main" val="40555890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85C9751-D405-A64F-86CF-6FDFD10BDCB0}" type="datetime1">
              <a:rPr lang="en-US" sz="1400">
                <a:solidFill>
                  <a:srgbClr val="590A0E"/>
                </a:solidFill>
              </a:rPr>
              <a:pPr/>
              <a:t>4/1/21</a:t>
            </a:fld>
            <a:endParaRPr lang="en-US" sz="1400">
              <a:solidFill>
                <a:srgbClr val="590A0E"/>
              </a:solidFill>
            </a:endParaRPr>
          </a:p>
        </p:txBody>
      </p:sp>
      <p:sp>
        <p:nvSpPr>
          <p:cNvPr id="8294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EB458FD-FB35-D54B-999B-2E871FFFE46B}" type="slidenum">
              <a:rPr lang="en-US" sz="1400">
                <a:solidFill>
                  <a:srgbClr val="590A0E"/>
                </a:solidFill>
              </a:rPr>
              <a:pPr/>
              <a:t>58</a:t>
            </a:fld>
            <a:endParaRPr lang="en-US" sz="1400">
              <a:solidFill>
                <a:srgbClr val="590A0E"/>
              </a:solidFill>
            </a:endParaRPr>
          </a:p>
        </p:txBody>
      </p:sp>
      <p:sp>
        <p:nvSpPr>
          <p:cNvPr id="82948"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Bottom-Up Search</a:t>
            </a:r>
          </a:p>
        </p:txBody>
      </p:sp>
      <p:pic>
        <p:nvPicPr>
          <p:cNvPr id="82949" name="Picture 3" descr="bottom-up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0" y="3962400"/>
            <a:ext cx="5181600" cy="2360613"/>
          </a:xfrm>
        </p:spPr>
      </p:pic>
    </p:spTree>
    <p:extLst>
      <p:ext uri="{BB962C8B-B14F-4D97-AF65-F5344CB8AC3E}">
        <p14:creationId xmlns:p14="http://schemas.microsoft.com/office/powerpoint/2010/main" val="1698382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391CDB6-D054-EE40-9CEC-25970ECADF21}" type="datetime1">
              <a:rPr lang="en-US" sz="1400">
                <a:solidFill>
                  <a:srgbClr val="590A0E"/>
                </a:solidFill>
              </a:rPr>
              <a:pPr/>
              <a:t>4/1/21</a:t>
            </a:fld>
            <a:endParaRPr lang="en-US" sz="1400">
              <a:solidFill>
                <a:srgbClr val="590A0E"/>
              </a:solidFill>
            </a:endParaRPr>
          </a:p>
        </p:txBody>
      </p:sp>
      <p:sp>
        <p:nvSpPr>
          <p:cNvPr id="8499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20841B8-5ECA-9F45-9512-3ECF495B58B7}" type="slidenum">
              <a:rPr lang="en-US" sz="1400">
                <a:solidFill>
                  <a:srgbClr val="590A0E"/>
                </a:solidFill>
              </a:rPr>
              <a:pPr/>
              <a:t>59</a:t>
            </a:fld>
            <a:endParaRPr lang="en-US" sz="1400">
              <a:solidFill>
                <a:srgbClr val="590A0E"/>
              </a:solidFill>
            </a:endParaRPr>
          </a:p>
        </p:txBody>
      </p:sp>
      <p:sp>
        <p:nvSpPr>
          <p:cNvPr id="84996"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Bottom-Up Search</a:t>
            </a:r>
          </a:p>
        </p:txBody>
      </p:sp>
      <p:pic>
        <p:nvPicPr>
          <p:cNvPr id="84997" name="Picture 3" descr="bottom-up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2971800"/>
            <a:ext cx="5410200" cy="3446463"/>
          </a:xfrm>
        </p:spPr>
      </p:pic>
    </p:spTree>
    <p:extLst>
      <p:ext uri="{BB962C8B-B14F-4D97-AF65-F5344CB8AC3E}">
        <p14:creationId xmlns:p14="http://schemas.microsoft.com/office/powerpoint/2010/main" val="406543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C80C389-0F80-5F47-9C92-983E732CAD0C}" type="datetime1">
              <a:rPr lang="en-US" sz="1400">
                <a:solidFill>
                  <a:srgbClr val="590A0E"/>
                </a:solidFill>
              </a:rPr>
              <a:pPr/>
              <a:t>4/1/21</a:t>
            </a:fld>
            <a:endParaRPr lang="en-US" sz="1400">
              <a:solidFill>
                <a:srgbClr val="590A0E"/>
              </a:solidFill>
            </a:endParaRPr>
          </a:p>
        </p:txBody>
      </p:sp>
      <p:sp>
        <p:nvSpPr>
          <p:cNvPr id="2662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B3F8570-AAAF-8240-8685-5D39A9647F2D}" type="slidenum">
              <a:rPr lang="en-US" sz="1400">
                <a:solidFill>
                  <a:srgbClr val="590A0E"/>
                </a:solidFill>
              </a:rPr>
              <a:pPr/>
              <a:t>6</a:t>
            </a:fld>
            <a:endParaRPr lang="en-US" sz="1400">
              <a:solidFill>
                <a:srgbClr val="590A0E"/>
              </a:solidFill>
            </a:endParaRPr>
          </a:p>
        </p:txBody>
      </p:sp>
      <p:sp>
        <p:nvSpPr>
          <p:cNvPr id="26628"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Subcategorization</a:t>
            </a:r>
          </a:p>
        </p:txBody>
      </p:sp>
      <p:sp>
        <p:nvSpPr>
          <p:cNvPr id="26629" name="Rectangle 3"/>
          <p:cNvSpPr>
            <a:spLocks noGrp="1" noChangeArrowheads="1"/>
          </p:cNvSpPr>
          <p:nvPr>
            <p:ph type="body" idx="1"/>
          </p:nvPr>
        </p:nvSpPr>
        <p:spPr/>
        <p:txBody>
          <a:bodyPr/>
          <a:lstStyle/>
          <a:p>
            <a:r>
              <a:rPr lang="en-US" dirty="0">
                <a:latin typeface="Tahoma" charset="0"/>
                <a:ea typeface="ＭＳ Ｐゴシック" charset="0"/>
                <a:cs typeface="ＭＳ Ｐゴシック" charset="0"/>
              </a:rPr>
              <a:t>*John sneezed the book</a:t>
            </a:r>
          </a:p>
          <a:p>
            <a:r>
              <a:rPr lang="en-US" dirty="0">
                <a:latin typeface="Tahoma" charset="0"/>
                <a:ea typeface="ＭＳ Ｐゴシック" charset="0"/>
                <a:cs typeface="ＭＳ Ｐゴシック" charset="0"/>
              </a:rPr>
              <a:t>*I prefer United has a flight</a:t>
            </a:r>
          </a:p>
          <a:p>
            <a:r>
              <a:rPr lang="en-US" dirty="0">
                <a:latin typeface="Tahoma" charset="0"/>
                <a:ea typeface="ＭＳ Ｐゴシック" charset="0"/>
                <a:cs typeface="ＭＳ Ｐゴシック" charset="0"/>
              </a:rPr>
              <a:t>*Give with a flight</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As with agreement phenomena, we need a way to formally express these facts</a:t>
            </a:r>
          </a:p>
        </p:txBody>
      </p:sp>
    </p:spTree>
    <p:extLst>
      <p:ext uri="{BB962C8B-B14F-4D97-AF65-F5344CB8AC3E}">
        <p14:creationId xmlns:p14="http://schemas.microsoft.com/office/powerpoint/2010/main" val="1765057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876E549-37F3-E84B-A95E-DD8355A9C4D5}" type="datetime1">
              <a:rPr lang="en-US" sz="1400">
                <a:solidFill>
                  <a:srgbClr val="590A0E"/>
                </a:solidFill>
              </a:rPr>
              <a:pPr/>
              <a:t>4/1/21</a:t>
            </a:fld>
            <a:endParaRPr lang="en-US" sz="1400">
              <a:solidFill>
                <a:srgbClr val="590A0E"/>
              </a:solidFill>
            </a:endParaRPr>
          </a:p>
        </p:txBody>
      </p:sp>
      <p:sp>
        <p:nvSpPr>
          <p:cNvPr id="8704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4EE697C-12D0-C048-B110-2F94373CF27C}" type="slidenum">
              <a:rPr lang="en-US" sz="1400">
                <a:solidFill>
                  <a:srgbClr val="590A0E"/>
                </a:solidFill>
              </a:rPr>
              <a:pPr/>
              <a:t>60</a:t>
            </a:fld>
            <a:endParaRPr lang="en-US" sz="1400">
              <a:solidFill>
                <a:srgbClr val="590A0E"/>
              </a:solidFill>
            </a:endParaRPr>
          </a:p>
        </p:txBody>
      </p:sp>
      <p:sp>
        <p:nvSpPr>
          <p:cNvPr id="87044"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Bottom-Up Search </a:t>
            </a:r>
          </a:p>
        </p:txBody>
      </p:sp>
      <p:pic>
        <p:nvPicPr>
          <p:cNvPr id="87045" name="Picture 3" descr="bottom-up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0" y="2133600"/>
            <a:ext cx="5334000" cy="4346575"/>
          </a:xfrm>
        </p:spPr>
      </p:pic>
    </p:spTree>
    <p:extLst>
      <p:ext uri="{BB962C8B-B14F-4D97-AF65-F5344CB8AC3E}">
        <p14:creationId xmlns:p14="http://schemas.microsoft.com/office/powerpoint/2010/main" val="581906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FB5F72B-3DED-B94D-ACC4-14D3C8C6623C}" type="datetime1">
              <a:rPr lang="en-US" sz="1400">
                <a:solidFill>
                  <a:srgbClr val="590A0E"/>
                </a:solidFill>
              </a:rPr>
              <a:pPr/>
              <a:t>4/1/21</a:t>
            </a:fld>
            <a:endParaRPr lang="en-US" sz="1400">
              <a:solidFill>
                <a:srgbClr val="590A0E"/>
              </a:solidFill>
            </a:endParaRPr>
          </a:p>
        </p:txBody>
      </p:sp>
      <p:sp>
        <p:nvSpPr>
          <p:cNvPr id="8909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95F59E2-436A-8743-B5B7-73402E077793}" type="slidenum">
              <a:rPr lang="en-US" sz="1400">
                <a:solidFill>
                  <a:srgbClr val="590A0E"/>
                </a:solidFill>
              </a:rPr>
              <a:pPr/>
              <a:t>61</a:t>
            </a:fld>
            <a:endParaRPr lang="en-US" sz="1400">
              <a:solidFill>
                <a:srgbClr val="590A0E"/>
              </a:solidFill>
            </a:endParaRPr>
          </a:p>
        </p:txBody>
      </p:sp>
      <p:sp>
        <p:nvSpPr>
          <p:cNvPr id="89092"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Bottom-Up Search</a:t>
            </a:r>
          </a:p>
        </p:txBody>
      </p:sp>
      <p:pic>
        <p:nvPicPr>
          <p:cNvPr id="89093" name="Picture 3" descr="bottom-u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17638"/>
            <a:ext cx="5690108"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81905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086EE46-358A-6B46-8AF9-80DA7B9FE285}" type="datetime1">
              <a:rPr lang="en-US" sz="1400">
                <a:solidFill>
                  <a:srgbClr val="590A0E"/>
                </a:solidFill>
              </a:rPr>
              <a:pPr/>
              <a:t>4/1/21</a:t>
            </a:fld>
            <a:endParaRPr lang="en-US" sz="1400">
              <a:solidFill>
                <a:srgbClr val="590A0E"/>
              </a:solidFill>
            </a:endParaRPr>
          </a:p>
        </p:txBody>
      </p:sp>
      <p:sp>
        <p:nvSpPr>
          <p:cNvPr id="9113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F656B9A-556E-E54B-B025-6BC2CCC87FF6}" type="slidenum">
              <a:rPr lang="en-US" sz="1400">
                <a:solidFill>
                  <a:srgbClr val="590A0E"/>
                </a:solidFill>
              </a:rPr>
              <a:pPr/>
              <a:t>62</a:t>
            </a:fld>
            <a:endParaRPr lang="en-US" sz="1400">
              <a:solidFill>
                <a:srgbClr val="590A0E"/>
              </a:solidFill>
            </a:endParaRPr>
          </a:p>
        </p:txBody>
      </p:sp>
      <p:sp>
        <p:nvSpPr>
          <p:cNvPr id="91140"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Top-Down and Bottom-Up</a:t>
            </a:r>
          </a:p>
        </p:txBody>
      </p:sp>
      <p:sp>
        <p:nvSpPr>
          <p:cNvPr id="91141" name="Rectangle 3"/>
          <p:cNvSpPr>
            <a:spLocks noGrp="1" noChangeArrowheads="1"/>
          </p:cNvSpPr>
          <p:nvPr>
            <p:ph type="body" idx="1"/>
          </p:nvPr>
        </p:nvSpPr>
        <p:spPr/>
        <p:txBody>
          <a:bodyPr>
            <a:normAutofit lnSpcReduction="10000"/>
          </a:bodyPr>
          <a:lstStyle/>
          <a:p>
            <a:r>
              <a:rPr lang="en-US" dirty="0">
                <a:latin typeface="Tahoma" charset="0"/>
                <a:ea typeface="ＭＳ Ｐゴシック" charset="0"/>
                <a:cs typeface="ＭＳ Ｐゴシック" charset="0"/>
              </a:rPr>
              <a:t>Top-down</a:t>
            </a:r>
          </a:p>
          <a:p>
            <a:pPr lvl="1"/>
            <a:r>
              <a:rPr lang="en-US" dirty="0">
                <a:latin typeface="Tahoma" charset="0"/>
              </a:rPr>
              <a:t>Only searches for trees that can be answers (i.e. S’</a:t>
            </a:r>
            <a:r>
              <a:rPr lang="en-US" altLang="ja-JP" dirty="0">
                <a:latin typeface="Tahoma" charset="0"/>
              </a:rPr>
              <a:t>s)</a:t>
            </a:r>
          </a:p>
          <a:p>
            <a:pPr lvl="1"/>
            <a:r>
              <a:rPr lang="en-US" dirty="0">
                <a:latin typeface="Tahoma" charset="0"/>
              </a:rPr>
              <a:t>But also suggests trees that are not consistent with any of the words</a:t>
            </a:r>
          </a:p>
          <a:p>
            <a:r>
              <a:rPr lang="en-US" dirty="0">
                <a:latin typeface="Tahoma" charset="0"/>
                <a:ea typeface="ＭＳ Ｐゴシック" charset="0"/>
                <a:cs typeface="ＭＳ Ｐゴシック" charset="0"/>
              </a:rPr>
              <a:t>Bottom-up</a:t>
            </a:r>
          </a:p>
          <a:p>
            <a:pPr lvl="1"/>
            <a:r>
              <a:rPr lang="en-US" dirty="0">
                <a:latin typeface="Tahoma" charset="0"/>
              </a:rPr>
              <a:t>Only forms trees consistent with the words</a:t>
            </a:r>
          </a:p>
          <a:p>
            <a:pPr lvl="1"/>
            <a:r>
              <a:rPr lang="en-US" dirty="0">
                <a:latin typeface="Tahoma" charset="0"/>
              </a:rPr>
              <a:t>But suggests trees that make no sense globally</a:t>
            </a:r>
          </a:p>
        </p:txBody>
      </p:sp>
    </p:spTree>
    <p:extLst>
      <p:ext uri="{BB962C8B-B14F-4D97-AF65-F5344CB8AC3E}">
        <p14:creationId xmlns:p14="http://schemas.microsoft.com/office/powerpoint/2010/main" val="1438643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DC93906-B0C9-0D43-90BA-E42263E4D9F6}" type="datetime1">
              <a:rPr lang="en-US" sz="1400">
                <a:solidFill>
                  <a:srgbClr val="590A0E"/>
                </a:solidFill>
              </a:rPr>
              <a:pPr/>
              <a:t>4/1/21</a:t>
            </a:fld>
            <a:endParaRPr lang="en-US" sz="1400">
              <a:solidFill>
                <a:srgbClr val="590A0E"/>
              </a:solidFill>
            </a:endParaRPr>
          </a:p>
        </p:txBody>
      </p:sp>
      <p:sp>
        <p:nvSpPr>
          <p:cNvPr id="9318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AA415F0-D07A-3841-A1CB-BA846E09DD68}" type="slidenum">
              <a:rPr lang="en-US" sz="1400">
                <a:solidFill>
                  <a:srgbClr val="590A0E"/>
                </a:solidFill>
              </a:rPr>
              <a:pPr/>
              <a:t>63</a:t>
            </a:fld>
            <a:endParaRPr lang="en-US" sz="1400">
              <a:solidFill>
                <a:srgbClr val="590A0E"/>
              </a:solidFill>
            </a:endParaRPr>
          </a:p>
        </p:txBody>
      </p:sp>
      <p:sp>
        <p:nvSpPr>
          <p:cNvPr id="93188"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Control</a:t>
            </a:r>
          </a:p>
        </p:txBody>
      </p:sp>
      <p:sp>
        <p:nvSpPr>
          <p:cNvPr id="93189" name="Rectangle 3"/>
          <p:cNvSpPr>
            <a:spLocks noGrp="1" noChangeArrowheads="1"/>
          </p:cNvSpPr>
          <p:nvPr>
            <p:ph type="body" idx="1"/>
          </p:nvPr>
        </p:nvSpPr>
        <p:spPr/>
        <p:txBody>
          <a:bodyPr>
            <a:normAutofit lnSpcReduction="10000"/>
          </a:bodyPr>
          <a:lstStyle/>
          <a:p>
            <a:r>
              <a:rPr lang="en-US" dirty="0">
                <a:latin typeface="Tahoma" charset="0"/>
                <a:ea typeface="ＭＳ Ｐゴシック" charset="0"/>
                <a:cs typeface="ＭＳ Ｐゴシック" charset="0"/>
              </a:rPr>
              <a:t>Of course, in both cases we left out how to keep track of the search space and how to make choices</a:t>
            </a:r>
          </a:p>
          <a:p>
            <a:pPr lvl="1"/>
            <a:r>
              <a:rPr lang="en-US" dirty="0">
                <a:latin typeface="Tahoma" charset="0"/>
              </a:rPr>
              <a:t>Which node to try to expand next</a:t>
            </a:r>
          </a:p>
          <a:p>
            <a:pPr lvl="1"/>
            <a:r>
              <a:rPr lang="en-US" dirty="0">
                <a:latin typeface="Tahoma" charset="0"/>
              </a:rPr>
              <a:t>Which grammar rule to use to expand a node</a:t>
            </a:r>
          </a:p>
          <a:p>
            <a:r>
              <a:rPr lang="en-US" dirty="0">
                <a:latin typeface="Tahoma" charset="0"/>
                <a:ea typeface="ＭＳ Ｐゴシック" charset="0"/>
                <a:cs typeface="ＭＳ Ｐゴシック" charset="0"/>
              </a:rPr>
              <a:t>One approach is called backtracking.</a:t>
            </a:r>
          </a:p>
          <a:p>
            <a:pPr lvl="1"/>
            <a:r>
              <a:rPr lang="en-US" dirty="0">
                <a:latin typeface="Tahoma" charset="0"/>
              </a:rPr>
              <a:t>Make a choice, if it works out then fine</a:t>
            </a:r>
          </a:p>
          <a:p>
            <a:pPr lvl="1"/>
            <a:r>
              <a:rPr lang="en-US" dirty="0">
                <a:latin typeface="Tahoma" charset="0"/>
              </a:rPr>
              <a:t>If not then back up and make a different choice</a:t>
            </a:r>
          </a:p>
          <a:p>
            <a:pPr marL="658368" lvl="2" indent="0">
              <a:buNone/>
            </a:pPr>
            <a:endParaRPr lang="en-US" dirty="0">
              <a:latin typeface="Tahoma" charset="0"/>
              <a:ea typeface="ＭＳ Ｐゴシック" charset="0"/>
            </a:endParaRPr>
          </a:p>
        </p:txBody>
      </p:sp>
    </p:spTree>
    <p:extLst>
      <p:ext uri="{BB962C8B-B14F-4D97-AF65-F5344CB8AC3E}">
        <p14:creationId xmlns:p14="http://schemas.microsoft.com/office/powerpoint/2010/main" val="1307024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C56E7A7-1509-7F4D-82FA-67A953968703}" type="datetime1">
              <a:rPr lang="en-US" sz="1400">
                <a:solidFill>
                  <a:srgbClr val="590A0E"/>
                </a:solidFill>
              </a:rPr>
              <a:pPr/>
              <a:t>4/1/21</a:t>
            </a:fld>
            <a:endParaRPr lang="en-US" sz="1400">
              <a:solidFill>
                <a:srgbClr val="590A0E"/>
              </a:solidFill>
            </a:endParaRPr>
          </a:p>
        </p:txBody>
      </p:sp>
      <p:sp>
        <p:nvSpPr>
          <p:cNvPr id="9523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1F59730-B2A7-714F-A3A2-9DEF70019E3C}" type="slidenum">
              <a:rPr lang="en-US" sz="1400">
                <a:solidFill>
                  <a:srgbClr val="590A0E"/>
                </a:solidFill>
              </a:rPr>
              <a:pPr/>
              <a:t>64</a:t>
            </a:fld>
            <a:endParaRPr lang="en-US" sz="1400">
              <a:solidFill>
                <a:srgbClr val="590A0E"/>
              </a:solidFill>
            </a:endParaRPr>
          </a:p>
        </p:txBody>
      </p:sp>
      <p:sp>
        <p:nvSpPr>
          <p:cNvPr id="95236"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Problems</a:t>
            </a:r>
          </a:p>
        </p:txBody>
      </p:sp>
      <p:sp>
        <p:nvSpPr>
          <p:cNvPr id="95237" name="Rectangle 3"/>
          <p:cNvSpPr>
            <a:spLocks noGrp="1" noChangeArrowheads="1"/>
          </p:cNvSpPr>
          <p:nvPr>
            <p:ph type="body" idx="1"/>
          </p:nvPr>
        </p:nvSpPr>
        <p:spPr>
          <a:xfrm>
            <a:off x="685800" y="1295400"/>
            <a:ext cx="8093075" cy="4114800"/>
          </a:xfrm>
        </p:spPr>
        <p:txBody>
          <a:bodyPr/>
          <a:lstStyle/>
          <a:p>
            <a:r>
              <a:rPr lang="en-US">
                <a:latin typeface="Tahoma" charset="0"/>
                <a:ea typeface="ＭＳ Ｐゴシック" charset="0"/>
                <a:cs typeface="ＭＳ Ｐゴシック" charset="0"/>
              </a:rPr>
              <a:t>Even with the best filtering, backtracking methods are doomed because of two inter-related problems</a:t>
            </a:r>
          </a:p>
          <a:p>
            <a:pPr lvl="1"/>
            <a:r>
              <a:rPr lang="en-US">
                <a:latin typeface="Tahoma" charset="0"/>
              </a:rPr>
              <a:t>Ambiguity and search control (choice)</a:t>
            </a:r>
          </a:p>
          <a:p>
            <a:pPr lvl="1"/>
            <a:r>
              <a:rPr lang="en-US">
                <a:latin typeface="Tahoma" charset="0"/>
              </a:rPr>
              <a:t>Shared subproblems</a:t>
            </a:r>
          </a:p>
        </p:txBody>
      </p:sp>
    </p:spTree>
    <p:extLst>
      <p:ext uri="{BB962C8B-B14F-4D97-AF65-F5344CB8AC3E}">
        <p14:creationId xmlns:p14="http://schemas.microsoft.com/office/powerpoint/2010/main" val="210577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039A6AC-A10D-344D-993B-43E10EF4BC29}" type="datetime1">
              <a:rPr lang="en-US" sz="1400">
                <a:solidFill>
                  <a:srgbClr val="590A0E"/>
                </a:solidFill>
              </a:rPr>
              <a:pPr/>
              <a:t>4/1/21</a:t>
            </a:fld>
            <a:endParaRPr lang="en-US" sz="1400">
              <a:solidFill>
                <a:srgbClr val="590A0E"/>
              </a:solidFill>
            </a:endParaRPr>
          </a:p>
        </p:txBody>
      </p:sp>
      <p:sp>
        <p:nvSpPr>
          <p:cNvPr id="9728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C5A2882-DFD6-CA4A-AA67-26147BF1F993}" type="slidenum">
              <a:rPr lang="en-US" sz="1400">
                <a:solidFill>
                  <a:srgbClr val="590A0E"/>
                </a:solidFill>
              </a:rPr>
              <a:pPr/>
              <a:t>65</a:t>
            </a:fld>
            <a:endParaRPr lang="en-US" sz="1400">
              <a:solidFill>
                <a:srgbClr val="590A0E"/>
              </a:solidFill>
            </a:endParaRPr>
          </a:p>
        </p:txBody>
      </p:sp>
      <p:sp>
        <p:nvSpPr>
          <p:cNvPr id="97284"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Ambiguity</a:t>
            </a:r>
          </a:p>
        </p:txBody>
      </p:sp>
      <p:pic>
        <p:nvPicPr>
          <p:cNvPr id="1741827" name="Picture 3" descr="fig13"/>
          <p:cNvPicPr>
            <a:picLocks noChangeAspect="1" noChangeArrowheads="1"/>
          </p:cNvPicPr>
          <p:nvPr/>
        </p:nvPicPr>
        <p:blipFill>
          <a:blip r:embed="rId3"/>
          <a:srcRect/>
          <a:stretch>
            <a:fillRect/>
          </a:stretch>
        </p:blipFill>
        <p:spPr bwMode="auto">
          <a:xfrm>
            <a:off x="90488" y="1752600"/>
            <a:ext cx="8839200" cy="4002088"/>
          </a:xfrm>
          <a:prstGeom prst="rect">
            <a:avLst/>
          </a:prstGeom>
          <a:noFill/>
          <a:ln w="9525">
            <a:noFill/>
            <a:miter lim="800000"/>
            <a:headEnd/>
            <a:tailEnd/>
          </a:ln>
          <a:effectLst>
            <a:outerShdw blurRad="63500" dist="38099" dir="2700000" algn="ctr" rotWithShape="0">
              <a:srgbClr val="000000">
                <a:alpha val="74997"/>
              </a:srgbClr>
            </a:outerShdw>
          </a:effectLst>
        </p:spPr>
      </p:pic>
    </p:spTree>
    <p:extLst>
      <p:ext uri="{BB962C8B-B14F-4D97-AF65-F5344CB8AC3E}">
        <p14:creationId xmlns:p14="http://schemas.microsoft.com/office/powerpoint/2010/main" val="1379321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5AE0C95-B60F-8A49-A09C-008BCA5EB830}" type="datetime1">
              <a:rPr lang="en-US" sz="1400">
                <a:solidFill>
                  <a:srgbClr val="590A0E"/>
                </a:solidFill>
              </a:rPr>
              <a:pPr/>
              <a:t>4/1/21</a:t>
            </a:fld>
            <a:endParaRPr lang="en-US" sz="1400">
              <a:solidFill>
                <a:srgbClr val="590A0E"/>
              </a:solidFill>
            </a:endParaRP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D1A7D29-1CCC-694E-87B0-C91F2E214AC9}" type="slidenum">
              <a:rPr lang="en-US" sz="1400">
                <a:solidFill>
                  <a:srgbClr val="590A0E"/>
                </a:solidFill>
              </a:rPr>
              <a:pPr/>
              <a:t>66</a:t>
            </a:fld>
            <a:endParaRPr lang="en-US" sz="1400">
              <a:solidFill>
                <a:srgbClr val="590A0E"/>
              </a:solidFill>
            </a:endParaRPr>
          </a:p>
        </p:txBody>
      </p:sp>
      <p:sp>
        <p:nvSpPr>
          <p:cNvPr id="99332"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Shared Sub-Problems</a:t>
            </a:r>
          </a:p>
        </p:txBody>
      </p:sp>
      <p:sp>
        <p:nvSpPr>
          <p:cNvPr id="99333" name="Rectangle 3"/>
          <p:cNvSpPr>
            <a:spLocks noGrp="1" noChangeArrowheads="1"/>
          </p:cNvSpPr>
          <p:nvPr>
            <p:ph type="body" idx="1"/>
          </p:nvPr>
        </p:nvSpPr>
        <p:spPr/>
        <p:txBody>
          <a:bodyPr/>
          <a:lstStyle/>
          <a:p>
            <a:r>
              <a:rPr lang="en-US">
                <a:latin typeface="Tahoma" charset="0"/>
                <a:ea typeface="ＭＳ Ｐゴシック" charset="0"/>
                <a:cs typeface="ＭＳ Ｐゴシック" charset="0"/>
              </a:rPr>
              <a:t>No matter what kind of search (top-down or bottom-up or mixed) that we choose...</a:t>
            </a:r>
          </a:p>
          <a:p>
            <a:pPr lvl="1"/>
            <a:r>
              <a:rPr lang="en-US">
                <a:latin typeface="Tahoma" charset="0"/>
              </a:rPr>
              <a:t>We can’t afford to redo work we’ve already done.</a:t>
            </a:r>
          </a:p>
          <a:p>
            <a:pPr lvl="1"/>
            <a:r>
              <a:rPr lang="en-US">
                <a:latin typeface="Tahoma" charset="0"/>
              </a:rPr>
              <a:t>Without some help naïve backtracking will lead to such duplicated work.</a:t>
            </a:r>
          </a:p>
        </p:txBody>
      </p:sp>
    </p:spTree>
    <p:extLst>
      <p:ext uri="{BB962C8B-B14F-4D97-AF65-F5344CB8AC3E}">
        <p14:creationId xmlns:p14="http://schemas.microsoft.com/office/powerpoint/2010/main" val="6020945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5924" name="Picture 4"/>
          <p:cNvPicPr>
            <a:picLocks noChangeAspect="1" noChangeArrowheads="1"/>
          </p:cNvPicPr>
          <p:nvPr/>
        </p:nvPicPr>
        <p:blipFill>
          <a:blip r:embed="rId3"/>
          <a:srcRect/>
          <a:stretch>
            <a:fillRect/>
          </a:stretch>
        </p:blipFill>
        <p:spPr bwMode="auto">
          <a:xfrm>
            <a:off x="3708400" y="1981200"/>
            <a:ext cx="5410200" cy="4616450"/>
          </a:xfrm>
          <a:prstGeom prst="rect">
            <a:avLst/>
          </a:prstGeom>
          <a:noFill/>
          <a:ln w="9525">
            <a:noFill/>
            <a:miter lim="800000"/>
            <a:headEnd/>
            <a:tailEnd/>
          </a:ln>
          <a:effectLst>
            <a:outerShdw blurRad="63500" dist="35921" dir="2700000" algn="ctr" rotWithShape="0">
              <a:schemeClr val="bg2"/>
            </a:outerShdw>
          </a:effectLst>
        </p:spPr>
      </p:pic>
      <p:sp>
        <p:nvSpPr>
          <p:cNvPr id="10137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F8469ED-158D-F945-A40C-290C7EEDBBB9}" type="datetime1">
              <a:rPr lang="en-US" sz="1400">
                <a:solidFill>
                  <a:srgbClr val="590A0E"/>
                </a:solidFill>
              </a:rPr>
              <a:pPr/>
              <a:t>4/1/21</a:t>
            </a:fld>
            <a:endParaRPr lang="en-US" sz="1400">
              <a:solidFill>
                <a:srgbClr val="590A0E"/>
              </a:solidFill>
            </a:endParaRPr>
          </a:p>
        </p:txBody>
      </p:sp>
      <p:sp>
        <p:nvSpPr>
          <p:cNvPr id="10138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59FD69D-9AC4-594E-908F-7CDA306303C9}" type="slidenum">
              <a:rPr lang="en-US" sz="1400">
                <a:solidFill>
                  <a:srgbClr val="590A0E"/>
                </a:solidFill>
              </a:rPr>
              <a:pPr/>
              <a:t>67</a:t>
            </a:fld>
            <a:endParaRPr lang="en-US" sz="1400">
              <a:solidFill>
                <a:srgbClr val="590A0E"/>
              </a:solidFill>
            </a:endParaRPr>
          </a:p>
        </p:txBody>
      </p:sp>
      <p:sp>
        <p:nvSpPr>
          <p:cNvPr id="101381"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Shared Sub-Problems</a:t>
            </a:r>
          </a:p>
        </p:txBody>
      </p:sp>
      <p:sp>
        <p:nvSpPr>
          <p:cNvPr id="101382" name="Rectangle 3"/>
          <p:cNvSpPr>
            <a:spLocks noGrp="1" noChangeArrowheads="1"/>
          </p:cNvSpPr>
          <p:nvPr>
            <p:ph type="body" idx="1"/>
          </p:nvPr>
        </p:nvSpPr>
        <p:spPr>
          <a:xfrm>
            <a:off x="152400" y="1066800"/>
            <a:ext cx="4419600" cy="1295400"/>
          </a:xfrm>
        </p:spPr>
        <p:txBody>
          <a:bodyPr>
            <a:normAutofit fontScale="85000" lnSpcReduction="10000"/>
          </a:bodyPr>
          <a:lstStyle/>
          <a:p>
            <a:r>
              <a:rPr lang="en-US">
                <a:latin typeface="Tahoma" charset="0"/>
                <a:ea typeface="ＭＳ Ｐゴシック" charset="0"/>
                <a:cs typeface="ＭＳ Ｐゴシック" charset="0"/>
              </a:rPr>
              <a:t>Consider</a:t>
            </a:r>
          </a:p>
          <a:p>
            <a:pPr lvl="1"/>
            <a:r>
              <a:rPr lang="en-US" i="1">
                <a:solidFill>
                  <a:schemeClr val="tx2"/>
                </a:solidFill>
                <a:latin typeface="Tahoma" charset="0"/>
              </a:rPr>
              <a:t>A flight from Indianapolis to Houston on TWA</a:t>
            </a:r>
          </a:p>
        </p:txBody>
      </p:sp>
    </p:spTree>
    <p:extLst>
      <p:ext uri="{BB962C8B-B14F-4D97-AF65-F5344CB8AC3E}">
        <p14:creationId xmlns:p14="http://schemas.microsoft.com/office/powerpoint/2010/main" val="3711764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9685C2C-8D10-8A4A-BE49-A7C44D06D2DB}" type="datetime1">
              <a:rPr lang="en-US" sz="1400">
                <a:solidFill>
                  <a:srgbClr val="590A0E"/>
                </a:solidFill>
              </a:rPr>
              <a:pPr/>
              <a:t>4/1/21</a:t>
            </a:fld>
            <a:endParaRPr lang="en-US" sz="1400">
              <a:solidFill>
                <a:srgbClr val="590A0E"/>
              </a:solidFill>
            </a:endParaRPr>
          </a:p>
        </p:txBody>
      </p:sp>
      <p:sp>
        <p:nvSpPr>
          <p:cNvPr id="10342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44ADEF1-F994-014E-9054-C54A883C7072}" type="slidenum">
              <a:rPr lang="en-US" sz="1400">
                <a:solidFill>
                  <a:srgbClr val="590A0E"/>
                </a:solidFill>
              </a:rPr>
              <a:pPr/>
              <a:t>68</a:t>
            </a:fld>
            <a:endParaRPr lang="en-US" sz="1400">
              <a:solidFill>
                <a:srgbClr val="590A0E"/>
              </a:solidFill>
            </a:endParaRPr>
          </a:p>
        </p:txBody>
      </p:sp>
      <p:sp>
        <p:nvSpPr>
          <p:cNvPr id="103428" name="Rectangle 2"/>
          <p:cNvSpPr>
            <a:spLocks noGrp="1" noChangeArrowheads="1"/>
          </p:cNvSpPr>
          <p:nvPr>
            <p:ph type="title"/>
          </p:nvPr>
        </p:nvSpPr>
        <p:spPr>
          <a:xfrm>
            <a:off x="685800" y="0"/>
            <a:ext cx="7772400" cy="1143000"/>
          </a:xfrm>
        </p:spPr>
        <p:txBody>
          <a:bodyPr/>
          <a:lstStyle/>
          <a:p>
            <a:r>
              <a:rPr lang="en-US">
                <a:latin typeface="Verdana" charset="0"/>
                <a:ea typeface="ＭＳ Ｐゴシック" charset="0"/>
                <a:cs typeface="ＭＳ Ｐゴシック" charset="0"/>
              </a:rPr>
              <a:t>Sample L1 Grammar</a:t>
            </a:r>
          </a:p>
        </p:txBody>
      </p:sp>
      <p:pic>
        <p:nvPicPr>
          <p:cNvPr id="1768451" name="Picture 3" descr="fig13"/>
          <p:cNvPicPr>
            <a:picLocks noGrp="1" noChangeAspect="1" noChangeArrowheads="1"/>
          </p:cNvPicPr>
          <p:nvPr>
            <p:ph idx="1"/>
          </p:nvPr>
        </p:nvPicPr>
        <p:blipFill>
          <a:blip r:embed="rId3"/>
          <a:srcRect/>
          <a:stretch>
            <a:fillRect/>
          </a:stretch>
        </p:blipFill>
        <p:spPr>
          <a:xfrm>
            <a:off x="228600" y="1143000"/>
            <a:ext cx="8686800" cy="4838700"/>
          </a:xfrm>
          <a:effectLst>
            <a:outerShdw blurRad="63500" dist="38099" dir="2700000" algn="ctr" rotWithShape="0">
              <a:srgbClr val="000000">
                <a:alpha val="74997"/>
              </a:srgbClr>
            </a:outerShdw>
          </a:effectLst>
        </p:spPr>
      </p:pic>
    </p:spTree>
    <p:extLst>
      <p:ext uri="{BB962C8B-B14F-4D97-AF65-F5344CB8AC3E}">
        <p14:creationId xmlns:p14="http://schemas.microsoft.com/office/powerpoint/2010/main" val="6053835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00CC795-8987-4F4C-91F2-D5A42DA1ABD1}" type="datetime1">
              <a:rPr lang="en-US" sz="1400">
                <a:solidFill>
                  <a:srgbClr val="590A0E"/>
                </a:solidFill>
              </a:rPr>
              <a:pPr/>
              <a:t>4/1/21</a:t>
            </a:fld>
            <a:endParaRPr lang="en-US" sz="1400">
              <a:solidFill>
                <a:srgbClr val="590A0E"/>
              </a:solidFill>
            </a:endParaRPr>
          </a:p>
        </p:txBody>
      </p:sp>
      <p:sp>
        <p:nvSpPr>
          <p:cNvPr id="105476"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Shared Sub-Problems</a:t>
            </a:r>
          </a:p>
        </p:txBody>
      </p:sp>
      <p:sp>
        <p:nvSpPr>
          <p:cNvPr id="105477" name="Rectangle 3"/>
          <p:cNvSpPr>
            <a:spLocks noGrp="1" noChangeArrowheads="1"/>
          </p:cNvSpPr>
          <p:nvPr>
            <p:ph type="body" idx="1"/>
          </p:nvPr>
        </p:nvSpPr>
        <p:spPr/>
        <p:txBody>
          <a:bodyPr>
            <a:normAutofit fontScale="92500" lnSpcReduction="10000"/>
          </a:bodyPr>
          <a:lstStyle/>
          <a:p>
            <a:r>
              <a:rPr lang="en-US">
                <a:latin typeface="Tahoma" charset="0"/>
                <a:ea typeface="ＭＳ Ｐゴシック" charset="0"/>
                <a:cs typeface="ＭＳ Ｐゴシック" charset="0"/>
              </a:rPr>
              <a:t>Assume a top-down parse that has already expanded the </a:t>
            </a:r>
            <a:r>
              <a:rPr lang="en-US" i="1">
                <a:latin typeface="Tahoma" charset="0"/>
                <a:ea typeface="ＭＳ Ｐゴシック" charset="0"/>
                <a:cs typeface="ＭＳ Ｐゴシック" charset="0"/>
              </a:rPr>
              <a:t>NP</a:t>
            </a:r>
            <a:r>
              <a:rPr lang="en-US">
                <a:latin typeface="Tahoma" charset="0"/>
                <a:ea typeface="ＭＳ Ｐゴシック" charset="0"/>
                <a:cs typeface="ＭＳ Ｐゴシック" charset="0"/>
              </a:rPr>
              <a:t> rule (dealing with the Det) </a:t>
            </a:r>
          </a:p>
          <a:p>
            <a:r>
              <a:rPr lang="en-US">
                <a:latin typeface="Tahoma" charset="0"/>
                <a:ea typeface="ＭＳ Ｐゴシック" charset="0"/>
                <a:cs typeface="ＭＳ Ｐゴシック" charset="0"/>
              </a:rPr>
              <a:t>Now its making choices among the various </a:t>
            </a:r>
            <a:r>
              <a:rPr lang="en-US" i="1">
                <a:latin typeface="Tahoma" charset="0"/>
                <a:ea typeface="ＭＳ Ｐゴシック" charset="0"/>
                <a:cs typeface="ＭＳ Ｐゴシック" charset="0"/>
              </a:rPr>
              <a:t>Nominal</a:t>
            </a:r>
            <a:r>
              <a:rPr lang="en-US">
                <a:latin typeface="Tahoma" charset="0"/>
                <a:ea typeface="ＭＳ Ｐゴシック" charset="0"/>
                <a:cs typeface="ＭＳ Ｐゴシック" charset="0"/>
              </a:rPr>
              <a:t> rules</a:t>
            </a:r>
          </a:p>
          <a:p>
            <a:r>
              <a:rPr lang="en-US">
                <a:latin typeface="Tahoma" charset="0"/>
                <a:ea typeface="ＭＳ Ｐゴシック" charset="0"/>
                <a:cs typeface="ＭＳ Ｐゴシック" charset="0"/>
              </a:rPr>
              <a:t>In particular, between these two</a:t>
            </a:r>
          </a:p>
          <a:p>
            <a:pPr lvl="1"/>
            <a:r>
              <a:rPr lang="en-US" i="1">
                <a:latin typeface="Tahoma" charset="0"/>
              </a:rPr>
              <a:t>Nominal -&gt; Noun</a:t>
            </a:r>
          </a:p>
          <a:p>
            <a:pPr lvl="1"/>
            <a:r>
              <a:rPr lang="en-US" i="1">
                <a:latin typeface="Tahoma" charset="0"/>
              </a:rPr>
              <a:t>Nominal -&gt; Nominal PP</a:t>
            </a:r>
          </a:p>
          <a:p>
            <a:r>
              <a:rPr lang="en-US">
                <a:latin typeface="Tahoma" charset="0"/>
                <a:ea typeface="ＭＳ Ｐゴシック" charset="0"/>
                <a:cs typeface="ＭＳ Ｐゴシック" charset="0"/>
              </a:rPr>
              <a:t>Statically choosing the rules in this order leads to the following bad behavior...</a:t>
            </a:r>
          </a:p>
        </p:txBody>
      </p:sp>
    </p:spTree>
    <p:extLst>
      <p:ext uri="{BB962C8B-B14F-4D97-AF65-F5344CB8AC3E}">
        <p14:creationId xmlns:p14="http://schemas.microsoft.com/office/powerpoint/2010/main" val="42004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6C65F2E-A9F6-4C43-A71F-2E174D237286}" type="datetime1">
              <a:rPr lang="en-US" sz="1400">
                <a:solidFill>
                  <a:srgbClr val="590A0E"/>
                </a:solidFill>
              </a:rPr>
              <a:pPr/>
              <a:t>4/1/21</a:t>
            </a:fld>
            <a:endParaRPr lang="en-US" sz="1400">
              <a:solidFill>
                <a:srgbClr val="590A0E"/>
              </a:solidFill>
            </a:endParaRP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B8295D9-DD8A-4F43-A994-780D5E4F8B44}" type="slidenum">
              <a:rPr lang="en-US" sz="1400">
                <a:solidFill>
                  <a:srgbClr val="590A0E"/>
                </a:solidFill>
              </a:rPr>
              <a:pPr/>
              <a:t>7</a:t>
            </a:fld>
            <a:endParaRPr lang="en-US" sz="1400">
              <a:solidFill>
                <a:srgbClr val="590A0E"/>
              </a:solidFill>
            </a:endParaRPr>
          </a:p>
        </p:txBody>
      </p:sp>
      <p:sp>
        <p:nvSpPr>
          <p:cNvPr id="28676"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Why?</a:t>
            </a:r>
          </a:p>
        </p:txBody>
      </p:sp>
      <p:sp>
        <p:nvSpPr>
          <p:cNvPr id="28677" name="Rectangle 3"/>
          <p:cNvSpPr>
            <a:spLocks noGrp="1" noChangeArrowheads="1"/>
          </p:cNvSpPr>
          <p:nvPr>
            <p:ph type="body" idx="1"/>
          </p:nvPr>
        </p:nvSpPr>
        <p:spPr>
          <a:xfrm>
            <a:off x="457200" y="1447800"/>
            <a:ext cx="8412163" cy="4632325"/>
          </a:xfrm>
        </p:spPr>
        <p:txBody>
          <a:bodyPr/>
          <a:lstStyle/>
          <a:p>
            <a:r>
              <a:rPr lang="en-US">
                <a:latin typeface="Tahoma" charset="0"/>
                <a:ea typeface="ＭＳ Ｐゴシック" charset="0"/>
                <a:cs typeface="ＭＳ Ｐゴシック" charset="0"/>
              </a:rPr>
              <a:t>Right now, the various rules for VPs </a:t>
            </a:r>
            <a:r>
              <a:rPr lang="en-US" i="1">
                <a:solidFill>
                  <a:srgbClr val="A50021"/>
                </a:solidFill>
                <a:latin typeface="Tahoma" charset="0"/>
                <a:ea typeface="ＭＳ Ｐゴシック" charset="0"/>
                <a:cs typeface="ＭＳ Ｐゴシック" charset="0"/>
              </a:rPr>
              <a:t>overgenerate</a:t>
            </a:r>
            <a:r>
              <a:rPr lang="en-US">
                <a:latin typeface="Tahoma" charset="0"/>
                <a:ea typeface="ＭＳ Ｐゴシック" charset="0"/>
                <a:cs typeface="ＭＳ Ｐゴシック" charset="0"/>
              </a:rPr>
              <a:t>.</a:t>
            </a:r>
          </a:p>
          <a:p>
            <a:pPr lvl="1"/>
            <a:r>
              <a:rPr lang="en-US">
                <a:latin typeface="Tahoma" charset="0"/>
              </a:rPr>
              <a:t>They permit the presence of strings containing verbs and arguments that don</a:t>
            </a:r>
            <a:r>
              <a:rPr lang="ja-JP" altLang="en-US">
                <a:latin typeface="Tahoma" charset="0"/>
              </a:rPr>
              <a:t>’</a:t>
            </a:r>
            <a:r>
              <a:rPr lang="en-US" altLang="ja-JP">
                <a:latin typeface="Tahoma" charset="0"/>
              </a:rPr>
              <a:t>t go together</a:t>
            </a:r>
          </a:p>
          <a:p>
            <a:pPr lvl="1"/>
            <a:r>
              <a:rPr lang="en-US">
                <a:latin typeface="Tahoma" charset="0"/>
              </a:rPr>
              <a:t>For example</a:t>
            </a:r>
          </a:p>
          <a:p>
            <a:pPr lvl="1"/>
            <a:r>
              <a:rPr lang="en-US">
                <a:solidFill>
                  <a:srgbClr val="008000"/>
                </a:solidFill>
                <a:latin typeface="Tahoma" charset="0"/>
              </a:rPr>
              <a:t>VP -&gt; V NP</a:t>
            </a:r>
            <a:r>
              <a:rPr lang="en-US">
                <a:latin typeface="Tahoma" charset="0"/>
              </a:rPr>
              <a:t> therefore</a:t>
            </a:r>
          </a:p>
          <a:p>
            <a:pPr lvl="1">
              <a:buFont typeface="Wingdings" charset="0"/>
              <a:buNone/>
            </a:pPr>
            <a:r>
              <a:rPr lang="en-US">
                <a:latin typeface="Tahoma" charset="0"/>
              </a:rPr>
              <a:t>	</a:t>
            </a:r>
            <a:r>
              <a:rPr lang="en-US">
                <a:solidFill>
                  <a:srgbClr val="A50021"/>
                </a:solidFill>
                <a:latin typeface="Tahoma" charset="0"/>
              </a:rPr>
              <a:t>Sneezed the book</a:t>
            </a:r>
            <a:r>
              <a:rPr lang="en-US">
                <a:latin typeface="Tahoma" charset="0"/>
              </a:rPr>
              <a:t> is a VP since </a:t>
            </a:r>
            <a:r>
              <a:rPr lang="ja-JP" altLang="en-US">
                <a:latin typeface="Tahoma" charset="0"/>
              </a:rPr>
              <a:t>“</a:t>
            </a:r>
            <a:r>
              <a:rPr lang="en-US" altLang="ja-JP">
                <a:latin typeface="Tahoma" charset="0"/>
              </a:rPr>
              <a:t>sneeze</a:t>
            </a:r>
            <a:r>
              <a:rPr lang="ja-JP" altLang="en-US">
                <a:latin typeface="Tahoma" charset="0"/>
              </a:rPr>
              <a:t>”</a:t>
            </a:r>
            <a:r>
              <a:rPr lang="en-US" altLang="ja-JP">
                <a:latin typeface="Tahoma" charset="0"/>
              </a:rPr>
              <a:t> is a verb and </a:t>
            </a:r>
            <a:r>
              <a:rPr lang="ja-JP" altLang="en-US">
                <a:latin typeface="Tahoma" charset="0"/>
              </a:rPr>
              <a:t>“</a:t>
            </a:r>
            <a:r>
              <a:rPr lang="en-US" altLang="ja-JP">
                <a:latin typeface="Tahoma" charset="0"/>
              </a:rPr>
              <a:t>the book</a:t>
            </a:r>
            <a:r>
              <a:rPr lang="ja-JP" altLang="en-US">
                <a:latin typeface="Tahoma" charset="0"/>
              </a:rPr>
              <a:t>”</a:t>
            </a:r>
            <a:r>
              <a:rPr lang="en-US" altLang="ja-JP">
                <a:latin typeface="Tahoma" charset="0"/>
              </a:rPr>
              <a:t> is a valid NP</a:t>
            </a:r>
            <a:endParaRPr lang="en-US">
              <a:latin typeface="Tahoma" charset="0"/>
            </a:endParaRPr>
          </a:p>
        </p:txBody>
      </p:sp>
    </p:spTree>
    <p:extLst>
      <p:ext uri="{BB962C8B-B14F-4D97-AF65-F5344CB8AC3E}">
        <p14:creationId xmlns:p14="http://schemas.microsoft.com/office/powerpoint/2010/main" val="32846192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05EAC2D-5112-8E40-8350-CAA78A559381}" type="datetime1">
              <a:rPr lang="en-US" sz="1400">
                <a:solidFill>
                  <a:srgbClr val="590A0E"/>
                </a:solidFill>
              </a:rPr>
              <a:pPr/>
              <a:t>4/1/21</a:t>
            </a:fld>
            <a:endParaRPr lang="en-US" sz="1400">
              <a:solidFill>
                <a:srgbClr val="590A0E"/>
              </a:solidFill>
            </a:endParaRPr>
          </a:p>
        </p:txBody>
      </p:sp>
      <p:sp>
        <p:nvSpPr>
          <p:cNvPr id="10752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43C117B-9C50-1F46-842B-1B50C01B0B73}" type="slidenum">
              <a:rPr lang="en-US" sz="1400">
                <a:solidFill>
                  <a:srgbClr val="590A0E"/>
                </a:solidFill>
              </a:rPr>
              <a:pPr/>
              <a:t>70</a:t>
            </a:fld>
            <a:endParaRPr lang="en-US" sz="1400">
              <a:solidFill>
                <a:srgbClr val="590A0E"/>
              </a:solidFill>
            </a:endParaRPr>
          </a:p>
        </p:txBody>
      </p:sp>
      <p:sp>
        <p:nvSpPr>
          <p:cNvPr id="107524"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Shared Sub-Problems</a:t>
            </a:r>
          </a:p>
        </p:txBody>
      </p:sp>
      <p:pic>
        <p:nvPicPr>
          <p:cNvPr id="10752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3238" y="1414463"/>
            <a:ext cx="2944812" cy="3990975"/>
          </a:xfrm>
        </p:spPr>
      </p:pic>
      <p:sp>
        <p:nvSpPr>
          <p:cNvPr id="107526" name="Rectangle 4"/>
          <p:cNvSpPr>
            <a:spLocks noChangeArrowheads="1"/>
          </p:cNvSpPr>
          <p:nvPr/>
        </p:nvSpPr>
        <p:spPr bwMode="auto">
          <a:xfrm>
            <a:off x="8459788" y="2384425"/>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232934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9204D1C-122F-F64E-98AA-D9DC9AA2FFDB}" type="datetime1">
              <a:rPr lang="en-US" sz="1400">
                <a:solidFill>
                  <a:srgbClr val="590A0E"/>
                </a:solidFill>
              </a:rPr>
              <a:pPr/>
              <a:t>4/1/21</a:t>
            </a:fld>
            <a:endParaRPr lang="en-US" sz="1400">
              <a:solidFill>
                <a:srgbClr val="590A0E"/>
              </a:solidFill>
            </a:endParaRPr>
          </a:p>
        </p:txBody>
      </p:sp>
      <p:sp>
        <p:nvSpPr>
          <p:cNvPr id="10957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A85B8A4-E0C6-6F41-A8A8-3650C3EA2027}" type="slidenum">
              <a:rPr lang="en-US" sz="1400">
                <a:solidFill>
                  <a:srgbClr val="590A0E"/>
                </a:solidFill>
              </a:rPr>
              <a:pPr/>
              <a:t>71</a:t>
            </a:fld>
            <a:endParaRPr lang="en-US" sz="1400">
              <a:solidFill>
                <a:srgbClr val="590A0E"/>
              </a:solidFill>
            </a:endParaRPr>
          </a:p>
        </p:txBody>
      </p:sp>
      <p:sp>
        <p:nvSpPr>
          <p:cNvPr id="109572"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Shared Sub-Problems</a:t>
            </a:r>
          </a:p>
        </p:txBody>
      </p:sp>
      <p:pic>
        <p:nvPicPr>
          <p:cNvPr id="10957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93900" y="1219200"/>
            <a:ext cx="6019800" cy="5257800"/>
          </a:xfrm>
        </p:spPr>
      </p:pic>
    </p:spTree>
    <p:extLst>
      <p:ext uri="{BB962C8B-B14F-4D97-AF65-F5344CB8AC3E}">
        <p14:creationId xmlns:p14="http://schemas.microsoft.com/office/powerpoint/2010/main" val="1564291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E6ABB08-A00A-DD4E-AA78-A63337B6E62C}" type="datetime1">
              <a:rPr lang="en-US" sz="1400">
                <a:solidFill>
                  <a:srgbClr val="590A0E"/>
                </a:solidFill>
              </a:rPr>
              <a:pPr/>
              <a:t>4/1/21</a:t>
            </a:fld>
            <a:endParaRPr lang="en-US" sz="1400">
              <a:solidFill>
                <a:srgbClr val="590A0E"/>
              </a:solidFill>
            </a:endParaRPr>
          </a:p>
        </p:txBody>
      </p:sp>
      <p:sp>
        <p:nvSpPr>
          <p:cNvPr id="11161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0309E24-1844-1F4E-8F4C-66BF689AE166}" type="slidenum">
              <a:rPr lang="en-US" sz="1400">
                <a:solidFill>
                  <a:srgbClr val="590A0E"/>
                </a:solidFill>
              </a:rPr>
              <a:pPr/>
              <a:t>72</a:t>
            </a:fld>
            <a:endParaRPr lang="en-US" sz="1400">
              <a:solidFill>
                <a:srgbClr val="590A0E"/>
              </a:solidFill>
            </a:endParaRPr>
          </a:p>
        </p:txBody>
      </p:sp>
      <p:sp>
        <p:nvSpPr>
          <p:cNvPr id="111620"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Shared Sub-Problems</a:t>
            </a:r>
          </a:p>
        </p:txBody>
      </p:sp>
      <p:pic>
        <p:nvPicPr>
          <p:cNvPr id="11162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2450" y="1219200"/>
            <a:ext cx="5343525" cy="5257800"/>
          </a:xfrm>
        </p:spPr>
      </p:pic>
      <p:sp>
        <p:nvSpPr>
          <p:cNvPr id="111622" name="Rectangle 4"/>
          <p:cNvSpPr>
            <a:spLocks noChangeArrowheads="1"/>
          </p:cNvSpPr>
          <p:nvPr/>
        </p:nvSpPr>
        <p:spPr bwMode="auto">
          <a:xfrm>
            <a:off x="5791200" y="5638800"/>
            <a:ext cx="1981200" cy="914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1623" name="Rectangle 5"/>
          <p:cNvSpPr>
            <a:spLocks noChangeArrowheads="1"/>
          </p:cNvSpPr>
          <p:nvPr/>
        </p:nvSpPr>
        <p:spPr bwMode="auto">
          <a:xfrm>
            <a:off x="5562600" y="1752600"/>
            <a:ext cx="1981200" cy="914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0886306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6170AA2-7AE6-694C-8A25-2A1FEA9AAFB3}" type="datetime1">
              <a:rPr lang="en-US" sz="1400">
                <a:solidFill>
                  <a:srgbClr val="590A0E"/>
                </a:solidFill>
              </a:rPr>
              <a:pPr/>
              <a:t>4/1/21</a:t>
            </a:fld>
            <a:endParaRPr lang="en-US" sz="1400">
              <a:solidFill>
                <a:srgbClr val="590A0E"/>
              </a:solidFill>
            </a:endParaRPr>
          </a:p>
        </p:txBody>
      </p:sp>
      <p:sp>
        <p:nvSpPr>
          <p:cNvPr id="11366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47E4ABE-65C7-5344-87FC-3340A6DE2AB7}" type="slidenum">
              <a:rPr lang="en-US" sz="1400">
                <a:solidFill>
                  <a:srgbClr val="590A0E"/>
                </a:solidFill>
              </a:rPr>
              <a:pPr/>
              <a:t>73</a:t>
            </a:fld>
            <a:endParaRPr lang="en-US" sz="1400">
              <a:solidFill>
                <a:srgbClr val="590A0E"/>
              </a:solidFill>
            </a:endParaRPr>
          </a:p>
        </p:txBody>
      </p:sp>
      <p:sp>
        <p:nvSpPr>
          <p:cNvPr id="113668"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Shared Sub-Problems</a:t>
            </a:r>
          </a:p>
        </p:txBody>
      </p:sp>
      <p:pic>
        <p:nvPicPr>
          <p:cNvPr id="11366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11338" y="1219200"/>
            <a:ext cx="5367337" cy="5257800"/>
          </a:xfrm>
        </p:spPr>
      </p:pic>
    </p:spTree>
    <p:extLst>
      <p:ext uri="{BB962C8B-B14F-4D97-AF65-F5344CB8AC3E}">
        <p14:creationId xmlns:p14="http://schemas.microsoft.com/office/powerpoint/2010/main" val="40596433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AAF1AA5-E241-894C-A924-7A22B749F64F}" type="datetime1">
              <a:rPr lang="en-US" sz="1400">
                <a:solidFill>
                  <a:srgbClr val="590A0E"/>
                </a:solidFill>
              </a:rPr>
              <a:pPr/>
              <a:t>4/1/21</a:t>
            </a:fld>
            <a:endParaRPr lang="en-US" sz="1400">
              <a:solidFill>
                <a:srgbClr val="590A0E"/>
              </a:solidFill>
            </a:endParaRPr>
          </a:p>
        </p:txBody>
      </p:sp>
      <p:sp>
        <p:nvSpPr>
          <p:cNvPr id="11571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5FD5D57-55BF-E04F-A868-ABCC2C1E3DFC}" type="slidenum">
              <a:rPr lang="en-US" sz="1400">
                <a:solidFill>
                  <a:srgbClr val="590A0E"/>
                </a:solidFill>
              </a:rPr>
              <a:pPr/>
              <a:t>74</a:t>
            </a:fld>
            <a:endParaRPr lang="en-US" sz="1400">
              <a:solidFill>
                <a:srgbClr val="590A0E"/>
              </a:solidFill>
            </a:endParaRPr>
          </a:p>
        </p:txBody>
      </p:sp>
      <p:sp>
        <p:nvSpPr>
          <p:cNvPr id="115716"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Dynamic Programming</a:t>
            </a:r>
          </a:p>
        </p:txBody>
      </p:sp>
      <p:sp>
        <p:nvSpPr>
          <p:cNvPr id="115717" name="Rectangle 3"/>
          <p:cNvSpPr>
            <a:spLocks noGrp="1" noChangeArrowheads="1"/>
          </p:cNvSpPr>
          <p:nvPr>
            <p:ph type="body" idx="1"/>
          </p:nvPr>
        </p:nvSpPr>
        <p:spPr>
          <a:xfrm>
            <a:off x="381000" y="1219200"/>
            <a:ext cx="8458200" cy="5257800"/>
          </a:xfrm>
        </p:spPr>
        <p:txBody>
          <a:bodyPr/>
          <a:lstStyle/>
          <a:p>
            <a:pPr>
              <a:lnSpc>
                <a:spcPct val="90000"/>
              </a:lnSpc>
            </a:pPr>
            <a:r>
              <a:rPr lang="en-US" sz="2800" dirty="0">
                <a:latin typeface="Tahoma" charset="0"/>
                <a:ea typeface="ＭＳ Ｐゴシック" charset="0"/>
                <a:cs typeface="ＭＳ Ｐゴシック" charset="0"/>
              </a:rPr>
              <a:t>DP search methods fill tables with partial results and thereby</a:t>
            </a:r>
          </a:p>
          <a:p>
            <a:pPr lvl="1">
              <a:lnSpc>
                <a:spcPct val="90000"/>
              </a:lnSpc>
            </a:pPr>
            <a:r>
              <a:rPr lang="en-US" sz="2400" dirty="0">
                <a:latin typeface="Tahoma" charset="0"/>
              </a:rPr>
              <a:t>Avoid doing avoidable repeated work</a:t>
            </a:r>
          </a:p>
          <a:p>
            <a:pPr lvl="1">
              <a:lnSpc>
                <a:spcPct val="90000"/>
              </a:lnSpc>
            </a:pPr>
            <a:r>
              <a:rPr lang="en-US" sz="2400" dirty="0">
                <a:latin typeface="Tahoma" charset="0"/>
              </a:rPr>
              <a:t>Solve exponential problems in polynomial time (well not really)</a:t>
            </a:r>
          </a:p>
          <a:p>
            <a:pPr lvl="1">
              <a:lnSpc>
                <a:spcPct val="90000"/>
              </a:lnSpc>
            </a:pPr>
            <a:r>
              <a:rPr lang="en-US" sz="2400" dirty="0">
                <a:latin typeface="Tahoma" charset="0"/>
              </a:rPr>
              <a:t>Efficiently store ambiguous structures with shared sub-parts.</a:t>
            </a:r>
          </a:p>
          <a:p>
            <a:pPr>
              <a:lnSpc>
                <a:spcPct val="90000"/>
              </a:lnSpc>
            </a:pPr>
            <a:r>
              <a:rPr lang="en-US" sz="2800" dirty="0">
                <a:latin typeface="Tahoma" charset="0"/>
                <a:ea typeface="ＭＳ Ｐゴシック" charset="0"/>
                <a:cs typeface="ＭＳ Ｐゴシック" charset="0"/>
              </a:rPr>
              <a:t>We’</a:t>
            </a:r>
            <a:r>
              <a:rPr lang="en-US" altLang="ja-JP" sz="2800" dirty="0">
                <a:latin typeface="Tahoma" charset="0"/>
                <a:ea typeface="ＭＳ Ｐゴシック" charset="0"/>
                <a:cs typeface="ＭＳ Ｐゴシック" charset="0"/>
              </a:rPr>
              <a:t>ll cover two approaches that roughly correspond to top-down and bottom-up approaches.</a:t>
            </a:r>
          </a:p>
          <a:p>
            <a:pPr lvl="1">
              <a:lnSpc>
                <a:spcPct val="90000"/>
              </a:lnSpc>
            </a:pPr>
            <a:r>
              <a:rPr lang="en-US" sz="2400" dirty="0">
                <a:latin typeface="Tahoma" charset="0"/>
              </a:rPr>
              <a:t>CKY</a:t>
            </a:r>
          </a:p>
          <a:p>
            <a:pPr lvl="1">
              <a:lnSpc>
                <a:spcPct val="90000"/>
              </a:lnSpc>
            </a:pPr>
            <a:r>
              <a:rPr lang="en-US" sz="2400" dirty="0" err="1">
                <a:latin typeface="Tahoma" charset="0"/>
              </a:rPr>
              <a:t>Earley</a:t>
            </a:r>
            <a:endParaRPr lang="en-US" sz="2400" dirty="0">
              <a:latin typeface="Tahoma" charset="0"/>
            </a:endParaRPr>
          </a:p>
          <a:p>
            <a:pPr lvl="1">
              <a:lnSpc>
                <a:spcPct val="90000"/>
              </a:lnSpc>
            </a:pPr>
            <a:endParaRPr lang="en-US" sz="2400" dirty="0">
              <a:latin typeface="Tahoma" charset="0"/>
            </a:endParaRPr>
          </a:p>
        </p:txBody>
      </p:sp>
    </p:spTree>
    <p:extLst>
      <p:ext uri="{BB962C8B-B14F-4D97-AF65-F5344CB8AC3E}">
        <p14:creationId xmlns:p14="http://schemas.microsoft.com/office/powerpoint/2010/main" val="21970058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53214F0-69F6-6A4E-95A5-E9B530FA4D16}" type="datetime1">
              <a:rPr lang="en-US" sz="1400">
                <a:solidFill>
                  <a:srgbClr val="590A0E"/>
                </a:solidFill>
              </a:rPr>
              <a:pPr/>
              <a:t>4/1/21</a:t>
            </a:fld>
            <a:endParaRPr lang="en-US" sz="1400">
              <a:solidFill>
                <a:srgbClr val="590A0E"/>
              </a:solidFill>
            </a:endParaRPr>
          </a:p>
        </p:txBody>
      </p:sp>
      <p:sp>
        <p:nvSpPr>
          <p:cNvPr id="11776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2010FBE-E6C5-2247-9D33-2C13E41182A3}" type="slidenum">
              <a:rPr lang="en-US" sz="1400">
                <a:solidFill>
                  <a:srgbClr val="590A0E"/>
                </a:solidFill>
              </a:rPr>
              <a:pPr/>
              <a:t>75</a:t>
            </a:fld>
            <a:endParaRPr lang="en-US" sz="1400">
              <a:solidFill>
                <a:srgbClr val="590A0E"/>
              </a:solidFill>
            </a:endParaRPr>
          </a:p>
        </p:txBody>
      </p:sp>
      <p:sp>
        <p:nvSpPr>
          <p:cNvPr id="117764" name="Rectangle 2"/>
          <p:cNvSpPr>
            <a:spLocks noGrp="1" noChangeArrowheads="1"/>
          </p:cNvSpPr>
          <p:nvPr>
            <p:ph type="title"/>
          </p:nvPr>
        </p:nvSpPr>
        <p:spPr>
          <a:xfrm>
            <a:off x="762000" y="0"/>
            <a:ext cx="7772400" cy="1143000"/>
          </a:xfrm>
        </p:spPr>
        <p:txBody>
          <a:bodyPr/>
          <a:lstStyle/>
          <a:p>
            <a:r>
              <a:rPr lang="en-US">
                <a:latin typeface="Verdana" charset="0"/>
                <a:ea typeface="ＭＳ Ｐゴシック" charset="0"/>
                <a:cs typeface="ＭＳ Ｐゴシック" charset="0"/>
              </a:rPr>
              <a:t>CKY Parsing</a:t>
            </a:r>
          </a:p>
        </p:txBody>
      </p:sp>
      <p:sp>
        <p:nvSpPr>
          <p:cNvPr id="117765" name="Rectangle 3"/>
          <p:cNvSpPr>
            <a:spLocks noGrp="1" noChangeArrowheads="1"/>
          </p:cNvSpPr>
          <p:nvPr>
            <p:ph type="body" idx="1"/>
          </p:nvPr>
        </p:nvSpPr>
        <p:spPr>
          <a:xfrm>
            <a:off x="685800" y="1371600"/>
            <a:ext cx="7772400" cy="4343400"/>
          </a:xfrm>
        </p:spPr>
        <p:txBody>
          <a:bodyPr/>
          <a:lstStyle/>
          <a:p>
            <a:pPr>
              <a:lnSpc>
                <a:spcPct val="90000"/>
              </a:lnSpc>
            </a:pPr>
            <a:r>
              <a:rPr lang="en-US">
                <a:latin typeface="Tahoma" charset="0"/>
                <a:ea typeface="ＭＳ Ｐゴシック" charset="0"/>
                <a:cs typeface="ＭＳ Ｐゴシック" charset="0"/>
              </a:rPr>
              <a:t>First we’</a:t>
            </a:r>
            <a:r>
              <a:rPr lang="en-US" altLang="ja-JP">
                <a:latin typeface="Tahoma" charset="0"/>
                <a:ea typeface="ＭＳ Ｐゴシック" charset="0"/>
                <a:cs typeface="ＭＳ Ｐゴシック" charset="0"/>
              </a:rPr>
              <a:t>ll limit our grammar to epsilon-free, binary rules (more on this later)</a:t>
            </a:r>
          </a:p>
          <a:p>
            <a:pPr>
              <a:lnSpc>
                <a:spcPct val="90000"/>
              </a:lnSpc>
            </a:pPr>
            <a:r>
              <a:rPr lang="en-US">
                <a:latin typeface="Tahoma" charset="0"/>
                <a:ea typeface="ＭＳ Ｐゴシック" charset="0"/>
                <a:cs typeface="ＭＳ Ｐゴシック" charset="0"/>
              </a:rPr>
              <a:t>Consider the rule </a:t>
            </a:r>
            <a:r>
              <a:rPr lang="en-US" i="1">
                <a:solidFill>
                  <a:srgbClr val="008000"/>
                </a:solidFill>
                <a:latin typeface="Tahoma" charset="0"/>
                <a:ea typeface="ＭＳ Ｐゴシック" charset="0"/>
                <a:cs typeface="ＭＳ Ｐゴシック" charset="0"/>
              </a:rPr>
              <a:t>A  </a:t>
            </a:r>
            <a:r>
              <a:rPr lang="en-US" sz="3600" b="1" i="1">
                <a:solidFill>
                  <a:srgbClr val="008000"/>
                </a:solidFill>
                <a:latin typeface="Tahoma" charset="0"/>
                <a:ea typeface="ＭＳ Ｐゴシック" charset="0"/>
                <a:cs typeface="ＭＳ Ｐゴシック" charset="0"/>
                <a:sym typeface="Symbol" charset="0"/>
              </a:rPr>
              <a:t></a:t>
            </a:r>
            <a:r>
              <a:rPr lang="en-US" i="1">
                <a:solidFill>
                  <a:srgbClr val="008000"/>
                </a:solidFill>
                <a:latin typeface="Tahoma" charset="0"/>
                <a:ea typeface="ＭＳ Ｐゴシック" charset="0"/>
                <a:cs typeface="ＭＳ Ｐゴシック" charset="0"/>
                <a:sym typeface="Symbol" charset="0"/>
              </a:rPr>
              <a:t> </a:t>
            </a:r>
            <a:r>
              <a:rPr lang="en-US" i="1">
                <a:solidFill>
                  <a:srgbClr val="008000"/>
                </a:solidFill>
                <a:latin typeface="Tahoma" charset="0"/>
                <a:ea typeface="ＭＳ Ｐゴシック" charset="0"/>
                <a:cs typeface="ＭＳ Ｐゴシック" charset="0"/>
              </a:rPr>
              <a:t>BC</a:t>
            </a:r>
          </a:p>
          <a:p>
            <a:pPr lvl="1">
              <a:lnSpc>
                <a:spcPct val="90000"/>
              </a:lnSpc>
            </a:pPr>
            <a:r>
              <a:rPr lang="en-US">
                <a:latin typeface="Tahoma" charset="0"/>
              </a:rPr>
              <a:t>If there is an A somewhere in the input generated by this rule then there must be a </a:t>
            </a:r>
            <a:r>
              <a:rPr lang="en-US">
                <a:solidFill>
                  <a:srgbClr val="008000"/>
                </a:solidFill>
                <a:latin typeface="Tahoma" charset="0"/>
              </a:rPr>
              <a:t>B </a:t>
            </a:r>
            <a:r>
              <a:rPr lang="en-US">
                <a:latin typeface="Tahoma" charset="0"/>
              </a:rPr>
              <a:t>followed by a </a:t>
            </a:r>
            <a:r>
              <a:rPr lang="en-US">
                <a:solidFill>
                  <a:srgbClr val="008000"/>
                </a:solidFill>
                <a:latin typeface="Tahoma" charset="0"/>
              </a:rPr>
              <a:t>C</a:t>
            </a:r>
            <a:r>
              <a:rPr lang="en-US">
                <a:latin typeface="Tahoma" charset="0"/>
              </a:rPr>
              <a:t> in the input.</a:t>
            </a:r>
          </a:p>
          <a:p>
            <a:pPr lvl="1">
              <a:lnSpc>
                <a:spcPct val="90000"/>
              </a:lnSpc>
            </a:pPr>
            <a:r>
              <a:rPr lang="en-US">
                <a:latin typeface="Tahoma" charset="0"/>
              </a:rPr>
              <a:t>If the </a:t>
            </a:r>
            <a:r>
              <a:rPr lang="en-US">
                <a:solidFill>
                  <a:srgbClr val="008000"/>
                </a:solidFill>
                <a:latin typeface="Tahoma" charset="0"/>
              </a:rPr>
              <a:t>A</a:t>
            </a:r>
            <a:r>
              <a:rPr lang="en-US">
                <a:latin typeface="Tahoma" charset="0"/>
              </a:rPr>
              <a:t> spans from </a:t>
            </a:r>
            <a:r>
              <a:rPr lang="en-US">
                <a:solidFill>
                  <a:srgbClr val="A50021"/>
                </a:solidFill>
                <a:latin typeface="Tahoma" charset="0"/>
              </a:rPr>
              <a:t>i to j</a:t>
            </a:r>
            <a:r>
              <a:rPr lang="en-US">
                <a:latin typeface="Tahoma" charset="0"/>
              </a:rPr>
              <a:t> in the input then there must be some </a:t>
            </a:r>
            <a:r>
              <a:rPr lang="en-US">
                <a:solidFill>
                  <a:srgbClr val="A50021"/>
                </a:solidFill>
                <a:latin typeface="Tahoma" charset="0"/>
              </a:rPr>
              <a:t>k st. i&lt;k&lt;j</a:t>
            </a:r>
          </a:p>
          <a:p>
            <a:pPr lvl="2">
              <a:lnSpc>
                <a:spcPct val="90000"/>
              </a:lnSpc>
            </a:pPr>
            <a:r>
              <a:rPr lang="en-US">
                <a:latin typeface="Tahoma" charset="0"/>
                <a:ea typeface="ＭＳ Ｐゴシック" charset="0"/>
              </a:rPr>
              <a:t>In other words, the </a:t>
            </a:r>
            <a:r>
              <a:rPr lang="en-US">
                <a:solidFill>
                  <a:srgbClr val="008000"/>
                </a:solidFill>
                <a:latin typeface="Tahoma" charset="0"/>
                <a:ea typeface="ＭＳ Ｐゴシック" charset="0"/>
              </a:rPr>
              <a:t>B</a:t>
            </a:r>
            <a:r>
              <a:rPr lang="en-US">
                <a:latin typeface="Tahoma" charset="0"/>
                <a:ea typeface="ＭＳ Ｐゴシック" charset="0"/>
              </a:rPr>
              <a:t> splits from the </a:t>
            </a:r>
            <a:r>
              <a:rPr lang="en-US">
                <a:solidFill>
                  <a:srgbClr val="008000"/>
                </a:solidFill>
                <a:latin typeface="Tahoma" charset="0"/>
                <a:ea typeface="ＭＳ Ｐゴシック" charset="0"/>
              </a:rPr>
              <a:t>C</a:t>
            </a:r>
            <a:r>
              <a:rPr lang="en-US">
                <a:latin typeface="Tahoma" charset="0"/>
                <a:ea typeface="ＭＳ Ｐゴシック" charset="0"/>
              </a:rPr>
              <a:t> someplace after the </a:t>
            </a:r>
            <a:r>
              <a:rPr lang="en-US">
                <a:solidFill>
                  <a:schemeClr val="accent1"/>
                </a:solidFill>
                <a:latin typeface="Tahoma" charset="0"/>
                <a:ea typeface="ＭＳ Ｐゴシック" charset="0"/>
              </a:rPr>
              <a:t>i</a:t>
            </a:r>
            <a:r>
              <a:rPr lang="en-US">
                <a:latin typeface="Tahoma" charset="0"/>
                <a:ea typeface="ＭＳ Ｐゴシック" charset="0"/>
              </a:rPr>
              <a:t> and before the </a:t>
            </a:r>
            <a:r>
              <a:rPr lang="en-US">
                <a:solidFill>
                  <a:schemeClr val="accent1"/>
                </a:solidFill>
                <a:latin typeface="Tahoma" charset="0"/>
                <a:ea typeface="ＭＳ Ｐゴシック" charset="0"/>
              </a:rPr>
              <a:t>j.</a:t>
            </a:r>
          </a:p>
        </p:txBody>
      </p:sp>
    </p:spTree>
    <p:extLst>
      <p:ext uri="{BB962C8B-B14F-4D97-AF65-F5344CB8AC3E}">
        <p14:creationId xmlns:p14="http://schemas.microsoft.com/office/powerpoint/2010/main" val="27098803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59F7271-9F3C-6840-A0E6-FAB63B899E73}" type="datetime1">
              <a:rPr lang="en-US" sz="1400">
                <a:solidFill>
                  <a:srgbClr val="590A0E"/>
                </a:solidFill>
              </a:rPr>
              <a:pPr/>
              <a:t>4/1/21</a:t>
            </a:fld>
            <a:endParaRPr lang="en-US" sz="1400">
              <a:solidFill>
                <a:srgbClr val="590A0E"/>
              </a:solidFill>
            </a:endParaRPr>
          </a:p>
        </p:txBody>
      </p:sp>
      <p:sp>
        <p:nvSpPr>
          <p:cNvPr id="11981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E4A669B-29BC-8840-8BF3-BF3FFCF1FA6C}" type="slidenum">
              <a:rPr lang="en-US" sz="1400">
                <a:solidFill>
                  <a:srgbClr val="590A0E"/>
                </a:solidFill>
              </a:rPr>
              <a:pPr/>
              <a:t>76</a:t>
            </a:fld>
            <a:endParaRPr lang="en-US" sz="1400">
              <a:solidFill>
                <a:srgbClr val="590A0E"/>
              </a:solidFill>
            </a:endParaRPr>
          </a:p>
        </p:txBody>
      </p:sp>
      <p:sp>
        <p:nvSpPr>
          <p:cNvPr id="119812"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CKY</a:t>
            </a:r>
          </a:p>
        </p:txBody>
      </p:sp>
      <p:sp>
        <p:nvSpPr>
          <p:cNvPr id="119813" name="Rectangle 3"/>
          <p:cNvSpPr>
            <a:spLocks noGrp="1" noChangeArrowheads="1"/>
          </p:cNvSpPr>
          <p:nvPr>
            <p:ph type="body" idx="1"/>
          </p:nvPr>
        </p:nvSpPr>
        <p:spPr>
          <a:xfrm>
            <a:off x="1466584" y="1447800"/>
            <a:ext cx="7498080" cy="4800600"/>
          </a:xfrm>
        </p:spPr>
        <p:txBody>
          <a:bodyPr/>
          <a:lstStyle/>
          <a:p>
            <a:pPr>
              <a:lnSpc>
                <a:spcPct val="90000"/>
              </a:lnSpc>
              <a:buClr>
                <a:schemeClr val="tx1"/>
              </a:buClr>
            </a:pPr>
            <a:r>
              <a:rPr lang="en-US" altLang="ja-JP" dirty="0">
                <a:latin typeface="Tahoma" charset="0"/>
                <a:ea typeface="ＭＳ Ｐゴシック" charset="0"/>
                <a:cs typeface="ＭＳ Ｐゴシック" charset="0"/>
              </a:rPr>
              <a:t>Build </a:t>
            </a:r>
            <a:r>
              <a:rPr lang="en-US" altLang="ja-JP" i="1" dirty="0">
                <a:solidFill>
                  <a:srgbClr val="450274"/>
                </a:solidFill>
                <a:latin typeface="Tahoma" charset="0"/>
                <a:ea typeface="ＭＳ Ｐゴシック" charset="0"/>
                <a:cs typeface="ＭＳ Ｐゴシック" charset="0"/>
              </a:rPr>
              <a:t>a table </a:t>
            </a:r>
            <a:r>
              <a:rPr lang="en-US" altLang="ja-JP" dirty="0">
                <a:latin typeface="Tahoma" charset="0"/>
                <a:ea typeface="ＭＳ Ｐゴシック" charset="0"/>
                <a:cs typeface="ＭＳ Ｐゴシック" charset="0"/>
              </a:rPr>
              <a:t>so that an </a:t>
            </a:r>
            <a:r>
              <a:rPr lang="en-US" altLang="ja-JP" i="1" dirty="0">
                <a:solidFill>
                  <a:srgbClr val="008000"/>
                </a:solidFill>
                <a:latin typeface="Tahoma" charset="0"/>
                <a:ea typeface="ＭＳ Ｐゴシック" charset="0"/>
                <a:cs typeface="ＭＳ Ｐゴシック" charset="0"/>
              </a:rPr>
              <a:t>A</a:t>
            </a:r>
            <a:r>
              <a:rPr lang="en-US" altLang="ja-JP" dirty="0">
                <a:latin typeface="Tahoma" charset="0"/>
                <a:ea typeface="ＭＳ Ｐゴシック" charset="0"/>
                <a:cs typeface="ＭＳ Ｐゴシック" charset="0"/>
              </a:rPr>
              <a:t> spanning from </a:t>
            </a:r>
            <a:r>
              <a:rPr lang="en-US" altLang="ja-JP" dirty="0" err="1">
                <a:latin typeface="Tahoma" charset="0"/>
                <a:ea typeface="ＭＳ Ｐゴシック" charset="0"/>
                <a:cs typeface="ＭＳ Ｐゴシック" charset="0"/>
              </a:rPr>
              <a:t>i</a:t>
            </a:r>
            <a:r>
              <a:rPr lang="en-US" altLang="ja-JP" dirty="0">
                <a:latin typeface="Tahoma" charset="0"/>
                <a:ea typeface="ＭＳ Ｐゴシック" charset="0"/>
                <a:cs typeface="ＭＳ Ｐゴシック" charset="0"/>
              </a:rPr>
              <a:t> to j in the input is placed in cell </a:t>
            </a:r>
            <a:r>
              <a:rPr lang="en-US" altLang="ja-JP" dirty="0">
                <a:solidFill>
                  <a:srgbClr val="A50021"/>
                </a:solidFill>
                <a:latin typeface="Tahoma" charset="0"/>
                <a:ea typeface="ＭＳ Ｐゴシック" charset="0"/>
                <a:cs typeface="ＭＳ Ｐゴシック" charset="0"/>
              </a:rPr>
              <a:t>[</a:t>
            </a:r>
            <a:r>
              <a:rPr lang="en-US" altLang="ja-JP" dirty="0" err="1">
                <a:solidFill>
                  <a:srgbClr val="A50021"/>
                </a:solidFill>
                <a:latin typeface="Tahoma" charset="0"/>
                <a:ea typeface="ＭＳ Ｐゴシック" charset="0"/>
                <a:cs typeface="ＭＳ Ｐゴシック" charset="0"/>
              </a:rPr>
              <a:t>i,j</a:t>
            </a:r>
            <a:r>
              <a:rPr lang="en-US" altLang="ja-JP" dirty="0">
                <a:solidFill>
                  <a:srgbClr val="A50021"/>
                </a:solidFill>
                <a:latin typeface="Tahoma" charset="0"/>
                <a:ea typeface="ＭＳ Ｐゴシック" charset="0"/>
                <a:cs typeface="ＭＳ Ｐゴシック" charset="0"/>
              </a:rPr>
              <a:t>]</a:t>
            </a:r>
            <a:r>
              <a:rPr lang="en-US" altLang="ja-JP" dirty="0">
                <a:latin typeface="Tahoma" charset="0"/>
                <a:ea typeface="ＭＳ Ｐゴシック" charset="0"/>
                <a:cs typeface="ＭＳ Ｐゴシック" charset="0"/>
              </a:rPr>
              <a:t> in the table.</a:t>
            </a:r>
          </a:p>
          <a:p>
            <a:pPr lvl="1">
              <a:lnSpc>
                <a:spcPct val="90000"/>
              </a:lnSpc>
            </a:pPr>
            <a:r>
              <a:rPr lang="en-US" dirty="0">
                <a:latin typeface="Tahoma" charset="0"/>
              </a:rPr>
              <a:t>So a non-terminal spanning an entire string will sit in cell </a:t>
            </a:r>
            <a:r>
              <a:rPr lang="en-US" dirty="0">
                <a:solidFill>
                  <a:srgbClr val="A50021"/>
                </a:solidFill>
                <a:latin typeface="Tahoma" charset="0"/>
              </a:rPr>
              <a:t>[0, n]</a:t>
            </a:r>
          </a:p>
          <a:p>
            <a:pPr lvl="2">
              <a:lnSpc>
                <a:spcPct val="90000"/>
              </a:lnSpc>
            </a:pPr>
            <a:r>
              <a:rPr lang="en-US" dirty="0">
                <a:solidFill>
                  <a:srgbClr val="A50021"/>
                </a:solidFill>
                <a:latin typeface="Tahoma" charset="0"/>
                <a:ea typeface="ＭＳ Ｐゴシック" charset="0"/>
              </a:rPr>
              <a:t>Hopefully it will be an </a:t>
            </a:r>
            <a:r>
              <a:rPr lang="en-US" i="1" dirty="0">
                <a:solidFill>
                  <a:srgbClr val="A50021"/>
                </a:solidFill>
                <a:latin typeface="Tahoma" charset="0"/>
                <a:ea typeface="ＭＳ Ｐゴシック" charset="0"/>
              </a:rPr>
              <a:t>S</a:t>
            </a:r>
          </a:p>
          <a:p>
            <a:pPr>
              <a:lnSpc>
                <a:spcPct val="90000"/>
              </a:lnSpc>
            </a:pPr>
            <a:r>
              <a:rPr lang="en-US" dirty="0">
                <a:latin typeface="Tahoma" charset="0"/>
                <a:ea typeface="ＭＳ Ｐゴシック" charset="0"/>
                <a:cs typeface="ＭＳ Ｐゴシック" charset="0"/>
              </a:rPr>
              <a:t>Now we know that the parts of the </a:t>
            </a:r>
            <a:r>
              <a:rPr lang="en-US" dirty="0">
                <a:solidFill>
                  <a:srgbClr val="008000"/>
                </a:solidFill>
                <a:latin typeface="Tahoma" charset="0"/>
                <a:ea typeface="ＭＳ Ｐゴシック" charset="0"/>
                <a:cs typeface="ＭＳ Ｐゴシック" charset="0"/>
              </a:rPr>
              <a:t>A </a:t>
            </a:r>
            <a:r>
              <a:rPr lang="en-US" dirty="0">
                <a:latin typeface="Tahoma" charset="0"/>
                <a:ea typeface="ＭＳ Ｐゴシック" charset="0"/>
                <a:cs typeface="ＭＳ Ｐゴシック" charset="0"/>
              </a:rPr>
              <a:t>must go from </a:t>
            </a:r>
            <a:r>
              <a:rPr lang="en-US" dirty="0" err="1">
                <a:solidFill>
                  <a:srgbClr val="008000"/>
                </a:solidFill>
                <a:latin typeface="Tahoma" charset="0"/>
                <a:ea typeface="ＭＳ Ｐゴシック" charset="0"/>
                <a:cs typeface="ＭＳ Ｐゴシック" charset="0"/>
              </a:rPr>
              <a:t>i</a:t>
            </a:r>
            <a:r>
              <a:rPr lang="en-US" dirty="0">
                <a:solidFill>
                  <a:srgbClr val="008000"/>
                </a:solidFill>
                <a:latin typeface="Tahoma" charset="0"/>
                <a:ea typeface="ＭＳ Ｐゴシック" charset="0"/>
                <a:cs typeface="ＭＳ Ｐゴシック" charset="0"/>
              </a:rPr>
              <a:t> to k</a:t>
            </a:r>
            <a:r>
              <a:rPr lang="en-US" dirty="0">
                <a:latin typeface="Tahoma" charset="0"/>
                <a:ea typeface="ＭＳ Ｐゴシック" charset="0"/>
                <a:cs typeface="ＭＳ Ｐゴシック" charset="0"/>
              </a:rPr>
              <a:t> and from </a:t>
            </a:r>
            <a:r>
              <a:rPr lang="en-US" dirty="0">
                <a:solidFill>
                  <a:srgbClr val="008000"/>
                </a:solidFill>
                <a:latin typeface="Tahoma" charset="0"/>
                <a:ea typeface="ＭＳ Ｐゴシック" charset="0"/>
                <a:cs typeface="ＭＳ Ｐゴシック" charset="0"/>
              </a:rPr>
              <a:t>k to j</a:t>
            </a:r>
            <a:r>
              <a:rPr lang="en-US" dirty="0">
                <a:solidFill>
                  <a:schemeClr val="tx1"/>
                </a:solidFill>
                <a:latin typeface="Tahoma" charset="0"/>
                <a:ea typeface="ＭＳ Ｐゴシック" charset="0"/>
                <a:cs typeface="ＭＳ Ｐゴシック" charset="0"/>
              </a:rPr>
              <a:t>, for some k</a:t>
            </a:r>
            <a:endParaRPr lang="en-US"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10208306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85CFF4C-F4AD-4447-9F8C-7775F134163E}" type="datetime1">
              <a:rPr lang="en-US" sz="1400">
                <a:solidFill>
                  <a:srgbClr val="590A0E"/>
                </a:solidFill>
              </a:rPr>
              <a:pPr/>
              <a:t>4/1/21</a:t>
            </a:fld>
            <a:endParaRPr lang="en-US" sz="1400">
              <a:solidFill>
                <a:srgbClr val="590A0E"/>
              </a:solidFill>
            </a:endParaRPr>
          </a:p>
        </p:txBody>
      </p:sp>
      <p:sp>
        <p:nvSpPr>
          <p:cNvPr id="12185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1ED95F6-811A-214C-A3CC-1E2133E32F06}" type="slidenum">
              <a:rPr lang="en-US" sz="1400">
                <a:solidFill>
                  <a:srgbClr val="590A0E"/>
                </a:solidFill>
              </a:rPr>
              <a:pPr/>
              <a:t>77</a:t>
            </a:fld>
            <a:endParaRPr lang="en-US" sz="1400">
              <a:solidFill>
                <a:srgbClr val="590A0E"/>
              </a:solidFill>
            </a:endParaRPr>
          </a:p>
        </p:txBody>
      </p:sp>
      <p:sp>
        <p:nvSpPr>
          <p:cNvPr id="121860"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CKY</a:t>
            </a:r>
          </a:p>
        </p:txBody>
      </p:sp>
      <p:sp>
        <p:nvSpPr>
          <p:cNvPr id="121861" name="Rectangle 3"/>
          <p:cNvSpPr>
            <a:spLocks noGrp="1" noChangeArrowheads="1"/>
          </p:cNvSpPr>
          <p:nvPr>
            <p:ph type="body" idx="1"/>
          </p:nvPr>
        </p:nvSpPr>
        <p:spPr/>
        <p:txBody>
          <a:bodyPr>
            <a:normAutofit fontScale="92500"/>
          </a:bodyPr>
          <a:lstStyle/>
          <a:p>
            <a:pPr>
              <a:lnSpc>
                <a:spcPct val="90000"/>
              </a:lnSpc>
            </a:pPr>
            <a:r>
              <a:rPr lang="en-US">
                <a:latin typeface="Tahoma" charset="0"/>
                <a:ea typeface="ＭＳ Ｐゴシック" charset="0"/>
                <a:cs typeface="ＭＳ Ｐゴシック" charset="0"/>
              </a:rPr>
              <a:t>Meaning that for a rule like </a:t>
            </a:r>
            <a:r>
              <a:rPr lang="en-US">
                <a:solidFill>
                  <a:srgbClr val="008000"/>
                </a:solidFill>
                <a:latin typeface="Tahoma" charset="0"/>
                <a:ea typeface="ＭＳ Ｐゴシック" charset="0"/>
                <a:cs typeface="ＭＳ Ｐゴシック" charset="0"/>
              </a:rPr>
              <a:t>A </a:t>
            </a:r>
            <a:r>
              <a:rPr lang="en-US" sz="3600" b="1" i="1">
                <a:solidFill>
                  <a:srgbClr val="008000"/>
                </a:solidFill>
                <a:latin typeface="Tahoma" charset="0"/>
                <a:ea typeface="ＭＳ Ｐゴシック" charset="0"/>
                <a:cs typeface="ＭＳ Ｐゴシック" charset="0"/>
                <a:sym typeface="Symbol" charset="0"/>
              </a:rPr>
              <a:t></a:t>
            </a:r>
            <a:r>
              <a:rPr lang="en-US" i="1">
                <a:solidFill>
                  <a:srgbClr val="008000"/>
                </a:solidFill>
                <a:latin typeface="Tahoma" charset="0"/>
                <a:ea typeface="ＭＳ Ｐゴシック" charset="0"/>
                <a:cs typeface="ＭＳ Ｐゴシック" charset="0"/>
                <a:sym typeface="Symbol" charset="0"/>
              </a:rPr>
              <a:t> </a:t>
            </a:r>
            <a:r>
              <a:rPr lang="en-US">
                <a:solidFill>
                  <a:srgbClr val="008000"/>
                </a:solidFill>
                <a:latin typeface="Tahoma" charset="0"/>
                <a:ea typeface="ＭＳ Ｐゴシック" charset="0"/>
                <a:cs typeface="ＭＳ Ｐゴシック" charset="0"/>
              </a:rPr>
              <a:t>B C</a:t>
            </a:r>
            <a:r>
              <a:rPr lang="en-US">
                <a:latin typeface="Tahoma" charset="0"/>
                <a:ea typeface="ＭＳ Ｐゴシック" charset="0"/>
                <a:cs typeface="ＭＳ Ｐゴシック" charset="0"/>
              </a:rPr>
              <a:t> we should look for a </a:t>
            </a:r>
            <a:r>
              <a:rPr lang="en-US">
                <a:solidFill>
                  <a:srgbClr val="008000"/>
                </a:solidFill>
                <a:latin typeface="Tahoma" charset="0"/>
                <a:ea typeface="ＭＳ Ｐゴシック" charset="0"/>
                <a:cs typeface="ＭＳ Ｐゴシック" charset="0"/>
              </a:rPr>
              <a:t>B</a:t>
            </a:r>
            <a:r>
              <a:rPr lang="en-US">
                <a:latin typeface="Tahoma" charset="0"/>
                <a:ea typeface="ＭＳ Ｐゴシック" charset="0"/>
                <a:cs typeface="ＭＳ Ｐゴシック" charset="0"/>
              </a:rPr>
              <a:t> in </a:t>
            </a:r>
            <a:r>
              <a:rPr lang="en-US">
                <a:solidFill>
                  <a:srgbClr val="A50021"/>
                </a:solidFill>
                <a:latin typeface="Tahoma" charset="0"/>
                <a:ea typeface="ＭＳ Ｐゴシック" charset="0"/>
                <a:cs typeface="ＭＳ Ｐゴシック" charset="0"/>
              </a:rPr>
              <a:t>[i,k]</a:t>
            </a:r>
            <a:r>
              <a:rPr lang="en-US">
                <a:latin typeface="Tahoma" charset="0"/>
                <a:ea typeface="ＭＳ Ｐゴシック" charset="0"/>
                <a:cs typeface="ＭＳ Ｐゴシック" charset="0"/>
              </a:rPr>
              <a:t> and a </a:t>
            </a:r>
            <a:r>
              <a:rPr lang="en-US">
                <a:solidFill>
                  <a:srgbClr val="008000"/>
                </a:solidFill>
                <a:latin typeface="Tahoma" charset="0"/>
                <a:ea typeface="ＭＳ Ｐゴシック" charset="0"/>
                <a:cs typeface="ＭＳ Ｐゴシック" charset="0"/>
              </a:rPr>
              <a:t>C</a:t>
            </a:r>
            <a:r>
              <a:rPr lang="en-US">
                <a:latin typeface="Tahoma" charset="0"/>
                <a:ea typeface="ＭＳ Ｐゴシック" charset="0"/>
                <a:cs typeface="ＭＳ Ｐゴシック" charset="0"/>
              </a:rPr>
              <a:t> in </a:t>
            </a:r>
            <a:r>
              <a:rPr lang="en-US">
                <a:solidFill>
                  <a:srgbClr val="A50021"/>
                </a:solidFill>
                <a:latin typeface="Tahoma" charset="0"/>
                <a:ea typeface="ＭＳ Ｐゴシック" charset="0"/>
                <a:cs typeface="ＭＳ Ｐゴシック" charset="0"/>
              </a:rPr>
              <a:t>[k,j].</a:t>
            </a:r>
          </a:p>
          <a:p>
            <a:pPr>
              <a:lnSpc>
                <a:spcPct val="90000"/>
              </a:lnSpc>
            </a:pPr>
            <a:r>
              <a:rPr lang="en-US">
                <a:latin typeface="Tahoma" charset="0"/>
                <a:ea typeface="ＭＳ Ｐゴシック" charset="0"/>
                <a:cs typeface="ＭＳ Ｐゴシック" charset="0"/>
              </a:rPr>
              <a:t>In other words, if we think there might be an </a:t>
            </a:r>
            <a:r>
              <a:rPr lang="en-US">
                <a:solidFill>
                  <a:srgbClr val="008000"/>
                </a:solidFill>
                <a:latin typeface="Tahoma" charset="0"/>
                <a:ea typeface="ＭＳ Ｐゴシック" charset="0"/>
                <a:cs typeface="ＭＳ Ｐゴシック" charset="0"/>
              </a:rPr>
              <a:t>A</a:t>
            </a:r>
            <a:r>
              <a:rPr lang="en-US">
                <a:latin typeface="Tahoma" charset="0"/>
                <a:ea typeface="ＭＳ Ｐゴシック" charset="0"/>
                <a:cs typeface="ＭＳ Ｐゴシック" charset="0"/>
              </a:rPr>
              <a:t> spanning </a:t>
            </a:r>
            <a:r>
              <a:rPr lang="en-US">
                <a:solidFill>
                  <a:srgbClr val="A50021"/>
                </a:solidFill>
                <a:latin typeface="Tahoma" charset="0"/>
                <a:ea typeface="ＭＳ Ｐゴシック" charset="0"/>
                <a:cs typeface="ＭＳ Ｐゴシック" charset="0"/>
              </a:rPr>
              <a:t>i,j </a:t>
            </a:r>
            <a:r>
              <a:rPr lang="en-US">
                <a:latin typeface="Tahoma" charset="0"/>
                <a:ea typeface="ＭＳ Ｐゴシック" charset="0"/>
                <a:cs typeface="ＭＳ Ｐゴシック" charset="0"/>
              </a:rPr>
              <a:t>in the input… AND </a:t>
            </a:r>
          </a:p>
          <a:p>
            <a:pPr>
              <a:lnSpc>
                <a:spcPct val="90000"/>
              </a:lnSpc>
              <a:buFont typeface="Wingdings" charset="0"/>
              <a:buNone/>
            </a:pPr>
            <a:r>
              <a:rPr lang="en-US">
                <a:solidFill>
                  <a:srgbClr val="008000"/>
                </a:solidFill>
                <a:latin typeface="Tahoma" charset="0"/>
                <a:ea typeface="ＭＳ Ｐゴシック" charset="0"/>
                <a:cs typeface="ＭＳ Ｐゴシック" charset="0"/>
              </a:rPr>
              <a:t>   A </a:t>
            </a:r>
            <a:r>
              <a:rPr lang="en-US" sz="3600" b="1" i="1">
                <a:solidFill>
                  <a:srgbClr val="008000"/>
                </a:solidFill>
                <a:latin typeface="Tahoma" charset="0"/>
                <a:ea typeface="ＭＳ Ｐゴシック" charset="0"/>
                <a:cs typeface="ＭＳ Ｐゴシック" charset="0"/>
                <a:sym typeface="Symbol" charset="0"/>
              </a:rPr>
              <a:t></a:t>
            </a:r>
            <a:r>
              <a:rPr lang="en-US" i="1">
                <a:solidFill>
                  <a:srgbClr val="008000"/>
                </a:solidFill>
                <a:latin typeface="Tahoma" charset="0"/>
                <a:ea typeface="ＭＳ Ｐゴシック" charset="0"/>
                <a:cs typeface="ＭＳ Ｐゴシック" charset="0"/>
                <a:sym typeface="Symbol" charset="0"/>
              </a:rPr>
              <a:t> </a:t>
            </a:r>
            <a:r>
              <a:rPr lang="en-US">
                <a:solidFill>
                  <a:srgbClr val="008000"/>
                </a:solidFill>
                <a:latin typeface="Tahoma" charset="0"/>
                <a:ea typeface="ＭＳ Ｐゴシック" charset="0"/>
                <a:cs typeface="ＭＳ Ｐゴシック" charset="0"/>
              </a:rPr>
              <a:t>B C</a:t>
            </a:r>
            <a:r>
              <a:rPr lang="en-US">
                <a:latin typeface="Tahoma" charset="0"/>
                <a:ea typeface="ＭＳ Ｐゴシック" charset="0"/>
                <a:cs typeface="ＭＳ Ｐゴシック" charset="0"/>
              </a:rPr>
              <a:t> is a rule in the grammar THEN</a:t>
            </a:r>
          </a:p>
          <a:p>
            <a:pPr>
              <a:lnSpc>
                <a:spcPct val="90000"/>
              </a:lnSpc>
            </a:pPr>
            <a:r>
              <a:rPr lang="en-US">
                <a:latin typeface="Tahoma" charset="0"/>
                <a:ea typeface="ＭＳ Ｐゴシック" charset="0"/>
                <a:cs typeface="ＭＳ Ｐゴシック" charset="0"/>
              </a:rPr>
              <a:t>There must be a </a:t>
            </a:r>
            <a:r>
              <a:rPr lang="en-US">
                <a:solidFill>
                  <a:srgbClr val="008000"/>
                </a:solidFill>
                <a:latin typeface="Tahoma" charset="0"/>
                <a:ea typeface="ＭＳ Ｐゴシック" charset="0"/>
                <a:cs typeface="ＭＳ Ｐゴシック" charset="0"/>
              </a:rPr>
              <a:t>B</a:t>
            </a:r>
            <a:r>
              <a:rPr lang="en-US">
                <a:latin typeface="Tahoma" charset="0"/>
                <a:ea typeface="ＭＳ Ｐゴシック" charset="0"/>
                <a:cs typeface="ＭＳ Ｐゴシック" charset="0"/>
              </a:rPr>
              <a:t> in </a:t>
            </a:r>
            <a:r>
              <a:rPr lang="en-US">
                <a:solidFill>
                  <a:srgbClr val="A50021"/>
                </a:solidFill>
                <a:latin typeface="Tahoma" charset="0"/>
                <a:ea typeface="ＭＳ Ｐゴシック" charset="0"/>
                <a:cs typeface="ＭＳ Ｐゴシック" charset="0"/>
              </a:rPr>
              <a:t>[i,k]</a:t>
            </a:r>
            <a:r>
              <a:rPr lang="en-US">
                <a:latin typeface="Tahoma" charset="0"/>
                <a:ea typeface="ＭＳ Ｐゴシック" charset="0"/>
                <a:cs typeface="ＭＳ Ｐゴシック" charset="0"/>
              </a:rPr>
              <a:t> and a </a:t>
            </a:r>
            <a:r>
              <a:rPr lang="en-US">
                <a:solidFill>
                  <a:srgbClr val="008000"/>
                </a:solidFill>
                <a:latin typeface="Tahoma" charset="0"/>
                <a:ea typeface="ＭＳ Ｐゴシック" charset="0"/>
                <a:cs typeface="ＭＳ Ｐゴシック" charset="0"/>
              </a:rPr>
              <a:t>C</a:t>
            </a:r>
            <a:r>
              <a:rPr lang="en-US">
                <a:latin typeface="Tahoma" charset="0"/>
                <a:ea typeface="ＭＳ Ｐゴシック" charset="0"/>
                <a:cs typeface="ＭＳ Ｐゴシック" charset="0"/>
              </a:rPr>
              <a:t> in </a:t>
            </a:r>
            <a:r>
              <a:rPr lang="en-US">
                <a:solidFill>
                  <a:srgbClr val="A50021"/>
                </a:solidFill>
                <a:latin typeface="Tahoma" charset="0"/>
                <a:ea typeface="ＭＳ Ｐゴシック" charset="0"/>
                <a:cs typeface="ＭＳ Ｐゴシック" charset="0"/>
              </a:rPr>
              <a:t>[k,j]</a:t>
            </a:r>
            <a:r>
              <a:rPr lang="en-US">
                <a:latin typeface="Tahoma" charset="0"/>
                <a:ea typeface="ＭＳ Ｐゴシック" charset="0"/>
                <a:cs typeface="ＭＳ Ｐゴシック" charset="0"/>
              </a:rPr>
              <a:t> for some k such that i&lt;k&lt;j</a:t>
            </a:r>
          </a:p>
          <a:p>
            <a:pPr marL="457200" lvl="1" indent="0">
              <a:lnSpc>
                <a:spcPct val="90000"/>
              </a:lnSpc>
              <a:buFont typeface="Wingdings" charset="0"/>
              <a:buNone/>
            </a:pPr>
            <a:endParaRPr lang="en-US">
              <a:latin typeface="Tahoma" charset="0"/>
              <a:cs typeface="ＭＳ Ｐゴシック" charset="0"/>
            </a:endParaRPr>
          </a:p>
          <a:p>
            <a:pPr marL="457200" lvl="1" indent="0">
              <a:lnSpc>
                <a:spcPct val="90000"/>
              </a:lnSpc>
              <a:buFont typeface="Wingdings" charset="0"/>
              <a:buNone/>
            </a:pPr>
            <a:r>
              <a:rPr lang="en-US">
                <a:latin typeface="Tahoma" charset="0"/>
                <a:cs typeface="ＭＳ Ｐゴシック" charset="0"/>
              </a:rPr>
              <a:t>What about the B and the C?</a:t>
            </a:r>
          </a:p>
          <a:p>
            <a:pPr>
              <a:lnSpc>
                <a:spcPct val="90000"/>
              </a:lnSpc>
            </a:pPr>
            <a:endParaRPr lang="en-US">
              <a:latin typeface="Tahoma" charset="0"/>
              <a:ea typeface="ＭＳ Ｐゴシック" charset="0"/>
              <a:cs typeface="ＭＳ Ｐゴシック" charset="0"/>
            </a:endParaRPr>
          </a:p>
        </p:txBody>
      </p:sp>
    </p:spTree>
    <p:extLst>
      <p:ext uri="{BB962C8B-B14F-4D97-AF65-F5344CB8AC3E}">
        <p14:creationId xmlns:p14="http://schemas.microsoft.com/office/powerpoint/2010/main" val="20635650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7C0FD34-C03B-6B45-9F9B-DD734CC8B788}" type="datetime1">
              <a:rPr lang="en-US" sz="1400">
                <a:solidFill>
                  <a:srgbClr val="590A0E"/>
                </a:solidFill>
              </a:rPr>
              <a:pPr/>
              <a:t>4/1/21</a:t>
            </a:fld>
            <a:endParaRPr lang="en-US" sz="1400">
              <a:solidFill>
                <a:srgbClr val="590A0E"/>
              </a:solidFill>
            </a:endParaRPr>
          </a:p>
        </p:txBody>
      </p:sp>
      <p:sp>
        <p:nvSpPr>
          <p:cNvPr id="12390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11E00BF-0E79-5946-A280-66FD031B244C}" type="slidenum">
              <a:rPr lang="en-US" sz="1400">
                <a:solidFill>
                  <a:srgbClr val="590A0E"/>
                </a:solidFill>
              </a:rPr>
              <a:pPr/>
              <a:t>78</a:t>
            </a:fld>
            <a:endParaRPr lang="en-US" sz="1400">
              <a:solidFill>
                <a:srgbClr val="590A0E"/>
              </a:solidFill>
            </a:endParaRPr>
          </a:p>
        </p:txBody>
      </p:sp>
      <p:sp>
        <p:nvSpPr>
          <p:cNvPr id="123908"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CKY</a:t>
            </a:r>
          </a:p>
        </p:txBody>
      </p:sp>
      <p:sp>
        <p:nvSpPr>
          <p:cNvPr id="123909" name="Rectangle 3"/>
          <p:cNvSpPr>
            <a:spLocks noGrp="1" noChangeArrowheads="1"/>
          </p:cNvSpPr>
          <p:nvPr>
            <p:ph type="body" idx="1"/>
          </p:nvPr>
        </p:nvSpPr>
        <p:spPr/>
        <p:txBody>
          <a:bodyPr/>
          <a:lstStyle/>
          <a:p>
            <a:r>
              <a:rPr lang="en-US" dirty="0">
                <a:latin typeface="Tahoma" charset="0"/>
                <a:ea typeface="ＭＳ Ｐゴシック" charset="0"/>
                <a:cs typeface="ＭＳ Ｐゴシック" charset="0"/>
              </a:rPr>
              <a:t>So to fill the table loop over the cells [</a:t>
            </a:r>
            <a:r>
              <a:rPr lang="en-US" dirty="0" err="1">
                <a:latin typeface="Tahoma" charset="0"/>
                <a:ea typeface="ＭＳ Ｐゴシック" charset="0"/>
                <a:cs typeface="ＭＳ Ｐゴシック" charset="0"/>
              </a:rPr>
              <a:t>i,j</a:t>
            </a:r>
            <a:r>
              <a:rPr lang="en-US" dirty="0">
                <a:latin typeface="Tahoma" charset="0"/>
                <a:ea typeface="ＭＳ Ｐゴシック" charset="0"/>
                <a:cs typeface="ＭＳ Ｐゴシック" charset="0"/>
              </a:rPr>
              <a:t>] values in some systematic way</a:t>
            </a:r>
          </a:p>
          <a:p>
            <a:pPr lvl="1"/>
            <a:r>
              <a:rPr lang="en-US" dirty="0">
                <a:latin typeface="Tahoma" charset="0"/>
              </a:rPr>
              <a:t>Then for each cell, loop over the appropriate k values to search for things to add.</a:t>
            </a:r>
          </a:p>
          <a:p>
            <a:pPr lvl="1"/>
            <a:r>
              <a:rPr lang="en-US" dirty="0">
                <a:latin typeface="Tahoma" charset="0"/>
              </a:rPr>
              <a:t>Add all the derivations that are possible for each [</a:t>
            </a:r>
            <a:r>
              <a:rPr lang="en-US" dirty="0" err="1">
                <a:latin typeface="Tahoma" charset="0"/>
              </a:rPr>
              <a:t>i,j</a:t>
            </a:r>
            <a:r>
              <a:rPr lang="en-US" dirty="0">
                <a:latin typeface="Tahoma" charset="0"/>
              </a:rPr>
              <a:t>] for each k</a:t>
            </a:r>
          </a:p>
        </p:txBody>
      </p:sp>
    </p:spTree>
    <p:extLst>
      <p:ext uri="{BB962C8B-B14F-4D97-AF65-F5344CB8AC3E}">
        <p14:creationId xmlns:p14="http://schemas.microsoft.com/office/powerpoint/2010/main" val="28271087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6E53AB8-A7DC-A741-9583-8ADBFBB0C479}" type="datetime1">
              <a:rPr lang="en-US" sz="1400">
                <a:solidFill>
                  <a:srgbClr val="590A0E"/>
                </a:solidFill>
              </a:rPr>
              <a:pPr/>
              <a:t>4/1/21</a:t>
            </a:fld>
            <a:endParaRPr lang="en-US" sz="1400">
              <a:solidFill>
                <a:srgbClr val="590A0E"/>
              </a:solidFill>
            </a:endParaRPr>
          </a:p>
        </p:txBody>
      </p:sp>
      <p:sp>
        <p:nvSpPr>
          <p:cNvPr id="12595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1EC0377-1625-4F4E-B28E-4FBDA2ECA148}" type="slidenum">
              <a:rPr lang="en-US" sz="1400">
                <a:solidFill>
                  <a:srgbClr val="590A0E"/>
                </a:solidFill>
              </a:rPr>
              <a:pPr/>
              <a:t>79</a:t>
            </a:fld>
            <a:endParaRPr lang="en-US" sz="1400">
              <a:solidFill>
                <a:srgbClr val="590A0E"/>
              </a:solidFill>
            </a:endParaRPr>
          </a:p>
        </p:txBody>
      </p:sp>
      <p:sp>
        <p:nvSpPr>
          <p:cNvPr id="125956"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CKY Table</a:t>
            </a:r>
          </a:p>
        </p:txBody>
      </p:sp>
      <p:pic>
        <p:nvPicPr>
          <p:cNvPr id="1807364" name="Picture 4" descr="cky-table"/>
          <p:cNvPicPr>
            <a:picLocks noChangeAspect="1" noChangeArrowheads="1"/>
          </p:cNvPicPr>
          <p:nvPr/>
        </p:nvPicPr>
        <p:blipFill>
          <a:blip r:embed="rId2"/>
          <a:srcRect/>
          <a:stretch>
            <a:fillRect/>
          </a:stretch>
        </p:blipFill>
        <p:spPr bwMode="auto">
          <a:xfrm>
            <a:off x="2209800" y="1143000"/>
            <a:ext cx="5467350" cy="5486400"/>
          </a:xfrm>
          <a:prstGeom prst="rect">
            <a:avLst/>
          </a:prstGeom>
          <a:noFill/>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266832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C5CF05E-6DC1-1146-B81F-CFCA0C59B661}" type="datetime1">
              <a:rPr lang="en-US" sz="1400">
                <a:solidFill>
                  <a:srgbClr val="590A0E"/>
                </a:solidFill>
              </a:rPr>
              <a:pPr/>
              <a:t>4/1/21</a:t>
            </a:fld>
            <a:endParaRPr lang="en-US" sz="1400">
              <a:solidFill>
                <a:srgbClr val="590A0E"/>
              </a:solidFill>
            </a:endParaRPr>
          </a:p>
        </p:txBody>
      </p:sp>
      <p:sp>
        <p:nvSpPr>
          <p:cNvPr id="30723"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ABF3821-5E0B-844C-8298-90016C31330F}" type="slidenum">
              <a:rPr lang="en-US" sz="1400">
                <a:solidFill>
                  <a:srgbClr val="590A0E"/>
                </a:solidFill>
              </a:rPr>
              <a:pPr/>
              <a:t>8</a:t>
            </a:fld>
            <a:endParaRPr lang="en-US" sz="1400">
              <a:solidFill>
                <a:srgbClr val="590A0E"/>
              </a:solidFill>
            </a:endParaRPr>
          </a:p>
        </p:txBody>
      </p:sp>
      <p:sp>
        <p:nvSpPr>
          <p:cNvPr id="30724"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Possible CFG Solution</a:t>
            </a:r>
          </a:p>
        </p:txBody>
      </p:sp>
      <p:sp>
        <p:nvSpPr>
          <p:cNvPr id="30725" name="Rectangle 3"/>
          <p:cNvSpPr>
            <a:spLocks noGrp="1" noChangeArrowheads="1"/>
          </p:cNvSpPr>
          <p:nvPr>
            <p:ph type="body" sz="half" idx="1"/>
          </p:nvPr>
        </p:nvSpPr>
        <p:spPr>
          <a:xfrm>
            <a:off x="381000" y="1219200"/>
            <a:ext cx="4033838" cy="5257800"/>
          </a:xfrm>
        </p:spPr>
        <p:txBody>
          <a:bodyPr/>
          <a:lstStyle/>
          <a:p>
            <a:r>
              <a:rPr lang="en-US">
                <a:latin typeface="Tahoma" charset="0"/>
                <a:ea typeface="ＭＳ Ｐゴシック" charset="0"/>
                <a:cs typeface="ＭＳ Ｐゴシック" charset="0"/>
              </a:rPr>
              <a:t>Possible solution for agreement.</a:t>
            </a:r>
          </a:p>
          <a:p>
            <a:r>
              <a:rPr lang="en-US">
                <a:latin typeface="Tahoma" charset="0"/>
                <a:ea typeface="ＭＳ Ｐゴシック" charset="0"/>
                <a:cs typeface="ＭＳ Ｐゴシック" charset="0"/>
              </a:rPr>
              <a:t>Can use the same trick for all the verb/VP classes.</a:t>
            </a:r>
          </a:p>
          <a:p>
            <a:pPr>
              <a:buFont typeface="Wingdings" charset="0"/>
              <a:buNone/>
            </a:pPr>
            <a:endParaRPr lang="en-US">
              <a:latin typeface="Tahoma" charset="0"/>
              <a:ea typeface="ＭＳ Ｐゴシック" charset="0"/>
              <a:cs typeface="ＭＳ Ｐゴシック" charset="0"/>
            </a:endParaRPr>
          </a:p>
        </p:txBody>
      </p:sp>
      <p:sp>
        <p:nvSpPr>
          <p:cNvPr id="30726" name="Rectangle 4"/>
          <p:cNvSpPr>
            <a:spLocks noGrp="1" noChangeArrowheads="1"/>
          </p:cNvSpPr>
          <p:nvPr>
            <p:ph type="body" sz="half" idx="2"/>
          </p:nvPr>
        </p:nvSpPr>
        <p:spPr>
          <a:xfrm>
            <a:off x="4648200" y="1219200"/>
            <a:ext cx="4130675" cy="4114800"/>
          </a:xfrm>
        </p:spPr>
        <p:txBody>
          <a:bodyPr/>
          <a:lstStyle/>
          <a:p>
            <a:r>
              <a:rPr lang="en-US">
                <a:latin typeface="Tahoma" charset="0"/>
                <a:ea typeface="ＭＳ Ｐゴシック" charset="0"/>
                <a:cs typeface="ＭＳ Ｐゴシック" charset="0"/>
              </a:rPr>
              <a:t>SgS -&gt; SgNP SgVP</a:t>
            </a:r>
          </a:p>
          <a:p>
            <a:r>
              <a:rPr lang="en-US">
                <a:latin typeface="Tahoma" charset="0"/>
                <a:ea typeface="ＭＳ Ｐゴシック" charset="0"/>
                <a:cs typeface="ＭＳ Ｐゴシック" charset="0"/>
              </a:rPr>
              <a:t>PlS -&gt; PlNp PlVP</a:t>
            </a:r>
          </a:p>
          <a:p>
            <a:r>
              <a:rPr lang="en-US">
                <a:latin typeface="Tahoma" charset="0"/>
                <a:ea typeface="ＭＳ Ｐゴシック" charset="0"/>
                <a:cs typeface="ＭＳ Ｐゴシック" charset="0"/>
              </a:rPr>
              <a:t>SgNP -&gt; SgDet SgNom</a:t>
            </a:r>
          </a:p>
          <a:p>
            <a:r>
              <a:rPr lang="en-US">
                <a:latin typeface="Tahoma" charset="0"/>
                <a:ea typeface="ＭＳ Ｐゴシック" charset="0"/>
                <a:cs typeface="ＭＳ Ｐゴシック" charset="0"/>
              </a:rPr>
              <a:t>PlNP -&gt; PlDet PlNom</a:t>
            </a:r>
          </a:p>
          <a:p>
            <a:r>
              <a:rPr lang="en-US">
                <a:latin typeface="Tahoma" charset="0"/>
                <a:ea typeface="ＭＳ Ｐゴシック" charset="0"/>
                <a:cs typeface="ＭＳ Ｐゴシック" charset="0"/>
              </a:rPr>
              <a:t>PlVP -&gt; PlV NP</a:t>
            </a:r>
          </a:p>
          <a:p>
            <a:r>
              <a:rPr lang="en-US">
                <a:latin typeface="Tahoma" charset="0"/>
                <a:ea typeface="ＭＳ Ｐゴシック" charset="0"/>
                <a:cs typeface="ＭＳ Ｐゴシック" charset="0"/>
              </a:rPr>
              <a:t>SgVP -&gt;SgV Np</a:t>
            </a:r>
          </a:p>
          <a:p>
            <a:r>
              <a:rPr lang="en-US">
                <a:latin typeface="Tahoma" charset="0"/>
                <a:ea typeface="ＭＳ Ｐゴシック" charset="0"/>
                <a:cs typeface="ＭＳ Ｐゴシック" charset="0"/>
              </a:rPr>
              <a:t>…</a:t>
            </a:r>
          </a:p>
        </p:txBody>
      </p:sp>
    </p:spTree>
    <p:extLst>
      <p:ext uri="{BB962C8B-B14F-4D97-AF65-F5344CB8AC3E}">
        <p14:creationId xmlns:p14="http://schemas.microsoft.com/office/powerpoint/2010/main" val="17497066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E824807-80D8-2E46-B506-7140C417A208}" type="datetime1">
              <a:rPr lang="en-US" sz="1400">
                <a:solidFill>
                  <a:srgbClr val="590A0E"/>
                </a:solidFill>
              </a:rPr>
              <a:pPr/>
              <a:t>4/1/21</a:t>
            </a:fld>
            <a:endParaRPr lang="en-US" sz="1400">
              <a:solidFill>
                <a:srgbClr val="590A0E"/>
              </a:solidFill>
            </a:endParaRPr>
          </a:p>
        </p:txBody>
      </p:sp>
      <p:sp>
        <p:nvSpPr>
          <p:cNvPr id="12697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F3C52F5-A137-2E46-821C-48625940A335}" type="slidenum">
              <a:rPr lang="en-US" sz="1400">
                <a:solidFill>
                  <a:srgbClr val="590A0E"/>
                </a:solidFill>
              </a:rPr>
              <a:pPr/>
              <a:t>80</a:t>
            </a:fld>
            <a:endParaRPr lang="en-US" sz="1400">
              <a:solidFill>
                <a:srgbClr val="590A0E"/>
              </a:solidFill>
            </a:endParaRPr>
          </a:p>
        </p:txBody>
      </p:sp>
      <p:sp>
        <p:nvSpPr>
          <p:cNvPr id="126980"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CKY Algorithm</a:t>
            </a:r>
          </a:p>
        </p:txBody>
      </p:sp>
      <p:pic>
        <p:nvPicPr>
          <p:cNvPr id="126981" name="Picture 3" descr="fig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719263"/>
            <a:ext cx="8229600" cy="4257675"/>
          </a:xfrm>
        </p:spPr>
      </p:pic>
      <p:sp>
        <p:nvSpPr>
          <p:cNvPr id="7" name="TextBox 6"/>
          <p:cNvSpPr txBox="1">
            <a:spLocks noChangeArrowheads="1"/>
          </p:cNvSpPr>
          <p:nvPr/>
        </p:nvSpPr>
        <p:spPr bwMode="auto">
          <a:xfrm>
            <a:off x="304800" y="6019800"/>
            <a:ext cx="4249738" cy="461963"/>
          </a:xfrm>
          <a:prstGeom prst="rect">
            <a:avLst/>
          </a:prstGeom>
          <a:solidFill>
            <a:schemeClr val="accent2">
              <a:alpha val="23137"/>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400"/>
              <a:t>What</a:t>
            </a:r>
            <a:r>
              <a:rPr lang="ja-JP" altLang="en-US" sz="2400"/>
              <a:t>’</a:t>
            </a:r>
            <a:r>
              <a:rPr lang="en-US" altLang="ja-JP" sz="2400"/>
              <a:t>s the complexity of this?</a:t>
            </a:r>
            <a:endParaRPr lang="en-US" sz="2400"/>
          </a:p>
        </p:txBody>
      </p:sp>
    </p:spTree>
    <p:extLst>
      <p:ext uri="{BB962C8B-B14F-4D97-AF65-F5344CB8AC3E}">
        <p14:creationId xmlns:p14="http://schemas.microsoft.com/office/powerpoint/2010/main" val="4015666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8232FB5-4399-A34A-8C19-B18E4900C048}" type="datetime1">
              <a:rPr lang="en-US" sz="1400">
                <a:solidFill>
                  <a:srgbClr val="590A0E"/>
                </a:solidFill>
              </a:rPr>
              <a:pPr/>
              <a:t>4/1/21</a:t>
            </a:fld>
            <a:endParaRPr lang="en-US" sz="1400">
              <a:solidFill>
                <a:srgbClr val="590A0E"/>
              </a:solidFill>
            </a:endParaRPr>
          </a:p>
        </p:txBody>
      </p:sp>
      <p:sp>
        <p:nvSpPr>
          <p:cNvPr id="12902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3AC2D9E-886F-9B46-9958-F1F0A96EFBD9}" type="slidenum">
              <a:rPr lang="en-US" sz="1400">
                <a:solidFill>
                  <a:srgbClr val="590A0E"/>
                </a:solidFill>
              </a:rPr>
              <a:pPr/>
              <a:t>81</a:t>
            </a:fld>
            <a:endParaRPr lang="en-US" sz="1400">
              <a:solidFill>
                <a:srgbClr val="590A0E"/>
              </a:solidFill>
            </a:endParaRPr>
          </a:p>
        </p:txBody>
      </p:sp>
      <p:sp>
        <p:nvSpPr>
          <p:cNvPr id="129028"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Example</a:t>
            </a:r>
          </a:p>
        </p:txBody>
      </p:sp>
      <p:pic>
        <p:nvPicPr>
          <p:cNvPr id="1784835" name="Picture 3" descr="new-book-flight"/>
          <p:cNvPicPr>
            <a:picLocks noGrp="1" noChangeAspect="1" noChangeArrowheads="1"/>
          </p:cNvPicPr>
          <p:nvPr>
            <p:ph idx="1"/>
          </p:nvPr>
        </p:nvPicPr>
        <p:blipFill>
          <a:blip r:embed="rId3"/>
          <a:srcRect/>
          <a:stretch>
            <a:fillRect/>
          </a:stretch>
        </p:blipFill>
        <p:spPr>
          <a:xfrm>
            <a:off x="533400" y="1676400"/>
            <a:ext cx="8077200" cy="4319588"/>
          </a:xfrm>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4549189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8B39916-C1F4-3C4C-87B4-E31CCE01E592}" type="datetime1">
              <a:rPr lang="en-US" sz="1400">
                <a:solidFill>
                  <a:srgbClr val="590A0E"/>
                </a:solidFill>
              </a:rPr>
              <a:pPr/>
              <a:t>4/1/21</a:t>
            </a:fld>
            <a:endParaRPr lang="en-US" sz="1400">
              <a:solidFill>
                <a:srgbClr val="590A0E"/>
              </a:solidFill>
            </a:endParaRPr>
          </a:p>
        </p:txBody>
      </p:sp>
      <p:sp>
        <p:nvSpPr>
          <p:cNvPr id="13107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96E8CDB-51FE-9E4A-9A89-F8B9B0ED10F9}" type="slidenum">
              <a:rPr lang="en-US" sz="1400">
                <a:solidFill>
                  <a:srgbClr val="590A0E"/>
                </a:solidFill>
              </a:rPr>
              <a:pPr/>
              <a:t>82</a:t>
            </a:fld>
            <a:endParaRPr lang="en-US" sz="1400">
              <a:solidFill>
                <a:srgbClr val="590A0E"/>
              </a:solidFill>
            </a:endParaRPr>
          </a:p>
        </p:txBody>
      </p:sp>
      <p:pic>
        <p:nvPicPr>
          <p:cNvPr id="1786882" name="Picture 2" descr="book1"/>
          <p:cNvPicPr>
            <a:picLocks noGrp="1" noChangeAspect="1" noChangeArrowheads="1"/>
          </p:cNvPicPr>
          <p:nvPr>
            <p:ph idx="1"/>
          </p:nvPr>
        </p:nvPicPr>
        <p:blipFill>
          <a:blip r:embed="rId3"/>
          <a:srcRect/>
          <a:stretch>
            <a:fillRect/>
          </a:stretch>
        </p:blipFill>
        <p:spPr>
          <a:xfrm>
            <a:off x="2133600" y="990600"/>
            <a:ext cx="5345113" cy="5257800"/>
          </a:xfrm>
          <a:effectLst>
            <a:outerShdw blurRad="63500" dist="38099" dir="2700000" algn="ctr" rotWithShape="0">
              <a:srgbClr val="000000">
                <a:alpha val="74998"/>
              </a:srgbClr>
            </a:outerShdw>
          </a:effectLst>
        </p:spPr>
      </p:pic>
      <p:sp>
        <p:nvSpPr>
          <p:cNvPr id="131077" name="Rectangle 3"/>
          <p:cNvSpPr>
            <a:spLocks noGrp="1" noChangeArrowheads="1"/>
          </p:cNvSpPr>
          <p:nvPr>
            <p:ph type="title"/>
          </p:nvPr>
        </p:nvSpPr>
        <p:spPr>
          <a:xfrm>
            <a:off x="1435608" y="-15642"/>
            <a:ext cx="7498080" cy="1143000"/>
          </a:xfrm>
        </p:spPr>
        <p:txBody>
          <a:bodyPr/>
          <a:lstStyle/>
          <a:p>
            <a:r>
              <a:rPr lang="en-US" dirty="0">
                <a:latin typeface="Verdana" charset="0"/>
                <a:ea typeface="ＭＳ Ｐゴシック" charset="0"/>
                <a:cs typeface="ＭＳ Ｐゴシック" charset="0"/>
              </a:rPr>
              <a:t>Example</a:t>
            </a:r>
          </a:p>
        </p:txBody>
      </p:sp>
      <p:sp>
        <p:nvSpPr>
          <p:cNvPr id="131078" name="Text Box 4"/>
          <p:cNvSpPr txBox="1">
            <a:spLocks noChangeArrowheads="1"/>
          </p:cNvSpPr>
          <p:nvPr/>
        </p:nvSpPr>
        <p:spPr bwMode="auto">
          <a:xfrm>
            <a:off x="533400" y="4706938"/>
            <a:ext cx="2301875" cy="4572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2400"/>
              <a:t>Filling column 5</a:t>
            </a:r>
          </a:p>
        </p:txBody>
      </p:sp>
    </p:spTree>
    <p:extLst>
      <p:ext uri="{BB962C8B-B14F-4D97-AF65-F5344CB8AC3E}">
        <p14:creationId xmlns:p14="http://schemas.microsoft.com/office/powerpoint/2010/main" val="40863953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a:latin typeface="Verdana" charset="0"/>
                <a:ea typeface="ＭＳ Ｐゴシック" charset="0"/>
                <a:cs typeface="ＭＳ Ｐゴシック" charset="0"/>
              </a:rPr>
              <a:t>Example</a:t>
            </a:r>
          </a:p>
        </p:txBody>
      </p:sp>
      <p:sp>
        <p:nvSpPr>
          <p:cNvPr id="13312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F6FDA63-BA09-0941-AB18-84B23F69B6DB}" type="datetime1">
              <a:rPr lang="en-US" sz="1400">
                <a:solidFill>
                  <a:srgbClr val="590A0E"/>
                </a:solidFill>
              </a:rPr>
              <a:pPr/>
              <a:t>4/1/21</a:t>
            </a:fld>
            <a:endParaRPr lang="en-US" sz="1400">
              <a:solidFill>
                <a:srgbClr val="590A0E"/>
              </a:solidFill>
            </a:endParaRPr>
          </a:p>
        </p:txBody>
      </p:sp>
      <p:sp>
        <p:nvSpPr>
          <p:cNvPr id="13312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6F43F86-C773-5E47-91DF-CB357C7D8578}" type="slidenum">
              <a:rPr lang="en-US" sz="1400">
                <a:solidFill>
                  <a:srgbClr val="590A0E"/>
                </a:solidFill>
              </a:rPr>
              <a:pPr/>
              <a:t>83</a:t>
            </a:fld>
            <a:endParaRPr lang="en-US" sz="1400">
              <a:solidFill>
                <a:srgbClr val="590A0E"/>
              </a:solidFill>
            </a:endParaRPr>
          </a:p>
        </p:txBody>
      </p:sp>
      <p:sp>
        <p:nvSpPr>
          <p:cNvPr id="133125" name="Content Placeholder 26"/>
          <p:cNvSpPr>
            <a:spLocks noGrp="1"/>
          </p:cNvSpPr>
          <p:nvPr>
            <p:ph idx="1"/>
          </p:nvPr>
        </p:nvSpPr>
        <p:spPr>
          <a:xfrm>
            <a:off x="381000" y="1219200"/>
            <a:ext cx="8229600" cy="2286000"/>
          </a:xfrm>
        </p:spPr>
        <p:txBody>
          <a:bodyPr/>
          <a:lstStyle/>
          <a:p>
            <a:r>
              <a:rPr lang="en-US">
                <a:latin typeface="Tahoma" charset="0"/>
                <a:ea typeface="ＭＳ Ｐゴシック" charset="0"/>
                <a:cs typeface="ＭＳ Ｐゴシック" charset="0"/>
              </a:rPr>
              <a:t>Filling column 5 corresponds to processing word 5, which is </a:t>
            </a:r>
            <a:r>
              <a:rPr lang="en-US" i="1">
                <a:latin typeface="Tahoma" charset="0"/>
                <a:ea typeface="ＭＳ Ｐゴシック" charset="0"/>
                <a:cs typeface="ＭＳ Ｐゴシック" charset="0"/>
              </a:rPr>
              <a:t>Houston</a:t>
            </a:r>
            <a:r>
              <a:rPr lang="en-US">
                <a:latin typeface="Tahoma" charset="0"/>
                <a:ea typeface="ＭＳ Ｐゴシック" charset="0"/>
                <a:cs typeface="ＭＳ Ｐゴシック" charset="0"/>
              </a:rPr>
              <a:t>.</a:t>
            </a:r>
          </a:p>
          <a:p>
            <a:pPr lvl="1"/>
            <a:r>
              <a:rPr lang="en-US">
                <a:latin typeface="Tahoma" charset="0"/>
              </a:rPr>
              <a:t>So </a:t>
            </a:r>
            <a:r>
              <a:rPr lang="en-US" i="1">
                <a:latin typeface="Tahoma" charset="0"/>
              </a:rPr>
              <a:t>j </a:t>
            </a:r>
            <a:r>
              <a:rPr lang="en-US">
                <a:latin typeface="Tahoma" charset="0"/>
              </a:rPr>
              <a:t>is 5.</a:t>
            </a:r>
          </a:p>
          <a:p>
            <a:pPr lvl="1"/>
            <a:r>
              <a:rPr lang="en-US">
                <a:latin typeface="Tahoma" charset="0"/>
              </a:rPr>
              <a:t>So </a:t>
            </a:r>
            <a:r>
              <a:rPr lang="en-US" i="1">
                <a:latin typeface="Tahoma" charset="0"/>
              </a:rPr>
              <a:t>i </a:t>
            </a:r>
            <a:r>
              <a:rPr lang="en-US">
                <a:latin typeface="Tahoma" charset="0"/>
              </a:rPr>
              <a:t>goes from 3 to 0 (3,2,1,0)</a:t>
            </a:r>
          </a:p>
          <a:p>
            <a:pPr lvl="1">
              <a:buFont typeface="Wingdings" charset="0"/>
              <a:buNone/>
            </a:pPr>
            <a:endParaRPr lang="en-US">
              <a:latin typeface="Tahoma" charset="0"/>
            </a:endParaRPr>
          </a:p>
        </p:txBody>
      </p:sp>
      <p:pic>
        <p:nvPicPr>
          <p:cNvPr id="133126" name="Content Placeholder 6" descr="fig13"/>
          <p:cNvPicPr>
            <a:picLocks noChangeAspect="1" noChangeArrowheads="1"/>
          </p:cNvPicPr>
          <p:nvPr/>
        </p:nvPicPr>
        <p:blipFill>
          <a:blip r:embed="rId2">
            <a:extLst>
              <a:ext uri="{28A0092B-C50C-407E-A947-70E740481C1C}">
                <a14:useLocalDpi xmlns:a14="http://schemas.microsoft.com/office/drawing/2010/main" val="0"/>
              </a:ext>
            </a:extLst>
          </a:blip>
          <a:srcRect t="-11739" b="-11739"/>
          <a:stretch>
            <a:fillRect/>
          </a:stretch>
        </p:blipFill>
        <p:spPr bwMode="auto">
          <a:xfrm>
            <a:off x="3733800" y="3276600"/>
            <a:ext cx="5029200" cy="321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740355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D507FD8-4DD1-5E46-82BA-EB0079CF4666}" type="datetime1">
              <a:rPr lang="en-US" sz="1400">
                <a:solidFill>
                  <a:srgbClr val="590A0E"/>
                </a:solidFill>
              </a:rPr>
              <a:pPr/>
              <a:t>4/1/21</a:t>
            </a:fld>
            <a:endParaRPr lang="en-US" sz="1400">
              <a:solidFill>
                <a:srgbClr val="590A0E"/>
              </a:solidFill>
            </a:endParaRPr>
          </a:p>
        </p:txBody>
      </p:sp>
      <p:sp>
        <p:nvSpPr>
          <p:cNvPr id="13414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2A55CF1-2A6A-F447-8540-E36F31CC2F81}" type="slidenum">
              <a:rPr lang="en-US" sz="1400">
                <a:solidFill>
                  <a:srgbClr val="590A0E"/>
                </a:solidFill>
              </a:rPr>
              <a:pPr/>
              <a:t>84</a:t>
            </a:fld>
            <a:endParaRPr lang="en-US" sz="1400">
              <a:solidFill>
                <a:srgbClr val="590A0E"/>
              </a:solidFill>
            </a:endParaRPr>
          </a:p>
        </p:txBody>
      </p:sp>
      <p:sp>
        <p:nvSpPr>
          <p:cNvPr id="134148"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Example</a:t>
            </a:r>
          </a:p>
        </p:txBody>
      </p:sp>
      <p:pic>
        <p:nvPicPr>
          <p:cNvPr id="1788931" name="Picture 3" descr="book2"/>
          <p:cNvPicPr>
            <a:picLocks noGrp="1" noChangeAspect="1" noChangeArrowheads="1"/>
          </p:cNvPicPr>
          <p:nvPr>
            <p:ph idx="1"/>
          </p:nvPr>
        </p:nvPicPr>
        <p:blipFill>
          <a:blip r:embed="rId3"/>
          <a:srcRect/>
          <a:stretch>
            <a:fillRect/>
          </a:stretch>
        </p:blipFill>
        <p:spPr>
          <a:xfrm>
            <a:off x="1873250" y="1219200"/>
            <a:ext cx="5243513" cy="5257800"/>
          </a:xfrm>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35405883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294C456-D27D-644E-A91B-E50A908F6541}" type="datetime1">
              <a:rPr lang="en-US" sz="1400">
                <a:solidFill>
                  <a:srgbClr val="590A0E"/>
                </a:solidFill>
              </a:rPr>
              <a:pPr/>
              <a:t>4/1/21</a:t>
            </a:fld>
            <a:endParaRPr lang="en-US" sz="1400">
              <a:solidFill>
                <a:srgbClr val="590A0E"/>
              </a:solidFill>
            </a:endParaRPr>
          </a:p>
        </p:txBody>
      </p:sp>
      <p:sp>
        <p:nvSpPr>
          <p:cNvPr id="13619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73F0569-B4F7-5941-A18A-18294557D318}" type="slidenum">
              <a:rPr lang="en-US" sz="1400">
                <a:solidFill>
                  <a:srgbClr val="590A0E"/>
                </a:solidFill>
              </a:rPr>
              <a:pPr/>
              <a:t>85</a:t>
            </a:fld>
            <a:endParaRPr lang="en-US" sz="1400">
              <a:solidFill>
                <a:srgbClr val="590A0E"/>
              </a:solidFill>
            </a:endParaRPr>
          </a:p>
        </p:txBody>
      </p:sp>
      <p:sp>
        <p:nvSpPr>
          <p:cNvPr id="136196"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Example</a:t>
            </a:r>
          </a:p>
        </p:txBody>
      </p:sp>
      <p:pic>
        <p:nvPicPr>
          <p:cNvPr id="1790979" name="Picture 3" descr="book3"/>
          <p:cNvPicPr>
            <a:picLocks noGrp="1" noChangeAspect="1" noChangeArrowheads="1"/>
          </p:cNvPicPr>
          <p:nvPr>
            <p:ph idx="1"/>
          </p:nvPr>
        </p:nvPicPr>
        <p:blipFill>
          <a:blip r:embed="rId3"/>
          <a:srcRect/>
          <a:stretch>
            <a:fillRect/>
          </a:stretch>
        </p:blipFill>
        <p:spPr>
          <a:xfrm>
            <a:off x="1912938" y="1219200"/>
            <a:ext cx="5165725" cy="5257800"/>
          </a:xfrm>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19549803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05B97F1-8939-5743-9CFD-0AB0B76D81F1}" type="datetime1">
              <a:rPr lang="en-US" sz="1400">
                <a:solidFill>
                  <a:srgbClr val="590A0E"/>
                </a:solidFill>
              </a:rPr>
              <a:pPr/>
              <a:t>4/1/21</a:t>
            </a:fld>
            <a:endParaRPr lang="en-US" sz="1400">
              <a:solidFill>
                <a:srgbClr val="590A0E"/>
              </a:solidFill>
            </a:endParaRPr>
          </a:p>
        </p:txBody>
      </p:sp>
      <p:sp>
        <p:nvSpPr>
          <p:cNvPr id="13824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72602CD-372D-4941-9D4F-BE06F6807578}" type="slidenum">
              <a:rPr lang="en-US" sz="1400">
                <a:solidFill>
                  <a:srgbClr val="590A0E"/>
                </a:solidFill>
              </a:rPr>
              <a:pPr/>
              <a:t>86</a:t>
            </a:fld>
            <a:endParaRPr lang="en-US" sz="1400">
              <a:solidFill>
                <a:srgbClr val="590A0E"/>
              </a:solidFill>
            </a:endParaRPr>
          </a:p>
        </p:txBody>
      </p:sp>
      <p:sp>
        <p:nvSpPr>
          <p:cNvPr id="138244"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Example</a:t>
            </a:r>
          </a:p>
        </p:txBody>
      </p:sp>
      <p:sp>
        <p:nvSpPr>
          <p:cNvPr id="138245" name="Rectangle 3"/>
          <p:cNvSpPr>
            <a:spLocks noChangeArrowheads="1"/>
          </p:cNvSpPr>
          <p:nvPr/>
        </p:nvSpPr>
        <p:spPr bwMode="auto">
          <a:xfrm>
            <a:off x="2209800" y="5562600"/>
            <a:ext cx="2895600" cy="990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1793028" name="Picture 4" descr="book4"/>
          <p:cNvPicPr>
            <a:picLocks noGrp="1" noChangeAspect="1" noChangeArrowheads="1"/>
          </p:cNvPicPr>
          <p:nvPr>
            <p:ph idx="1"/>
          </p:nvPr>
        </p:nvPicPr>
        <p:blipFill>
          <a:blip r:embed="rId3"/>
          <a:srcRect/>
          <a:stretch>
            <a:fillRect/>
          </a:stretch>
        </p:blipFill>
        <p:spPr>
          <a:xfrm>
            <a:off x="1852613" y="1219200"/>
            <a:ext cx="5284787" cy="5257800"/>
          </a:xfrm>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40930862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0E708D9-2872-4F40-8718-FB7B8FA3F876}" type="datetime1">
              <a:rPr lang="en-US" sz="1400">
                <a:solidFill>
                  <a:srgbClr val="590A0E"/>
                </a:solidFill>
              </a:rPr>
              <a:pPr/>
              <a:t>4/1/21</a:t>
            </a:fld>
            <a:endParaRPr lang="en-US" sz="1400">
              <a:solidFill>
                <a:srgbClr val="590A0E"/>
              </a:solidFill>
            </a:endParaRPr>
          </a:p>
        </p:txBody>
      </p:sp>
      <p:sp>
        <p:nvSpPr>
          <p:cNvPr id="14029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FEE88FA-02CA-4442-91B8-39DDCDFD0CCA}" type="slidenum">
              <a:rPr lang="en-US" sz="1400">
                <a:solidFill>
                  <a:srgbClr val="590A0E"/>
                </a:solidFill>
              </a:rPr>
              <a:pPr/>
              <a:t>87</a:t>
            </a:fld>
            <a:endParaRPr lang="en-US" sz="1400">
              <a:solidFill>
                <a:srgbClr val="590A0E"/>
              </a:solidFill>
            </a:endParaRPr>
          </a:p>
        </p:txBody>
      </p:sp>
      <p:sp>
        <p:nvSpPr>
          <p:cNvPr id="140292"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Example</a:t>
            </a:r>
          </a:p>
        </p:txBody>
      </p:sp>
      <p:pic>
        <p:nvPicPr>
          <p:cNvPr id="1795075" name="Picture 3" descr="book5"/>
          <p:cNvPicPr>
            <a:picLocks noGrp="1" noChangeAspect="1" noChangeArrowheads="1"/>
          </p:cNvPicPr>
          <p:nvPr>
            <p:ph idx="1"/>
          </p:nvPr>
        </p:nvPicPr>
        <p:blipFill>
          <a:blip r:embed="rId3"/>
          <a:srcRect/>
          <a:stretch>
            <a:fillRect/>
          </a:stretch>
        </p:blipFill>
        <p:spPr>
          <a:xfrm>
            <a:off x="1812925" y="1219200"/>
            <a:ext cx="5365750" cy="5257800"/>
          </a:xfrm>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5781674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atin typeface="Verdana" charset="0"/>
                <a:ea typeface="ＭＳ Ｐゴシック" charset="0"/>
                <a:cs typeface="ＭＳ Ｐゴシック" charset="0"/>
              </a:rPr>
              <a:t>Example</a:t>
            </a:r>
          </a:p>
        </p:txBody>
      </p:sp>
      <p:sp>
        <p:nvSpPr>
          <p:cNvPr id="142338" name="Content Placeholder 2"/>
          <p:cNvSpPr>
            <a:spLocks noGrp="1"/>
          </p:cNvSpPr>
          <p:nvPr>
            <p:ph idx="1"/>
          </p:nvPr>
        </p:nvSpPr>
        <p:spPr/>
        <p:txBody>
          <a:bodyPr/>
          <a:lstStyle/>
          <a:p>
            <a:r>
              <a:rPr lang="en-US" dirty="0">
                <a:latin typeface="Tahoma" charset="0"/>
                <a:ea typeface="ＭＳ Ｐゴシック" charset="0"/>
                <a:cs typeface="ＭＳ Ｐゴシック" charset="0"/>
              </a:rPr>
              <a:t>Since there’</a:t>
            </a:r>
            <a:r>
              <a:rPr lang="en-US" altLang="ja-JP" dirty="0">
                <a:latin typeface="Tahoma" charset="0"/>
                <a:ea typeface="ＭＳ Ｐゴシック" charset="0"/>
                <a:cs typeface="ＭＳ Ｐゴシック" charset="0"/>
              </a:rPr>
              <a:t>s an </a:t>
            </a:r>
            <a:r>
              <a:rPr lang="en-US" altLang="ja-JP" i="1" dirty="0">
                <a:latin typeface="Tahoma" charset="0"/>
                <a:ea typeface="ＭＳ Ｐゴシック" charset="0"/>
                <a:cs typeface="ＭＳ Ｐゴシック" charset="0"/>
              </a:rPr>
              <a:t>S</a:t>
            </a:r>
            <a:r>
              <a:rPr lang="en-US" altLang="ja-JP" dirty="0">
                <a:latin typeface="Tahoma" charset="0"/>
                <a:ea typeface="ＭＳ Ｐゴシック" charset="0"/>
                <a:cs typeface="ＭＳ Ｐゴシック" charset="0"/>
              </a:rPr>
              <a:t> in [0,5] we have a valid parse.</a:t>
            </a:r>
          </a:p>
          <a:p>
            <a:r>
              <a:rPr lang="en-US" dirty="0">
                <a:latin typeface="Tahoma" charset="0"/>
                <a:ea typeface="ＭＳ Ｐゴシック" charset="0"/>
                <a:cs typeface="ＭＳ Ｐゴシック" charset="0"/>
              </a:rPr>
              <a:t>Are we done?  We we sort of left something out of the algorithm</a:t>
            </a:r>
          </a:p>
        </p:txBody>
      </p:sp>
      <p:sp>
        <p:nvSpPr>
          <p:cNvPr id="14233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50F4E89-ADE8-CF42-B839-12C7150D3243}" type="datetime1">
              <a:rPr lang="en-US" sz="1400">
                <a:solidFill>
                  <a:srgbClr val="590A0E"/>
                </a:solidFill>
              </a:rPr>
              <a:pPr/>
              <a:t>4/1/21</a:t>
            </a:fld>
            <a:endParaRPr lang="en-US" sz="1400">
              <a:solidFill>
                <a:srgbClr val="590A0E"/>
              </a:solidFill>
            </a:endParaRPr>
          </a:p>
        </p:txBody>
      </p:sp>
      <p:sp>
        <p:nvSpPr>
          <p:cNvPr id="14234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C4BC7F8-3197-6D4E-B280-5F7031741C1E}" type="slidenum">
              <a:rPr lang="en-US" sz="1400">
                <a:solidFill>
                  <a:srgbClr val="590A0E"/>
                </a:solidFill>
              </a:rPr>
              <a:pPr/>
              <a:t>88</a:t>
            </a:fld>
            <a:endParaRPr lang="en-US" sz="1400">
              <a:solidFill>
                <a:srgbClr val="590A0E"/>
              </a:solidFill>
            </a:endParaRPr>
          </a:p>
        </p:txBody>
      </p:sp>
      <p:pic>
        <p:nvPicPr>
          <p:cNvPr id="142342" name="Content Placeholder 6" descr="fig13"/>
          <p:cNvPicPr>
            <a:picLocks noChangeAspect="1" noChangeArrowheads="1"/>
          </p:cNvPicPr>
          <p:nvPr/>
        </p:nvPicPr>
        <p:blipFill>
          <a:blip r:embed="rId2">
            <a:extLst>
              <a:ext uri="{28A0092B-C50C-407E-A947-70E740481C1C}">
                <a14:useLocalDpi xmlns:a14="http://schemas.microsoft.com/office/drawing/2010/main" val="0"/>
              </a:ext>
            </a:extLst>
          </a:blip>
          <a:srcRect t="-11739" b="-11739"/>
          <a:stretch>
            <a:fillRect/>
          </a:stretch>
        </p:blipFill>
        <p:spPr bwMode="auto">
          <a:xfrm>
            <a:off x="3733800" y="3450765"/>
            <a:ext cx="4800600" cy="306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514104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94F2BE9-FFB1-764D-9015-5B6A73F27EF7}" type="datetime1">
              <a:rPr lang="en-US" sz="1400">
                <a:solidFill>
                  <a:srgbClr val="590A0E"/>
                </a:solidFill>
              </a:rPr>
              <a:pPr/>
              <a:t>4/1/21</a:t>
            </a:fld>
            <a:endParaRPr lang="en-US" sz="1400">
              <a:solidFill>
                <a:srgbClr val="590A0E"/>
              </a:solidFill>
            </a:endParaRPr>
          </a:p>
        </p:txBody>
      </p:sp>
      <p:sp>
        <p:nvSpPr>
          <p:cNvPr id="14336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AFAABAF-2D17-8A4A-ADEB-16505ED3071F}" type="slidenum">
              <a:rPr lang="en-US" sz="1400">
                <a:solidFill>
                  <a:srgbClr val="590A0E"/>
                </a:solidFill>
              </a:rPr>
              <a:pPr/>
              <a:t>89</a:t>
            </a:fld>
            <a:endParaRPr lang="en-US" sz="1400">
              <a:solidFill>
                <a:srgbClr val="590A0E"/>
              </a:solidFill>
            </a:endParaRPr>
          </a:p>
        </p:txBody>
      </p:sp>
      <p:sp>
        <p:nvSpPr>
          <p:cNvPr id="143364"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CKY Notes</a:t>
            </a:r>
          </a:p>
        </p:txBody>
      </p:sp>
      <p:sp>
        <p:nvSpPr>
          <p:cNvPr id="143365" name="Rectangle 3"/>
          <p:cNvSpPr>
            <a:spLocks noGrp="1" noChangeArrowheads="1"/>
          </p:cNvSpPr>
          <p:nvPr>
            <p:ph type="body" idx="1"/>
          </p:nvPr>
        </p:nvSpPr>
        <p:spPr>
          <a:xfrm>
            <a:off x="228600" y="1295400"/>
            <a:ext cx="8229600" cy="4800600"/>
          </a:xfrm>
        </p:spPr>
        <p:txBody>
          <a:bodyPr/>
          <a:lstStyle/>
          <a:p>
            <a:r>
              <a:rPr lang="en-US" dirty="0">
                <a:latin typeface="Tahoma" charset="0"/>
                <a:ea typeface="ＭＳ Ｐゴシック" charset="0"/>
                <a:cs typeface="ＭＳ Ｐゴシック" charset="0"/>
              </a:rPr>
              <a:t>Since it’</a:t>
            </a:r>
            <a:r>
              <a:rPr lang="en-US" altLang="ja-JP" dirty="0">
                <a:latin typeface="Tahoma" charset="0"/>
                <a:ea typeface="ＭＳ Ｐゴシック" charset="0"/>
                <a:cs typeface="ＭＳ Ｐゴシック" charset="0"/>
              </a:rPr>
              <a:t>s bottom up, CKY imagines a lot of silly constituents.</a:t>
            </a:r>
          </a:p>
          <a:p>
            <a:pPr lvl="1"/>
            <a:r>
              <a:rPr lang="en-US" dirty="0">
                <a:latin typeface="Tahoma" charset="0"/>
              </a:rPr>
              <a:t>Segments that by themselves are constituents but cannot really occur in the context in which they are being suggested.</a:t>
            </a:r>
          </a:p>
          <a:p>
            <a:pPr lvl="1"/>
            <a:r>
              <a:rPr lang="en-US" dirty="0">
                <a:latin typeface="Tahoma" charset="0"/>
              </a:rPr>
              <a:t>To avoid this we can switch to a top-down control strategy</a:t>
            </a:r>
          </a:p>
          <a:p>
            <a:pPr lvl="1"/>
            <a:r>
              <a:rPr lang="en-US" dirty="0">
                <a:latin typeface="Tahoma" charset="0"/>
              </a:rPr>
              <a:t>Or we can add some kind of filtering that blocks constituents where they can not happen in a final analysis.</a:t>
            </a:r>
            <a:endParaRPr lang="en-US" sz="2000" dirty="0">
              <a:latin typeface="Tahoma" charset="0"/>
            </a:endParaRPr>
          </a:p>
        </p:txBody>
      </p:sp>
    </p:spTree>
    <p:extLst>
      <p:ext uri="{BB962C8B-B14F-4D97-AF65-F5344CB8AC3E}">
        <p14:creationId xmlns:p14="http://schemas.microsoft.com/office/powerpoint/2010/main" val="321252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C5244EB-328C-A444-B629-CA76916FD577}" type="datetime1">
              <a:rPr lang="en-US" sz="1400">
                <a:solidFill>
                  <a:srgbClr val="590A0E"/>
                </a:solidFill>
              </a:rPr>
              <a:pPr/>
              <a:t>4/1/21</a:t>
            </a:fld>
            <a:endParaRPr lang="en-US" sz="1400">
              <a:solidFill>
                <a:srgbClr val="590A0E"/>
              </a:solidFill>
            </a:endParaRPr>
          </a:p>
        </p:txBody>
      </p:sp>
      <p:sp>
        <p:nvSpPr>
          <p:cNvPr id="3277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D03A2D3-482C-6D43-B114-AFE11EB183AB}" type="slidenum">
              <a:rPr lang="en-US" sz="1400">
                <a:solidFill>
                  <a:srgbClr val="590A0E"/>
                </a:solidFill>
              </a:rPr>
              <a:pPr/>
              <a:t>9</a:t>
            </a:fld>
            <a:endParaRPr lang="en-US" sz="1400">
              <a:solidFill>
                <a:srgbClr val="590A0E"/>
              </a:solidFill>
            </a:endParaRPr>
          </a:p>
        </p:txBody>
      </p:sp>
      <p:sp>
        <p:nvSpPr>
          <p:cNvPr id="32772" name="Rectangle 2"/>
          <p:cNvSpPr>
            <a:spLocks noGrp="1" noChangeArrowheads="1"/>
          </p:cNvSpPr>
          <p:nvPr>
            <p:ph type="title"/>
          </p:nvPr>
        </p:nvSpPr>
        <p:spPr/>
        <p:txBody>
          <a:bodyPr>
            <a:normAutofit fontScale="90000"/>
          </a:bodyPr>
          <a:lstStyle/>
          <a:p>
            <a:r>
              <a:rPr lang="en-US">
                <a:latin typeface="Verdana" charset="0"/>
                <a:ea typeface="ＭＳ Ｐゴシック" charset="0"/>
                <a:cs typeface="ＭＳ Ｐゴシック" charset="0"/>
              </a:rPr>
              <a:t>CFG Solution for Agreement</a:t>
            </a:r>
          </a:p>
        </p:txBody>
      </p:sp>
      <p:sp>
        <p:nvSpPr>
          <p:cNvPr id="90118" name="Rectangle 3"/>
          <p:cNvSpPr>
            <a:spLocks noGrp="1" noChangeArrowheads="1"/>
          </p:cNvSpPr>
          <p:nvPr>
            <p:ph type="body" idx="1"/>
          </p:nvPr>
        </p:nvSpPr>
        <p:spPr/>
        <p:txBody>
          <a:bodyPr/>
          <a:lstStyle/>
          <a:p>
            <a:pPr>
              <a:defRPr/>
            </a:pPr>
            <a:r>
              <a:rPr lang="en-US" dirty="0">
                <a:latin typeface="Tahoma" charset="0"/>
                <a:ea typeface="ＭＳ Ｐゴシック" charset="0"/>
                <a:cs typeface="ＭＳ Ｐゴシック" charset="0"/>
              </a:rPr>
              <a:t>It works and stays within the power of CFGs</a:t>
            </a:r>
          </a:p>
          <a:p>
            <a:pPr lvl="1">
              <a:defRPr/>
            </a:pPr>
            <a:r>
              <a:rPr lang="en-US" dirty="0">
                <a:latin typeface="Tahoma" charset="0"/>
                <a:cs typeface="ＭＳ Ｐゴシック" charset="0"/>
              </a:rPr>
              <a:t>But it is a fairly ugly one</a:t>
            </a:r>
          </a:p>
          <a:p>
            <a:pPr>
              <a:defRPr/>
            </a:pPr>
            <a:r>
              <a:rPr lang="en-US" dirty="0">
                <a:latin typeface="Tahoma" charset="0"/>
                <a:ea typeface="ＭＳ Ｐゴシック" charset="0"/>
                <a:cs typeface="ＭＳ Ｐゴシック" charset="0"/>
              </a:rPr>
              <a:t>And it doesn’t scale all that well because of the interaction among the various constraints explodes the number of rules in our grammar.</a:t>
            </a:r>
          </a:p>
          <a:p>
            <a:pPr marL="0" indent="0">
              <a:buFont typeface="Wingdings" charset="0"/>
              <a:buNone/>
              <a:defRPr/>
            </a:pPr>
            <a:endParaRPr lang="en-US"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16513789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B14E99F-6528-C34A-9899-8E66118BF9D3}" type="datetime1">
              <a:rPr lang="en-US" sz="1400">
                <a:solidFill>
                  <a:srgbClr val="590A0E"/>
                </a:solidFill>
              </a:rPr>
              <a:pPr/>
              <a:t>4/1/21</a:t>
            </a:fld>
            <a:endParaRPr lang="en-US" sz="1400">
              <a:solidFill>
                <a:srgbClr val="590A0E"/>
              </a:solidFill>
            </a:endParaRPr>
          </a:p>
        </p:txBody>
      </p:sp>
      <p:sp>
        <p:nvSpPr>
          <p:cNvPr id="14541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6AAD884-251D-A544-ABC5-05D91E70F080}" type="slidenum">
              <a:rPr lang="en-US" sz="1400">
                <a:solidFill>
                  <a:srgbClr val="590A0E"/>
                </a:solidFill>
              </a:rPr>
              <a:pPr/>
              <a:t>90</a:t>
            </a:fld>
            <a:endParaRPr lang="en-US" sz="1400">
              <a:solidFill>
                <a:srgbClr val="590A0E"/>
              </a:solidFill>
            </a:endParaRPr>
          </a:p>
        </p:txBody>
      </p:sp>
      <p:sp>
        <p:nvSpPr>
          <p:cNvPr id="145412" name="Rectangle 2"/>
          <p:cNvSpPr>
            <a:spLocks noGrp="1" noChangeArrowheads="1"/>
          </p:cNvSpPr>
          <p:nvPr>
            <p:ph type="title"/>
          </p:nvPr>
        </p:nvSpPr>
        <p:spPr/>
        <p:txBody>
          <a:bodyPr/>
          <a:lstStyle/>
          <a:p>
            <a:r>
              <a:rPr lang="en-US">
                <a:latin typeface="Verdana" charset="0"/>
                <a:ea typeface="ＭＳ Ｐゴシック" charset="0"/>
                <a:cs typeface="ＭＳ Ｐゴシック" charset="0"/>
              </a:rPr>
              <a:t>CKY Notes</a:t>
            </a:r>
          </a:p>
        </p:txBody>
      </p:sp>
      <p:sp>
        <p:nvSpPr>
          <p:cNvPr id="145413" name="Rectangle 3"/>
          <p:cNvSpPr>
            <a:spLocks noGrp="1" noChangeArrowheads="1"/>
          </p:cNvSpPr>
          <p:nvPr>
            <p:ph type="body" idx="1"/>
          </p:nvPr>
        </p:nvSpPr>
        <p:spPr/>
        <p:txBody>
          <a:bodyPr>
            <a:normAutofit/>
          </a:bodyPr>
          <a:lstStyle/>
          <a:p>
            <a:r>
              <a:rPr lang="en-US" dirty="0">
                <a:latin typeface="Tahoma" charset="0"/>
                <a:ea typeface="ＭＳ Ｐゴシック" charset="0"/>
                <a:cs typeface="ＭＳ Ｐゴシック" charset="0"/>
              </a:rPr>
              <a:t>We arranged the loops to fill the table a column at a time, from left to right, bottom to top. </a:t>
            </a:r>
          </a:p>
          <a:p>
            <a:pPr lvl="1"/>
            <a:r>
              <a:rPr lang="en-US" dirty="0">
                <a:latin typeface="Tahoma" charset="0"/>
              </a:rPr>
              <a:t>This assures us that whenever we’</a:t>
            </a:r>
            <a:r>
              <a:rPr lang="en-US" altLang="ja-JP" dirty="0">
                <a:latin typeface="Tahoma" charset="0"/>
              </a:rPr>
              <a:t>re filling a cell, the parts needed to fill it are already in the table (to the left and below)</a:t>
            </a:r>
          </a:p>
          <a:p>
            <a:pPr lvl="1"/>
            <a:r>
              <a:rPr lang="en-US" dirty="0">
                <a:latin typeface="Tahoma" charset="0"/>
              </a:rPr>
              <a:t>It’</a:t>
            </a:r>
            <a:r>
              <a:rPr lang="en-US" altLang="ja-JP" dirty="0">
                <a:latin typeface="Tahoma" charset="0"/>
              </a:rPr>
              <a:t>s somewhat natural in that it processes the input a left to right a word at a time</a:t>
            </a:r>
          </a:p>
          <a:p>
            <a:pPr lvl="2"/>
            <a:r>
              <a:rPr lang="en-US" dirty="0">
                <a:latin typeface="Tahoma" charset="0"/>
                <a:ea typeface="ＭＳ Ｐゴシック" charset="0"/>
              </a:rPr>
              <a:t>Known as online</a:t>
            </a:r>
          </a:p>
          <a:p>
            <a:pPr lvl="1"/>
            <a:endParaRPr lang="en-US" dirty="0">
              <a:latin typeface="Tahoma" charset="0"/>
            </a:endParaRPr>
          </a:p>
          <a:p>
            <a:pPr lvl="1">
              <a:buFont typeface="Wingdings" charset="0"/>
              <a:buNone/>
            </a:pPr>
            <a:endParaRPr lang="en-US" dirty="0">
              <a:latin typeface="Tahoma" charset="0"/>
            </a:endParaRPr>
          </a:p>
        </p:txBody>
      </p:sp>
    </p:spTree>
    <p:extLst>
      <p:ext uri="{BB962C8B-B14F-4D97-AF65-F5344CB8AC3E}">
        <p14:creationId xmlns:p14="http://schemas.microsoft.com/office/powerpoint/2010/main" val="15932593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Rectangle 2"/>
          <p:cNvSpPr>
            <a:spLocks noGrp="1" noChangeArrowheads="1"/>
          </p:cNvSpPr>
          <p:nvPr>
            <p:ph type="title"/>
          </p:nvPr>
        </p:nvSpPr>
        <p:spPr/>
        <p:txBody>
          <a:bodyPr/>
          <a:lstStyle/>
          <a:p>
            <a:r>
              <a:rPr lang="en-US"/>
              <a:t>Earley Parsing</a:t>
            </a:r>
          </a:p>
        </p:txBody>
      </p:sp>
      <p:sp>
        <p:nvSpPr>
          <p:cNvPr id="1437699" name="Rectangle 3"/>
          <p:cNvSpPr>
            <a:spLocks noGrp="1" noChangeArrowheads="1"/>
          </p:cNvSpPr>
          <p:nvPr>
            <p:ph type="body" idx="1"/>
          </p:nvPr>
        </p:nvSpPr>
        <p:spPr/>
        <p:txBody>
          <a:bodyPr/>
          <a:lstStyle/>
          <a:p>
            <a:r>
              <a:rPr lang="en-US"/>
              <a:t>Allows arbitrary CFGs</a:t>
            </a:r>
          </a:p>
          <a:p>
            <a:r>
              <a:rPr lang="en-US" sz="2000"/>
              <a:t>Where CKY is bottom-up, Earley is top-down</a:t>
            </a:r>
            <a:endParaRPr lang="en-US"/>
          </a:p>
          <a:p>
            <a:r>
              <a:rPr lang="en-US"/>
              <a:t>Fills a table in a single sweep over the input words</a:t>
            </a:r>
          </a:p>
          <a:p>
            <a:pPr lvl="1"/>
            <a:r>
              <a:rPr lang="en-US"/>
              <a:t>Table is length N+1; N is number of words</a:t>
            </a:r>
          </a:p>
          <a:p>
            <a:pPr lvl="1"/>
            <a:r>
              <a:rPr lang="en-US"/>
              <a:t>Table entries represent</a:t>
            </a:r>
          </a:p>
          <a:p>
            <a:pPr lvl="2"/>
            <a:r>
              <a:rPr lang="en-US"/>
              <a:t>Completed constituents and their locations</a:t>
            </a:r>
          </a:p>
          <a:p>
            <a:pPr lvl="2"/>
            <a:r>
              <a:rPr lang="en-US"/>
              <a:t>In-progress constituents</a:t>
            </a:r>
          </a:p>
          <a:p>
            <a:pPr lvl="2"/>
            <a:r>
              <a:rPr lang="en-US"/>
              <a:t>Predicted constituents</a:t>
            </a:r>
          </a:p>
          <a:p>
            <a:pPr lvl="2">
              <a:buFontTx/>
              <a:buNone/>
            </a:pPr>
            <a:endParaRPr lang="en-US"/>
          </a:p>
        </p:txBody>
      </p:sp>
    </p:spTree>
    <p:extLst>
      <p:ext uri="{BB962C8B-B14F-4D97-AF65-F5344CB8AC3E}">
        <p14:creationId xmlns:p14="http://schemas.microsoft.com/office/powerpoint/2010/main" val="18236541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p:cNvSpPr>
            <a:spLocks noGrp="1" noChangeArrowheads="1"/>
          </p:cNvSpPr>
          <p:nvPr>
            <p:ph type="title"/>
          </p:nvPr>
        </p:nvSpPr>
        <p:spPr/>
        <p:txBody>
          <a:bodyPr/>
          <a:lstStyle/>
          <a:p>
            <a:r>
              <a:rPr lang="en-GB" dirty="0"/>
              <a:t>Dynamic Programming</a:t>
            </a:r>
          </a:p>
        </p:txBody>
      </p:sp>
      <p:sp>
        <p:nvSpPr>
          <p:cNvPr id="120835" name="Rectangle 3"/>
          <p:cNvSpPr>
            <a:spLocks noGrp="1" noChangeArrowheads="1"/>
          </p:cNvSpPr>
          <p:nvPr>
            <p:ph type="body" idx="1"/>
          </p:nvPr>
        </p:nvSpPr>
        <p:spPr/>
        <p:txBody>
          <a:bodyPr/>
          <a:lstStyle/>
          <a:p>
            <a:r>
              <a:rPr lang="en-GB"/>
              <a:t>A standard T-D parser would reanalyze A FLIGHT 4 times, always in the same way</a:t>
            </a:r>
          </a:p>
          <a:p>
            <a:r>
              <a:rPr lang="en-GB"/>
              <a:t>A DYNAMIC PROGRAMMING algorithm uses a table (the CHART)  to avoid repeating work</a:t>
            </a:r>
          </a:p>
          <a:p>
            <a:r>
              <a:rPr lang="en-GB"/>
              <a:t>The Earley algorithm also</a:t>
            </a:r>
          </a:p>
          <a:p>
            <a:pPr lvl="1"/>
            <a:r>
              <a:rPr lang="en-GB"/>
              <a:t>Does not suffer from the left-recursion problem</a:t>
            </a:r>
          </a:p>
          <a:p>
            <a:pPr lvl="1"/>
            <a:r>
              <a:rPr lang="en-GB"/>
              <a:t>Solves an exponential problem in O(n</a:t>
            </a:r>
            <a:r>
              <a:rPr lang="en-GB" baseline="30000"/>
              <a:t>3</a:t>
            </a:r>
            <a:r>
              <a:rPr lang="en-GB"/>
              <a:t>)</a:t>
            </a:r>
          </a:p>
        </p:txBody>
      </p:sp>
    </p:spTree>
    <p:extLst>
      <p:ext uri="{BB962C8B-B14F-4D97-AF65-F5344CB8AC3E}">
        <p14:creationId xmlns:p14="http://schemas.microsoft.com/office/powerpoint/2010/main" val="34312844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AutoShape 2"/>
          <p:cNvSpPr>
            <a:spLocks noGrp="1" noChangeArrowheads="1"/>
          </p:cNvSpPr>
          <p:nvPr>
            <p:ph type="title"/>
          </p:nvPr>
        </p:nvSpPr>
        <p:spPr/>
        <p:txBody>
          <a:bodyPr/>
          <a:lstStyle/>
          <a:p>
            <a:r>
              <a:rPr lang="en-GB" dirty="0"/>
              <a:t>The Chart</a:t>
            </a:r>
          </a:p>
        </p:txBody>
      </p:sp>
      <p:sp>
        <p:nvSpPr>
          <p:cNvPr id="124931" name="Rectangle 3"/>
          <p:cNvSpPr>
            <a:spLocks noGrp="1" noChangeArrowheads="1"/>
          </p:cNvSpPr>
          <p:nvPr>
            <p:ph type="body" idx="1"/>
          </p:nvPr>
        </p:nvSpPr>
        <p:spPr/>
        <p:txBody>
          <a:bodyPr/>
          <a:lstStyle/>
          <a:p>
            <a:r>
              <a:rPr lang="en-GB" sz="2400"/>
              <a:t>The Earley algorithm uses a table (the CHART) of size N+1, where N is the length of the input</a:t>
            </a:r>
          </a:p>
          <a:p>
            <a:pPr lvl="1"/>
            <a:r>
              <a:rPr lang="en-GB" sz="2000"/>
              <a:t>Table entries sit in the `gaps</a:t>
            </a:r>
            <a:r>
              <a:rPr lang="ja-JP" altLang="en-GB" sz="2000">
                <a:latin typeface="Arial"/>
              </a:rPr>
              <a:t>’</a:t>
            </a:r>
            <a:r>
              <a:rPr lang="en-GB" sz="2000"/>
              <a:t> between words</a:t>
            </a:r>
          </a:p>
          <a:p>
            <a:r>
              <a:rPr lang="en-GB" sz="2400"/>
              <a:t>Each  entry  in the chart  is a list of </a:t>
            </a:r>
          </a:p>
          <a:p>
            <a:pPr lvl="1"/>
            <a:r>
              <a:rPr lang="en-GB" sz="2000"/>
              <a:t>Completed constituents</a:t>
            </a:r>
          </a:p>
          <a:p>
            <a:pPr lvl="1"/>
            <a:r>
              <a:rPr lang="en-GB" sz="2000"/>
              <a:t>In-progress constituents</a:t>
            </a:r>
          </a:p>
          <a:p>
            <a:pPr lvl="1"/>
            <a:r>
              <a:rPr lang="en-GB" sz="2000"/>
              <a:t>Predicted constituents</a:t>
            </a:r>
          </a:p>
          <a:p>
            <a:r>
              <a:rPr lang="en-GB" sz="2400"/>
              <a:t>All three types of objects are represented in the same way as STATES</a:t>
            </a:r>
          </a:p>
        </p:txBody>
      </p:sp>
    </p:spTree>
    <p:extLst>
      <p:ext uri="{BB962C8B-B14F-4D97-AF65-F5344CB8AC3E}">
        <p14:creationId xmlns:p14="http://schemas.microsoft.com/office/powerpoint/2010/main" val="40403014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p:cNvSpPr>
            <a:spLocks noGrp="1" noChangeArrowheads="1"/>
          </p:cNvSpPr>
          <p:nvPr>
            <p:ph type="title"/>
          </p:nvPr>
        </p:nvSpPr>
        <p:spPr/>
        <p:txBody>
          <a:bodyPr>
            <a:normAutofit/>
          </a:bodyPr>
          <a:lstStyle/>
          <a:p>
            <a:r>
              <a:rPr lang="en-GB" sz="3200"/>
              <a:t>THE CHART: </a:t>
            </a:r>
            <a:br>
              <a:rPr lang="en-GB" sz="3200"/>
            </a:br>
            <a:r>
              <a:rPr lang="en-GB" sz="3200"/>
              <a:t>GRAPHICAL REPRESENTATION</a:t>
            </a:r>
          </a:p>
        </p:txBody>
      </p:sp>
      <p:pic>
        <p:nvPicPr>
          <p:cNvPr id="130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2924175"/>
            <a:ext cx="6642100" cy="2755900"/>
          </a:xfrm>
          <a:noFill/>
          <a:ln/>
        </p:spPr>
      </p:pic>
    </p:spTree>
    <p:extLst>
      <p:ext uri="{BB962C8B-B14F-4D97-AF65-F5344CB8AC3E}">
        <p14:creationId xmlns:p14="http://schemas.microsoft.com/office/powerpoint/2010/main" val="17700762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p:cNvSpPr>
            <a:spLocks noGrp="1" noChangeArrowheads="1"/>
          </p:cNvSpPr>
          <p:nvPr>
            <p:ph type="title"/>
          </p:nvPr>
        </p:nvSpPr>
        <p:spPr/>
        <p:txBody>
          <a:bodyPr/>
          <a:lstStyle/>
          <a:p>
            <a:r>
              <a:rPr lang="en-GB" dirty="0"/>
              <a:t>States</a:t>
            </a:r>
          </a:p>
        </p:txBody>
      </p:sp>
      <p:sp>
        <p:nvSpPr>
          <p:cNvPr id="125955" name="Rectangle 3"/>
          <p:cNvSpPr>
            <a:spLocks noGrp="1" noChangeArrowheads="1"/>
          </p:cNvSpPr>
          <p:nvPr>
            <p:ph type="body" idx="1"/>
          </p:nvPr>
        </p:nvSpPr>
        <p:spPr/>
        <p:txBody>
          <a:bodyPr/>
          <a:lstStyle/>
          <a:p>
            <a:pPr>
              <a:lnSpc>
                <a:spcPct val="90000"/>
              </a:lnSpc>
            </a:pPr>
            <a:r>
              <a:rPr lang="en-GB"/>
              <a:t>A state encodes two types of information:</a:t>
            </a:r>
          </a:p>
          <a:p>
            <a:pPr lvl="1">
              <a:lnSpc>
                <a:spcPct val="90000"/>
              </a:lnSpc>
            </a:pPr>
            <a:r>
              <a:rPr lang="en-GB"/>
              <a:t>How much of a certain rule has been encountered in the input</a:t>
            </a:r>
          </a:p>
          <a:p>
            <a:pPr lvl="1">
              <a:lnSpc>
                <a:spcPct val="90000"/>
              </a:lnSpc>
            </a:pPr>
            <a:r>
              <a:rPr lang="en-GB"/>
              <a:t>Which positions are covered</a:t>
            </a:r>
          </a:p>
          <a:p>
            <a:pPr lvl="1">
              <a:lnSpc>
                <a:spcPct val="90000"/>
              </a:lnSpc>
            </a:pPr>
            <a:r>
              <a:rPr lang="en-GB"/>
              <a:t>A </a:t>
            </a:r>
            <a:r>
              <a:rPr lang="en-GB">
                <a:sym typeface="Wingdings" charset="0"/>
              </a:rPr>
              <a:t> </a:t>
            </a:r>
            <a:r>
              <a:rPr lang="en-GB">
                <a:sym typeface="Symbol" charset="0"/>
              </a:rPr>
              <a:t>, [X,Y]</a:t>
            </a:r>
          </a:p>
          <a:p>
            <a:pPr>
              <a:lnSpc>
                <a:spcPct val="90000"/>
              </a:lnSpc>
            </a:pPr>
            <a:r>
              <a:rPr lang="en-GB"/>
              <a:t>DOTTED RULES</a:t>
            </a:r>
          </a:p>
          <a:p>
            <a:pPr lvl="1">
              <a:lnSpc>
                <a:spcPct val="90000"/>
              </a:lnSpc>
            </a:pPr>
            <a:r>
              <a:rPr lang="en-GB"/>
              <a:t>VP </a:t>
            </a:r>
            <a:r>
              <a:rPr lang="en-GB">
                <a:sym typeface="Wingdings" charset="0"/>
              </a:rPr>
              <a:t> V NP </a:t>
            </a:r>
            <a:r>
              <a:rPr lang="en-GB">
                <a:sym typeface="Symbol" charset="0"/>
              </a:rPr>
              <a:t></a:t>
            </a:r>
          </a:p>
          <a:p>
            <a:pPr lvl="1">
              <a:lnSpc>
                <a:spcPct val="90000"/>
              </a:lnSpc>
            </a:pPr>
            <a:r>
              <a:rPr lang="en-GB">
                <a:sym typeface="Symbol" charset="0"/>
              </a:rPr>
              <a:t>NP </a:t>
            </a:r>
            <a:r>
              <a:rPr lang="en-GB">
                <a:sym typeface="Wingdings" charset="0"/>
              </a:rPr>
              <a:t> Det </a:t>
            </a:r>
            <a:r>
              <a:rPr lang="en-GB">
                <a:sym typeface="Symbol" charset="0"/>
              </a:rPr>
              <a:t> Nominal</a:t>
            </a:r>
          </a:p>
          <a:p>
            <a:pPr lvl="1">
              <a:lnSpc>
                <a:spcPct val="90000"/>
              </a:lnSpc>
            </a:pPr>
            <a:r>
              <a:rPr lang="en-GB">
                <a:sym typeface="Symbol" charset="0"/>
              </a:rPr>
              <a:t>S </a:t>
            </a:r>
            <a:r>
              <a:rPr lang="en-GB">
                <a:sym typeface="Wingdings" charset="0"/>
              </a:rPr>
              <a:t> </a:t>
            </a:r>
            <a:r>
              <a:rPr lang="en-GB">
                <a:sym typeface="Symbol" charset="0"/>
              </a:rPr>
              <a:t> VP</a:t>
            </a:r>
          </a:p>
        </p:txBody>
      </p:sp>
    </p:spTree>
    <p:extLst>
      <p:ext uri="{BB962C8B-B14F-4D97-AF65-F5344CB8AC3E}">
        <p14:creationId xmlns:p14="http://schemas.microsoft.com/office/powerpoint/2010/main" val="42349474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AutoShape 2"/>
          <p:cNvSpPr>
            <a:spLocks noGrp="1" noChangeArrowheads="1"/>
          </p:cNvSpPr>
          <p:nvPr>
            <p:ph type="title"/>
          </p:nvPr>
        </p:nvSpPr>
        <p:spPr/>
        <p:txBody>
          <a:bodyPr/>
          <a:lstStyle/>
          <a:p>
            <a:r>
              <a:rPr lang="en-GB" dirty="0"/>
              <a:t>Examples</a:t>
            </a:r>
          </a:p>
        </p:txBody>
      </p:sp>
      <p:pic>
        <p:nvPicPr>
          <p:cNvPr id="12698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2349500"/>
            <a:ext cx="5064125" cy="4383088"/>
          </a:xfrm>
          <a:noFill/>
          <a:ln/>
        </p:spPr>
      </p:pic>
    </p:spTree>
    <p:extLst>
      <p:ext uri="{BB962C8B-B14F-4D97-AF65-F5344CB8AC3E}">
        <p14:creationId xmlns:p14="http://schemas.microsoft.com/office/powerpoint/2010/main" val="32688284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AutoShape 2"/>
          <p:cNvSpPr>
            <a:spLocks noGrp="1" noChangeArrowheads="1"/>
          </p:cNvSpPr>
          <p:nvPr>
            <p:ph type="title"/>
          </p:nvPr>
        </p:nvSpPr>
        <p:spPr/>
        <p:txBody>
          <a:bodyPr/>
          <a:lstStyle/>
          <a:p>
            <a:r>
              <a:rPr lang="en-GB" dirty="0"/>
              <a:t>Success</a:t>
            </a:r>
          </a:p>
        </p:txBody>
      </p:sp>
      <p:sp>
        <p:nvSpPr>
          <p:cNvPr id="133123" name="Rectangle 3"/>
          <p:cNvSpPr>
            <a:spLocks noGrp="1" noChangeArrowheads="1"/>
          </p:cNvSpPr>
          <p:nvPr>
            <p:ph type="body" idx="1"/>
          </p:nvPr>
        </p:nvSpPr>
        <p:spPr/>
        <p:txBody>
          <a:bodyPr/>
          <a:lstStyle/>
          <a:p>
            <a:r>
              <a:rPr lang="en-GB"/>
              <a:t>The parser has succeeded if entry N+1 of the chart contains the state</a:t>
            </a:r>
          </a:p>
          <a:p>
            <a:pPr lvl="1"/>
            <a:r>
              <a:rPr lang="en-GB"/>
              <a:t>S </a:t>
            </a:r>
            <a:r>
              <a:rPr lang="en-GB">
                <a:sym typeface="Wingdings" charset="0"/>
              </a:rPr>
              <a:t> </a:t>
            </a:r>
            <a:r>
              <a:rPr lang="en-GB">
                <a:sym typeface="Symbol" charset="0"/>
              </a:rPr>
              <a:t> , [0,N]</a:t>
            </a:r>
          </a:p>
        </p:txBody>
      </p:sp>
    </p:spTree>
    <p:extLst>
      <p:ext uri="{BB962C8B-B14F-4D97-AF65-F5344CB8AC3E}">
        <p14:creationId xmlns:p14="http://schemas.microsoft.com/office/powerpoint/2010/main" val="9217461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AutoShape 2"/>
          <p:cNvSpPr>
            <a:spLocks noGrp="1" noChangeArrowheads="1"/>
          </p:cNvSpPr>
          <p:nvPr>
            <p:ph type="title"/>
          </p:nvPr>
        </p:nvSpPr>
        <p:spPr/>
        <p:txBody>
          <a:bodyPr/>
          <a:lstStyle/>
          <a:p>
            <a:r>
              <a:rPr lang="en-GB"/>
              <a:t>THE ALGORITHM</a:t>
            </a:r>
          </a:p>
        </p:txBody>
      </p:sp>
      <p:sp>
        <p:nvSpPr>
          <p:cNvPr id="134147" name="Rectangle 3"/>
          <p:cNvSpPr>
            <a:spLocks noGrp="1" noChangeArrowheads="1"/>
          </p:cNvSpPr>
          <p:nvPr>
            <p:ph type="body" idx="1"/>
          </p:nvPr>
        </p:nvSpPr>
        <p:spPr/>
        <p:txBody>
          <a:bodyPr/>
          <a:lstStyle/>
          <a:p>
            <a:r>
              <a:rPr lang="en-GB"/>
              <a:t>The algorithm loops through the input without backtracking, at each step performing three operations:</a:t>
            </a:r>
          </a:p>
          <a:p>
            <a:pPr lvl="1"/>
            <a:r>
              <a:rPr lang="en-GB"/>
              <a:t>PREDICTOR: add predictions to the chart</a:t>
            </a:r>
          </a:p>
          <a:p>
            <a:pPr lvl="1"/>
            <a:r>
              <a:rPr lang="en-GB"/>
              <a:t>COMPLETER: Move the dot to the right when looked-for constituent is  found</a:t>
            </a:r>
          </a:p>
          <a:p>
            <a:pPr lvl="1"/>
            <a:r>
              <a:rPr lang="en-GB"/>
              <a:t>SCANNER: read in the next input word</a:t>
            </a:r>
          </a:p>
        </p:txBody>
      </p:sp>
    </p:spTree>
    <p:extLst>
      <p:ext uri="{BB962C8B-B14F-4D97-AF65-F5344CB8AC3E}">
        <p14:creationId xmlns:p14="http://schemas.microsoft.com/office/powerpoint/2010/main" val="8193128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AutoShape 2"/>
          <p:cNvSpPr>
            <a:spLocks noGrp="1" noChangeArrowheads="1"/>
          </p:cNvSpPr>
          <p:nvPr>
            <p:ph type="title"/>
          </p:nvPr>
        </p:nvSpPr>
        <p:spPr/>
        <p:txBody>
          <a:bodyPr/>
          <a:lstStyle/>
          <a:p>
            <a:r>
              <a:rPr lang="en-GB" sz="3200"/>
              <a:t>THE ALGORITHM: CENTRAL LOOP</a:t>
            </a:r>
          </a:p>
        </p:txBody>
      </p:sp>
      <p:pic>
        <p:nvPicPr>
          <p:cNvPr id="13517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4075" y="1804093"/>
            <a:ext cx="5688013" cy="4213225"/>
          </a:xfrm>
          <a:noFill/>
          <a:ln/>
        </p:spPr>
      </p:pic>
    </p:spTree>
    <p:extLst>
      <p:ext uri="{BB962C8B-B14F-4D97-AF65-F5344CB8AC3E}">
        <p14:creationId xmlns:p14="http://schemas.microsoft.com/office/powerpoint/2010/main" val="31513589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19840</TotalTime>
  <Words>11232</Words>
  <Application>Microsoft Macintosh PowerPoint</Application>
  <PresentationFormat>On-screen Show (4:3)</PresentationFormat>
  <Paragraphs>2281</Paragraphs>
  <Slides>198</Slides>
  <Notes>162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198</vt:i4>
      </vt:variant>
    </vt:vector>
  </HeadingPairs>
  <TitlesOfParts>
    <vt:vector size="214" baseType="lpstr">
      <vt:lpstr>Arial</vt:lpstr>
      <vt:lpstr>Calibri</vt:lpstr>
      <vt:lpstr>Corbel</vt:lpstr>
      <vt:lpstr>Courier New</vt:lpstr>
      <vt:lpstr>Gill Sans MT</vt:lpstr>
      <vt:lpstr>Helvetica</vt:lpstr>
      <vt:lpstr>Lucida Grande</vt:lpstr>
      <vt:lpstr>Lucida Sans</vt:lpstr>
      <vt:lpstr>Tahoma</vt:lpstr>
      <vt:lpstr>Times</vt:lpstr>
      <vt:lpstr>Times New Roman</vt:lpstr>
      <vt:lpstr>Verdana</vt:lpstr>
      <vt:lpstr>Wingdings</vt:lpstr>
      <vt:lpstr>Wingdings 2</vt:lpstr>
      <vt:lpstr>Solstice</vt:lpstr>
      <vt:lpstr>Equation</vt:lpstr>
      <vt:lpstr>Elements of Syntax for Parsing</vt:lpstr>
      <vt:lpstr>Verb Phrases</vt:lpstr>
      <vt:lpstr>Subcategorization</vt:lpstr>
      <vt:lpstr>Subcategorization</vt:lpstr>
      <vt:lpstr>Programming Analogy</vt:lpstr>
      <vt:lpstr>Subcategorization</vt:lpstr>
      <vt:lpstr>Why?</vt:lpstr>
      <vt:lpstr>Possible CFG Solution</vt:lpstr>
      <vt:lpstr>CFG Solution for Agreement</vt:lpstr>
      <vt:lpstr>Summary</vt:lpstr>
      <vt:lpstr>Treebanks</vt:lpstr>
      <vt:lpstr>Parens and Trees</vt:lpstr>
      <vt:lpstr>Penn Treebank</vt:lpstr>
      <vt:lpstr>Treebank Grammars</vt:lpstr>
      <vt:lpstr>Treebank Grammars</vt:lpstr>
      <vt:lpstr>Treebank Uses</vt:lpstr>
      <vt:lpstr>Head Finding</vt:lpstr>
      <vt:lpstr>Lexically Decorated Tree</vt:lpstr>
      <vt:lpstr>Head Finding</vt:lpstr>
      <vt:lpstr>Noun Phrases</vt:lpstr>
      <vt:lpstr>Treebank Uses</vt:lpstr>
      <vt:lpstr>Dependency Grammars</vt:lpstr>
      <vt:lpstr>Dependency Relations</vt:lpstr>
      <vt:lpstr>Dependency Parse</vt:lpstr>
      <vt:lpstr>Dependency Parsing</vt:lpstr>
      <vt:lpstr>Summary</vt:lpstr>
      <vt:lpstr>1. Phrase structure</vt:lpstr>
      <vt:lpstr>Constituency Tests</vt:lpstr>
      <vt:lpstr>Conflicting Tests</vt:lpstr>
      <vt:lpstr>Classical NLP:  Parsing</vt:lpstr>
      <vt:lpstr>Ambiguity examples</vt:lpstr>
      <vt:lpstr>The bad effects of V/N ambiguities</vt:lpstr>
      <vt:lpstr>Ambiguities:  PP Attachment</vt:lpstr>
      <vt:lpstr>Attachments</vt:lpstr>
      <vt:lpstr>Syntactic Ambiguities 1</vt:lpstr>
      <vt:lpstr>Syntactic Ambiguities 2</vt:lpstr>
      <vt:lpstr>Classical NLP Parsing: The problem and its solution</vt:lpstr>
      <vt:lpstr>Polynomial-time Parsing with  Context Free Grammars</vt:lpstr>
      <vt:lpstr>Parsing</vt:lpstr>
      <vt:lpstr>Aspects of parsing</vt:lpstr>
      <vt:lpstr>Human parsing</vt:lpstr>
      <vt:lpstr>A phrase structure grammar</vt:lpstr>
      <vt:lpstr>Phrase structure grammars = context-free grammars</vt:lpstr>
      <vt:lpstr>Probabilistic or stochastic context-free grammars (PCFGs)</vt:lpstr>
      <vt:lpstr>Soundness and completeness</vt:lpstr>
      <vt:lpstr>Top-down parsing</vt:lpstr>
      <vt:lpstr>Top-down parsing</vt:lpstr>
      <vt:lpstr>Problems with top-down parsing</vt:lpstr>
      <vt:lpstr>Repeated work…</vt:lpstr>
      <vt:lpstr>Bottom-up parsing</vt:lpstr>
      <vt:lpstr>Problems with bottom-up parsing</vt:lpstr>
      <vt:lpstr>Chomsky Normal Form</vt:lpstr>
      <vt:lpstr>For Now</vt:lpstr>
      <vt:lpstr>Top-Down Search</vt:lpstr>
      <vt:lpstr>Top Down Space</vt:lpstr>
      <vt:lpstr>Bottom-Up Parsing</vt:lpstr>
      <vt:lpstr>Bottom-Up Search</vt:lpstr>
      <vt:lpstr>Bottom-Up Search</vt:lpstr>
      <vt:lpstr>Bottom-Up Search</vt:lpstr>
      <vt:lpstr>Bottom-Up Search </vt:lpstr>
      <vt:lpstr>Bottom-Up Search</vt:lpstr>
      <vt:lpstr>Top-Down and Bottom-Up</vt:lpstr>
      <vt:lpstr>Control</vt:lpstr>
      <vt:lpstr>Problems</vt:lpstr>
      <vt:lpstr>Ambiguity</vt:lpstr>
      <vt:lpstr>Shared Sub-Problems</vt:lpstr>
      <vt:lpstr>Shared Sub-Problems</vt:lpstr>
      <vt:lpstr>Sample L1 Grammar</vt:lpstr>
      <vt:lpstr>Shared Sub-Problems</vt:lpstr>
      <vt:lpstr>Shared Sub-Problems</vt:lpstr>
      <vt:lpstr>Shared Sub-Problems</vt:lpstr>
      <vt:lpstr>Shared Sub-Problems</vt:lpstr>
      <vt:lpstr>Shared Sub-Problems</vt:lpstr>
      <vt:lpstr>Dynamic Programming</vt:lpstr>
      <vt:lpstr>CKY Parsing</vt:lpstr>
      <vt:lpstr>CKY</vt:lpstr>
      <vt:lpstr>CKY</vt:lpstr>
      <vt:lpstr>CKY</vt:lpstr>
      <vt:lpstr>CKY Table</vt:lpstr>
      <vt:lpstr>CKY Algorithm</vt:lpstr>
      <vt:lpstr>Example</vt:lpstr>
      <vt:lpstr>Example</vt:lpstr>
      <vt:lpstr>Example</vt:lpstr>
      <vt:lpstr>Example</vt:lpstr>
      <vt:lpstr>Example</vt:lpstr>
      <vt:lpstr>Example</vt:lpstr>
      <vt:lpstr>Example</vt:lpstr>
      <vt:lpstr>Example</vt:lpstr>
      <vt:lpstr>CKY Notes</vt:lpstr>
      <vt:lpstr>CKY Notes</vt:lpstr>
      <vt:lpstr>Earley Parsing</vt:lpstr>
      <vt:lpstr>Dynamic Programming</vt:lpstr>
      <vt:lpstr>The Chart</vt:lpstr>
      <vt:lpstr>THE CHART:  GRAPHICAL REPRESENTATION</vt:lpstr>
      <vt:lpstr>States</vt:lpstr>
      <vt:lpstr>Examples</vt:lpstr>
      <vt:lpstr>Success</vt:lpstr>
      <vt:lpstr>THE ALGORITHM</vt:lpstr>
      <vt:lpstr>THE ALGORITHM: CENTRAL LOOP</vt:lpstr>
      <vt:lpstr>EARLEY ALGORITHM:  THE THREE OPERATORS</vt:lpstr>
      <vt:lpstr>EXAMPLE, AGAIN</vt:lpstr>
      <vt:lpstr>EXAMPLE:  BOOK THAT FLIGHT</vt:lpstr>
      <vt:lpstr>EXAMPLE:  BOOK THAT FLIGHT (II)</vt:lpstr>
      <vt:lpstr>EXAMPLE:  BOOK THAT FLIGHT (III)</vt:lpstr>
      <vt:lpstr>EXAMPLE:  BOOK THAT FLIGHT (IV)</vt:lpstr>
      <vt:lpstr>Graphically</vt:lpstr>
      <vt:lpstr>Earley</vt:lpstr>
      <vt:lpstr>Earley Algorithm</vt:lpstr>
      <vt:lpstr>Earley’s example 1 Predict - Scan- Complete</vt:lpstr>
      <vt:lpstr>Earley’s example 2</vt:lpstr>
      <vt:lpstr>Earley’s example 3</vt:lpstr>
      <vt:lpstr>Earley’s example 4</vt:lpstr>
      <vt:lpstr>Predictor</vt:lpstr>
      <vt:lpstr>Scanner</vt:lpstr>
      <vt:lpstr>Completer</vt:lpstr>
      <vt:lpstr>Earley: how do we know we are done?</vt:lpstr>
      <vt:lpstr>Earley</vt:lpstr>
      <vt:lpstr>Earley</vt:lpstr>
      <vt:lpstr>Example</vt:lpstr>
      <vt:lpstr>Example</vt:lpstr>
      <vt:lpstr>Example</vt:lpstr>
      <vt:lpstr>Example</vt:lpstr>
      <vt:lpstr>Details</vt:lpstr>
      <vt:lpstr>Back to Ambiguity</vt:lpstr>
      <vt:lpstr>Ambiguity</vt:lpstr>
      <vt:lpstr>Converting Earley from Recognizer to Parser</vt:lpstr>
      <vt:lpstr>Augmenting the chart with structural information</vt:lpstr>
      <vt:lpstr>Retrieving Parse Trees from Chart</vt:lpstr>
      <vt:lpstr>Statistical Parsing</vt:lpstr>
      <vt:lpstr>Probabilistic Context Free Grammar (PCFG)</vt:lpstr>
      <vt:lpstr>PCFGs – Notation</vt:lpstr>
      <vt:lpstr>The probability of trees and strings</vt:lpstr>
      <vt:lpstr>Example:  A Simple PCFG  (in Chomsky Normal Form)</vt:lpstr>
      <vt:lpstr>PowerPoint Presentation</vt:lpstr>
      <vt:lpstr>PowerPoint Presentation</vt:lpstr>
      <vt:lpstr>Tree and String Probabilities </vt:lpstr>
      <vt:lpstr>Simple PCFG for ATIS English</vt:lpstr>
      <vt:lpstr>Sentence Probability</vt:lpstr>
      <vt:lpstr>Syntactic Disambiguation</vt:lpstr>
      <vt:lpstr>Sentence Probability</vt:lpstr>
      <vt:lpstr>Three Useful PCFG Tasks</vt:lpstr>
      <vt:lpstr>PCFG: Most Likely Derivation</vt:lpstr>
      <vt:lpstr>PCFG: Most Likely Derivation</vt:lpstr>
      <vt:lpstr>Probabilistic CKY</vt:lpstr>
      <vt:lpstr> Probabilistic Grammar Conversion</vt:lpstr>
      <vt:lpstr>Probabilistic CKY Parser</vt:lpstr>
      <vt:lpstr>Probabilistic CKY Parser</vt:lpstr>
      <vt:lpstr>Probabilistic CKY Parser</vt:lpstr>
      <vt:lpstr>Probabilistic CKY Parser</vt:lpstr>
      <vt:lpstr>Probabilistic CKY Parser</vt:lpstr>
      <vt:lpstr>Probabilistic CKY Parser</vt:lpstr>
      <vt:lpstr>Probabilistic CKY Parser</vt:lpstr>
      <vt:lpstr>Probabilistic CKY Parser</vt:lpstr>
      <vt:lpstr>Probabilistic CKY Parser</vt:lpstr>
      <vt:lpstr>Probabilistic CKY Parser</vt:lpstr>
      <vt:lpstr>PCFG: Observation Likelihood</vt:lpstr>
      <vt:lpstr>Inside Algorithm</vt:lpstr>
      <vt:lpstr>Probabilistic CKY Parser  for Inside Computation</vt:lpstr>
      <vt:lpstr>Probabilistic CKY Parser  for Inside Computation</vt:lpstr>
      <vt:lpstr>PCFG: Supervised Training</vt:lpstr>
      <vt:lpstr>Estimating Production Probabilities</vt:lpstr>
      <vt:lpstr>PCFG: Maximum Likelihood Training</vt:lpstr>
      <vt:lpstr>PCFG: Maximum Likelihood Training</vt:lpstr>
      <vt:lpstr>Inside-Outside</vt:lpstr>
      <vt:lpstr>Vanilla PCFG Limitations</vt:lpstr>
      <vt:lpstr>Example of Importance of Lexicalization</vt:lpstr>
      <vt:lpstr>Example of Importance of Lexicalization</vt:lpstr>
      <vt:lpstr>Head Words</vt:lpstr>
      <vt:lpstr>Lexicalized Productions</vt:lpstr>
      <vt:lpstr>Lexicalized Productions</vt:lpstr>
      <vt:lpstr>Parameterizing Lexicalized Productions</vt:lpstr>
      <vt:lpstr>Collins Parser</vt:lpstr>
      <vt:lpstr>Sample Production Generation</vt:lpstr>
      <vt:lpstr>Estimating Production Generation Parameters</vt:lpstr>
      <vt:lpstr>Missed Context Dependence</vt:lpstr>
      <vt:lpstr>Splitting Non-Terminals</vt:lpstr>
      <vt:lpstr>Parent Annotation Example</vt:lpstr>
      <vt:lpstr>Split and Merge </vt:lpstr>
      <vt:lpstr>Treebanks</vt:lpstr>
      <vt:lpstr>First WSJ Sentence</vt:lpstr>
      <vt:lpstr>WSJ Sentence with Trace (NONE)</vt:lpstr>
      <vt:lpstr>Parsing Evaluation Metrics</vt:lpstr>
      <vt:lpstr>Computing Evaluation Metrics</vt:lpstr>
      <vt:lpstr>Treebank Results</vt:lpstr>
      <vt:lpstr>Discriminative Parse Reranking</vt:lpstr>
      <vt:lpstr>2-Stage Reranking Approach</vt:lpstr>
      <vt:lpstr>Parse Reranking</vt:lpstr>
      <vt:lpstr>Sample Parse Tree Features</vt:lpstr>
      <vt:lpstr>Evaluation of Reranking</vt:lpstr>
      <vt:lpstr>Other Discriminative Parsing</vt:lpstr>
      <vt:lpstr>Human Parsing</vt:lpstr>
      <vt:lpstr>Garden Path Sentences</vt:lpstr>
      <vt:lpstr>Center Embedding</vt:lpstr>
      <vt:lpstr>Dependency Grammars</vt:lpstr>
      <vt:lpstr>Dependency Graph from Parse Tree</vt:lpstr>
      <vt:lpstr>Unification Grammars</vt:lpstr>
      <vt:lpstr>Mildly Context-Sensitive Grammars</vt:lpstr>
      <vt:lpstr>Statistical Parsing Conclusions</vt:lpstr>
    </vt:vector>
  </TitlesOfParts>
  <Manager/>
  <Company>Brandeis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114</dc:title>
  <dc:subject/>
  <dc:creator>James Pustejovsky</dc:creator>
  <cp:keywords/>
  <dc:description/>
  <cp:lastModifiedBy>Microsoft Office User</cp:lastModifiedBy>
  <cp:revision>175</cp:revision>
  <cp:lastPrinted>2015-02-23T13:44:05Z</cp:lastPrinted>
  <dcterms:created xsi:type="dcterms:W3CDTF">2011-09-05T14:54:41Z</dcterms:created>
  <dcterms:modified xsi:type="dcterms:W3CDTF">2021-04-01T15:03:37Z</dcterms:modified>
  <cp:category/>
</cp:coreProperties>
</file>